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EB64_71F7C557.xml" ContentType="application/vnd.ms-powerpoint.comments+xml"/>
  <Override PartName="/ppt/notesSlides/notesSlide18.xml" ContentType="application/vnd.openxmlformats-officedocument.presentationml.notesSlide+xml"/>
  <Override PartName="/ppt/comments/modernComment_7FFFF8AE_A58306D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5" r:id="rId4"/>
  </p:sldMasterIdLst>
  <p:notesMasterIdLst>
    <p:notesMasterId r:id="rId132"/>
  </p:notesMasterIdLst>
  <p:handoutMasterIdLst>
    <p:handoutMasterId r:id="rId133"/>
  </p:handoutMasterIdLst>
  <p:sldIdLst>
    <p:sldId id="2147479775" r:id="rId5"/>
    <p:sldId id="2147479932" r:id="rId6"/>
    <p:sldId id="2147479793" r:id="rId7"/>
    <p:sldId id="2147479899" r:id="rId8"/>
    <p:sldId id="2147479731" r:id="rId9"/>
    <p:sldId id="2147479955" r:id="rId10"/>
    <p:sldId id="2147479945" r:id="rId11"/>
    <p:sldId id="2147479944" r:id="rId12"/>
    <p:sldId id="2147479927" r:id="rId13"/>
    <p:sldId id="2147480001" r:id="rId14"/>
    <p:sldId id="2147479768" r:id="rId15"/>
    <p:sldId id="2147479997" r:id="rId16"/>
    <p:sldId id="2147479947" r:id="rId17"/>
    <p:sldId id="2147479709" r:id="rId18"/>
    <p:sldId id="2147479794" r:id="rId19"/>
    <p:sldId id="2147479948" r:id="rId20"/>
    <p:sldId id="2147479924" r:id="rId21"/>
    <p:sldId id="2147479763" r:id="rId22"/>
    <p:sldId id="2147479954" r:id="rId23"/>
    <p:sldId id="2147479968" r:id="rId24"/>
    <p:sldId id="2147479969" r:id="rId25"/>
    <p:sldId id="2147479795" r:id="rId26"/>
    <p:sldId id="2147479949" r:id="rId27"/>
    <p:sldId id="2147479970" r:id="rId28"/>
    <p:sldId id="2147480006" r:id="rId29"/>
    <p:sldId id="2147480004" r:id="rId30"/>
    <p:sldId id="2147480003" r:id="rId31"/>
    <p:sldId id="2147479765" r:id="rId32"/>
    <p:sldId id="2147479958" r:id="rId33"/>
    <p:sldId id="2147479959" r:id="rId34"/>
    <p:sldId id="2147479797" r:id="rId35"/>
    <p:sldId id="2147479798" r:id="rId36"/>
    <p:sldId id="2147481783" r:id="rId37"/>
    <p:sldId id="2147481784" r:id="rId38"/>
    <p:sldId id="2147479960" r:id="rId39"/>
    <p:sldId id="2147479985" r:id="rId40"/>
    <p:sldId id="2147479986" r:id="rId41"/>
    <p:sldId id="2147479987" r:id="rId42"/>
    <p:sldId id="2147479988" r:id="rId43"/>
    <p:sldId id="2147479952" r:id="rId44"/>
    <p:sldId id="2147480007" r:id="rId45"/>
    <p:sldId id="2147479989" r:id="rId46"/>
    <p:sldId id="2147479990" r:id="rId47"/>
    <p:sldId id="2147479991" r:id="rId48"/>
    <p:sldId id="2147479992" r:id="rId49"/>
    <p:sldId id="2147479993" r:id="rId50"/>
    <p:sldId id="2147479994" r:id="rId51"/>
    <p:sldId id="2147479995" r:id="rId52"/>
    <p:sldId id="2147480008" r:id="rId53"/>
    <p:sldId id="2147481785" r:id="rId54"/>
    <p:sldId id="2147481786" r:id="rId55"/>
    <p:sldId id="2147480012" r:id="rId56"/>
    <p:sldId id="2147479934" r:id="rId57"/>
    <p:sldId id="2147479846" r:id="rId58"/>
    <p:sldId id="2147479847" r:id="rId59"/>
    <p:sldId id="4626" r:id="rId60"/>
    <p:sldId id="2147479973" r:id="rId61"/>
    <p:sldId id="2147479753" r:id="rId62"/>
    <p:sldId id="2147479848" r:id="rId63"/>
    <p:sldId id="2147479849" r:id="rId64"/>
    <p:sldId id="2147479758" r:id="rId65"/>
    <p:sldId id="2147479766" r:id="rId66"/>
    <p:sldId id="2147479972" r:id="rId67"/>
    <p:sldId id="2147479974" r:id="rId68"/>
    <p:sldId id="2147479693" r:id="rId69"/>
    <p:sldId id="2147479850" r:id="rId70"/>
    <p:sldId id="2147479851" r:id="rId71"/>
    <p:sldId id="2147479950" r:id="rId72"/>
    <p:sldId id="2147479962" r:id="rId73"/>
    <p:sldId id="2147479864" r:id="rId74"/>
    <p:sldId id="2147480011" r:id="rId75"/>
    <p:sldId id="2147479975" r:id="rId76"/>
    <p:sldId id="2147479976" r:id="rId77"/>
    <p:sldId id="2147479951" r:id="rId78"/>
    <p:sldId id="2147479963" r:id="rId79"/>
    <p:sldId id="2147479888" r:id="rId80"/>
    <p:sldId id="2147479891" r:id="rId81"/>
    <p:sldId id="2147479895" r:id="rId82"/>
    <p:sldId id="2147479900" r:id="rId83"/>
    <p:sldId id="2147479977" r:id="rId84"/>
    <p:sldId id="2147479978" r:id="rId85"/>
    <p:sldId id="2147480009" r:id="rId86"/>
    <p:sldId id="2147479979" r:id="rId87"/>
    <p:sldId id="2147479774" r:id="rId88"/>
    <p:sldId id="2147479866" r:id="rId89"/>
    <p:sldId id="2147479865" r:id="rId90"/>
    <p:sldId id="2147479980" r:id="rId91"/>
    <p:sldId id="2147479981" r:id="rId92"/>
    <p:sldId id="2147479967" r:id="rId93"/>
    <p:sldId id="2147480010" r:id="rId94"/>
    <p:sldId id="2147479982" r:id="rId95"/>
    <p:sldId id="2147479881" r:id="rId96"/>
    <p:sldId id="2147479880" r:id="rId97"/>
    <p:sldId id="2147479983" r:id="rId98"/>
    <p:sldId id="2147479810" r:id="rId99"/>
    <p:sldId id="2147479811" r:id="rId100"/>
    <p:sldId id="2147479814" r:id="rId101"/>
    <p:sldId id="2147479984" r:id="rId102"/>
    <p:sldId id="2147479942" r:id="rId103"/>
    <p:sldId id="2147480013" r:id="rId104"/>
    <p:sldId id="2147481750" r:id="rId105"/>
    <p:sldId id="2147481777" r:id="rId106"/>
    <p:sldId id="2147481778" r:id="rId107"/>
    <p:sldId id="2147481781" r:id="rId108"/>
    <p:sldId id="2147481782" r:id="rId109"/>
    <p:sldId id="2147481773" r:id="rId110"/>
    <p:sldId id="2147481748" r:id="rId111"/>
    <p:sldId id="2147481762" r:id="rId112"/>
    <p:sldId id="2147481757" r:id="rId113"/>
    <p:sldId id="2147481764" r:id="rId114"/>
    <p:sldId id="2147481780" r:id="rId115"/>
    <p:sldId id="2147481770" r:id="rId116"/>
    <p:sldId id="2147481767" r:id="rId117"/>
    <p:sldId id="2147481756" r:id="rId118"/>
    <p:sldId id="2147481758" r:id="rId119"/>
    <p:sldId id="2147481769" r:id="rId120"/>
    <p:sldId id="2147481766" r:id="rId121"/>
    <p:sldId id="2147480014" r:id="rId122"/>
    <p:sldId id="2147479791" r:id="rId123"/>
    <p:sldId id="2147478372" r:id="rId124"/>
    <p:sldId id="2147481732" r:id="rId125"/>
    <p:sldId id="2147481774" r:id="rId126"/>
    <p:sldId id="2147481747" r:id="rId127"/>
    <p:sldId id="2147480015" r:id="rId128"/>
    <p:sldId id="2147479936" r:id="rId129"/>
    <p:sldId id="2147479939" r:id="rId130"/>
    <p:sldId id="2147479940" r:id="rId131"/>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0CFE33-38B5-93F4-CBDC-19387157439A}" name="Fretz Nuson" initials="FN" userId="S::frnuson@microsoft.com::4f89d152-8c61-4ebe-9979-f75548eb188f" providerId="AD"/>
  <p188:author id="{BBFA824F-3A74-386D-556F-6303D176B17C}" name="Bhaskar Sharma" initials="BS" userId="S::bhassharma@microsoft.com::cacf369f-7e8b-4ece-bc8e-865802c44f9b" providerId="AD"/>
  <p188:author id="{2A08F55B-46CC-8400-38B1-EC1F94BA52FC}" name="Noam Raveh" initials="NR" userId="S::noamraveh@microsoft.com::4d40ef7a-df9e-43d1-98ea-d2ef98747897" providerId="AD"/>
  <p188:author id="{0B03A45E-4172-1845-8D61-EF561BCB86F4}" name="Alon Baram" initials="AB" userId="S::alonba@microsoft.com::b43b92fa-9351-4be9-a373-8c911fa952de" providerId="AD"/>
  <p188:author id="{29F777B8-775D-FF4A-5EC6-49912B8B8FCB}" name="Nimrod Shalit" initials="NS" userId="S::nishalit@microsoft.com::13d05e46-027d-46c3-aabb-ccf1744354f1" providerId="AD"/>
  <p188:author id="{B98537DA-426E-76EF-47A7-5D693BC22F11}" name="Pradeep Srikakolapu" initials="PS" userId="S::pvenkat@microsoft.com::c5987aa9-df04-4a21-983e-8808ff4699b2" providerId="AD"/>
  <p188:author id="{9C6DBCF3-876D-7F43-A59B-DA37CC69D05C}" name="Evelina Alroy-Brin" initials="" userId="S::ealroybrin@microsoft.com::47cc7a09-48a1-4a5e-8136-cdee14fe8d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asper Hedegaard Bojsen" initials="JHB" lastIdx="2" clrIdx="7">
    <p:extLst>
      <p:ext uri="{19B8F6BF-5375-455C-9EA6-DF929625EA0E}">
        <p15:presenceInfo xmlns:p15="http://schemas.microsoft.com/office/powerpoint/2012/main" userId="S::jasperhb@microsoft.com::e917db92-6445-433e-ac97-2eab88ce737d" providerId="AD"/>
      </p:ext>
    </p:extLst>
  </p:cmAuthor>
  <p:cmAuthor id="1" name="Mary Feil-Jacobs" initials="MFJ" lastIdx="43" clrIdx="1"/>
  <p:cmAuthor id="8" name="Gordon Macdonald" initials="GM" lastIdx="10" clrIdx="8">
    <p:extLst>
      <p:ext uri="{19B8F6BF-5375-455C-9EA6-DF929625EA0E}">
        <p15:presenceInfo xmlns:p15="http://schemas.microsoft.com/office/powerpoint/2012/main" userId="419a06e8ae266e15" providerId="Windows Live"/>
      </p:ext>
    </p:extLst>
  </p:cmAuthor>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 id="5" name="Andrew Cook" initials="AC" lastIdx="7" clrIdx="5">
    <p:extLst>
      <p:ext uri="{19B8F6BF-5375-455C-9EA6-DF929625EA0E}">
        <p15:presenceInfo xmlns:p15="http://schemas.microsoft.com/office/powerpoint/2012/main" userId="S-1-5-21-2127521184-1604012920-1887927527-2644137" providerId="AD"/>
      </p:ext>
    </p:extLst>
  </p:cmAuthor>
  <p:cmAuthor id="6" name="Olga Masek" initials="OM" lastIdx="13" clrIdx="6">
    <p:extLst>
      <p:ext uri="{19B8F6BF-5375-455C-9EA6-DF929625EA0E}">
        <p15:presenceInfo xmlns:p15="http://schemas.microsoft.com/office/powerpoint/2012/main" userId="S-1-5-21-2127521184-1604012920-1887927527-16609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000"/>
    <a:srgbClr val="8A0000"/>
    <a:srgbClr val="996633"/>
    <a:srgbClr val="FDFAF4"/>
    <a:srgbClr val="91EFD7"/>
    <a:srgbClr val="78ECD8"/>
    <a:srgbClr val="16786D"/>
    <a:srgbClr val="6C0000"/>
    <a:srgbClr val="FFCCCC"/>
    <a:srgbClr val="FFE59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20" autoAdjust="0"/>
  </p:normalViewPr>
  <p:slideViewPr>
    <p:cSldViewPr snapToGrid="0">
      <p:cViewPr>
        <p:scale>
          <a:sx n="70" d="100"/>
          <a:sy n="70" d="100"/>
        </p:scale>
        <p:origin x="552" y="576"/>
      </p:cViewPr>
      <p:guideLst/>
    </p:cSldViewPr>
  </p:slideViewPr>
  <p:notesTextViewPr>
    <p:cViewPr>
      <p:scale>
        <a:sx n="1" d="1"/>
        <a:sy n="1" d="1"/>
      </p:scale>
      <p:origin x="0" y="0"/>
    </p:cViewPr>
  </p:notesTextViewPr>
  <p:sorterViewPr>
    <p:cViewPr varScale="1">
      <p:scale>
        <a:sx n="1" d="1"/>
        <a:sy n="1" d="1"/>
      </p:scale>
      <p:origin x="0" y="-11405"/>
    </p:cViewPr>
  </p:sorterViewPr>
  <p:notesViewPr>
    <p:cSldViewPr snapToGrid="0">
      <p:cViewPr>
        <p:scale>
          <a:sx n="1" d="2"/>
          <a:sy n="1" d="2"/>
        </p:scale>
        <p:origin x="3456" y="3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commentAuthors" Target="commentAuthors.xml"/><Relationship Id="rId139"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handoutMaster" Target="handoutMasters/handoutMaster1.xml"/></Relationships>
</file>

<file path=ppt/comments/modernComment_7FFFEB64_71F7C557.xml><?xml version="1.0" encoding="utf-8"?>
<p188:cmLst xmlns:a="http://schemas.openxmlformats.org/drawingml/2006/main" xmlns:r="http://schemas.openxmlformats.org/officeDocument/2006/relationships" xmlns:p188="http://schemas.microsoft.com/office/powerpoint/2018/8/main">
  <p188:cm id="{443AE67A-1498-4F67-9047-8B8128E0644F}" authorId="{29F777B8-775D-FF4A-5EC6-49912B8B8FCB}" created="2024-09-16T07:21:45.028">
    <ac:txMkLst xmlns:ac="http://schemas.microsoft.com/office/drawing/2013/main/command">
      <pc:docMk xmlns:pc="http://schemas.microsoft.com/office/powerpoint/2013/main/command"/>
      <pc:sldMk xmlns:pc="http://schemas.microsoft.com/office/powerpoint/2013/main/command" cId="1912063319" sldId="2147478372"/>
      <ac:spMk id="3" creationId="{905A129D-82AA-4C07-B54D-DC6368011700}"/>
      <ac:txMk cp="0" len="77">
        <ac:context len="78" hash="2221430667"/>
      </ac:txMk>
    </ac:txMkLst>
    <p188:pos x="11168944" y="190499"/>
    <p188:replyLst>
      <p188:reply id="{A1273434-B9F5-4846-911E-2F1A8442AE25}" authorId="{A50CFE33-38B5-93F4-CBDC-19387157439A}" created="2024-09-16T07:54:12.823">
        <p188:txBody>
          <a:bodyPr/>
          <a:lstStyle/>
          <a:p>
            <a:r>
              <a:rPr lang="en-US"/>
              <a:t>[@Bhaskar Sharma]  - pls use same diagram for consistency </a:t>
            </a:r>
          </a:p>
        </p188:txBody>
      </p188:reply>
      <p188:reply id="{57F80FD9-924C-4E69-BEBA-2445866EB9C0}" authorId="{A50CFE33-38B5-93F4-CBDC-19387157439A}" created="2024-09-16T09:21:23.441">
        <p188:txBody>
          <a:bodyPr/>
          <a:lstStyle/>
          <a:p>
            <a:r>
              <a:rPr lang="en-US"/>
              <a:t>[@Nimrod Shalit] - Done
</a:t>
            </a:r>
          </a:p>
        </p188:txBody>
      </p188:reply>
    </p188:replyLst>
    <p188:txBody>
      <a:bodyPr/>
      <a:lstStyle/>
      <a:p>
        <a:r>
          <a:rPr lang="en-US"/>
          <a:t>[@Fretz Nuson] is this slide meant to be shown?
If so, please use similar shapes as in previous diagrams. it will be easier for audience to track the diagrams using things they already saw.</a:t>
        </a:r>
      </a:p>
    </p188:txBody>
  </p188:cm>
</p188:cmLst>
</file>

<file path=ppt/comments/modernComment_7FFFF8AE_A58306DF.xml><?xml version="1.0" encoding="utf-8"?>
<p188:cmLst xmlns:a="http://schemas.openxmlformats.org/drawingml/2006/main" xmlns:r="http://schemas.openxmlformats.org/officeDocument/2006/relationships" xmlns:p188="http://schemas.microsoft.com/office/powerpoint/2018/8/main">
  <p188:cm id="{2DCE3082-4166-460D-ACE2-1800AC0DC997}" authorId="{B98537DA-426E-76EF-47A7-5D693BC22F11}" created="2024-09-12T05:58:52.072">
    <ac:deMkLst xmlns:ac="http://schemas.microsoft.com/office/drawing/2013/main/command">
      <pc:docMk xmlns:pc="http://schemas.microsoft.com/office/powerpoint/2013/main/command"/>
      <pc:sldMk xmlns:pc="http://schemas.microsoft.com/office/powerpoint/2013/main/command" cId="2776827615" sldId="2147481774"/>
      <ac:picMk id="3" creationId="{B4EB711F-7A30-F37A-D473-05B8EB40CD9F}"/>
    </ac:deMkLst>
    <p188:txBody>
      <a:bodyPr/>
      <a:lstStyle/>
      <a:p>
        <a:r>
          <a:rPr lang="en-US"/>
          <a:t>Use better icons for presentability, if possible.</a:t>
        </a:r>
      </a:p>
    </p188:txBody>
  </p188:cm>
  <p188:cm id="{955F3F14-6FA0-4060-B6AB-B921738D7474}" authorId="{29F777B8-775D-FF4A-5EC6-49912B8B8FCB}" created="2024-09-16T07:22:13.498">
    <ac:txMkLst xmlns:ac="http://schemas.microsoft.com/office/drawing/2013/main/command">
      <pc:docMk xmlns:pc="http://schemas.microsoft.com/office/powerpoint/2013/main/command"/>
      <pc:sldMk xmlns:pc="http://schemas.microsoft.com/office/powerpoint/2013/main/command" cId="2776827615" sldId="2147481774"/>
      <ac:spMk id="5" creationId="{6300750A-FB30-4312-883E-E25F53544E33}"/>
      <ac:txMk cp="0" len="77">
        <ac:context len="78" hash="1586830506"/>
      </ac:txMk>
    </ac:txMkLst>
    <p188:pos x="134055" y="543277"/>
    <p188:replyLst>
      <p188:reply id="{1BA80C7D-9701-48C0-A1C8-E91AC86C5E78}" authorId="{A50CFE33-38B5-93F4-CBDC-19387157439A}" created="2024-09-16T07:53:49.297">
        <p188:txBody>
          <a:bodyPr/>
          <a:lstStyle/>
          <a:p>
            <a:r>
              <a:rPr lang="en-US"/>
              <a:t>[@Bhaskar Sharma]  - can you pls make the changes above. </a:t>
            </a:r>
          </a:p>
        </p188:txBody>
      </p188:reply>
      <p188:reply id="{CB759D8F-43CD-4AE2-8E26-A09A58ED0259}" authorId="{BBFA824F-3A74-386D-556F-6303D176B17C}" created="2024-09-16T10:17:19.214">
        <p188:txBody>
          <a:bodyPr/>
          <a:lstStyle/>
          <a:p>
            <a:r>
              <a:rPr lang="en-US"/>
              <a:t>[@Fretz Nuson] changes are completed</a:t>
            </a:r>
          </a:p>
        </p188:txBody>
      </p188:reply>
    </p188:replyLst>
    <p188:txBody>
      <a:bodyPr/>
      <a:lstStyle/>
      <a:p>
        <a:r>
          <a:rPr lang="en-US"/>
          <a:t>[@Fretz Nuson] same comment on shapes and diagrams applies here.</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992FC-54C0-4AE0-9B23-05ED59C7BD0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B8A8604-ACB2-4A6A-B0F4-A031F58B8898}">
      <dgm:prSet custT="1"/>
      <dgm:spPr/>
      <dgm:t>
        <a:bodyPr/>
        <a:lstStyle/>
        <a:p>
          <a:pPr>
            <a:lnSpc>
              <a:spcPct val="100000"/>
            </a:lnSpc>
          </a:pPr>
          <a:r>
            <a:rPr lang="en-US" sz="1800" kern="1200"/>
            <a:t>  </a:t>
          </a:r>
          <a:r>
            <a:rPr lang="en-US" sz="2000" kern="1200"/>
            <a:t> </a:t>
          </a:r>
          <a:r>
            <a:rPr lang="en-US" sz="2000" kern="1200">
              <a:solidFill>
                <a:prstClr val="black">
                  <a:hueOff val="0"/>
                  <a:satOff val="0"/>
                  <a:lumOff val="0"/>
                  <a:alphaOff val="0"/>
                </a:prstClr>
              </a:solidFill>
              <a:latin typeface="Aptos" panose="02110004020202020204"/>
              <a:ea typeface="+mn-ea"/>
              <a:cs typeface="+mn-cs"/>
            </a:rPr>
            <a:t>Setting up Dev Workspace: The project lead sets up a Main workspace' and connects it to the "main branch“ if not already done</a:t>
          </a:r>
        </a:p>
      </dgm:t>
    </dgm:pt>
    <dgm:pt modelId="{E19BDC4B-87A2-4F70-9145-2E24B4015828}" type="parTrans" cxnId="{0C4D1A9A-42FE-41DF-9327-12DFD1CE2B93}">
      <dgm:prSet/>
      <dgm:spPr/>
      <dgm:t>
        <a:bodyPr/>
        <a:lstStyle/>
        <a:p>
          <a:endParaRPr lang="en-US" sz="1400"/>
        </a:p>
      </dgm:t>
    </dgm:pt>
    <dgm:pt modelId="{4DDB5A2A-F932-418C-81DC-9116542DD41D}" type="sibTrans" cxnId="{0C4D1A9A-42FE-41DF-9327-12DFD1CE2B93}">
      <dgm:prSet/>
      <dgm:spPr/>
      <dgm:t>
        <a:bodyPr/>
        <a:lstStyle/>
        <a:p>
          <a:endParaRPr lang="en-US" sz="1400"/>
        </a:p>
      </dgm:t>
    </dgm:pt>
    <dgm:pt modelId="{51AF960D-190C-4BDA-8A6E-8ADD3094FCB9}">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   PR &amp; Merge: Once a developer completes work &amp; commit on a feature branch, they initiate a pull request to merge it into the main branch</a:t>
          </a:r>
        </a:p>
      </dgm:t>
    </dgm:pt>
    <dgm:pt modelId="{8B2E298A-B382-4A7D-A1DC-0B8B6F543090}" type="parTrans" cxnId="{6297AA9E-5CD6-4D5F-ADF3-9DE89CBA01C3}">
      <dgm:prSet/>
      <dgm:spPr/>
      <dgm:t>
        <a:bodyPr/>
        <a:lstStyle/>
        <a:p>
          <a:endParaRPr lang="en-US" sz="1400"/>
        </a:p>
      </dgm:t>
    </dgm:pt>
    <dgm:pt modelId="{2CAD67C5-B6B7-4715-9056-092E8044FD85}" type="sibTrans" cxnId="{6297AA9E-5CD6-4D5F-ADF3-9DE89CBA01C3}">
      <dgm:prSet/>
      <dgm:spPr/>
      <dgm:t>
        <a:bodyPr/>
        <a:lstStyle/>
        <a:p>
          <a:endParaRPr lang="en-US" sz="1400"/>
        </a:p>
      </dgm:t>
    </dgm:pt>
    <dgm:pt modelId="{89322F5F-EFCA-412C-AD3F-84A5682D459E}">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   Build Pipeline: Upon the completion of a PR, a DevOps pipeline triggered to sync updated items from GIT-&gt;Workspace &amp; manage dependencies	</a:t>
          </a:r>
        </a:p>
      </dgm:t>
    </dgm:pt>
    <dgm:pt modelId="{3EA20446-1339-4676-BCCB-CB23695CFEF2}" type="parTrans" cxnId="{F80018E0-34AE-4CCC-A5F5-D70D00009D81}">
      <dgm:prSet/>
      <dgm:spPr/>
      <dgm:t>
        <a:bodyPr/>
        <a:lstStyle/>
        <a:p>
          <a:endParaRPr lang="en-US" sz="1400"/>
        </a:p>
      </dgm:t>
    </dgm:pt>
    <dgm:pt modelId="{130B8319-D6D3-4524-BE07-35B7F49E548E}" type="sibTrans" cxnId="{F80018E0-34AE-4CCC-A5F5-D70D00009D81}">
      <dgm:prSet/>
      <dgm:spPr/>
      <dgm:t>
        <a:bodyPr/>
        <a:lstStyle/>
        <a:p>
          <a:endParaRPr lang="en-US" sz="1400"/>
        </a:p>
      </dgm:t>
    </dgm:pt>
    <dgm:pt modelId="{B70BE89B-BD19-4364-A321-7355A280D71F}">
      <dgm:prSet custT="1"/>
      <dgm:spPr/>
      <dgm:t>
        <a:bodyPr/>
        <a:lstStyle/>
        <a:p>
          <a:pPr>
            <a:lnSpc>
              <a:spcPct val="100000"/>
            </a:lnSpc>
          </a:pPr>
          <a:r>
            <a:rPr lang="en-US" sz="1800" kern="1200"/>
            <a:t>   </a:t>
          </a:r>
          <a:r>
            <a:rPr lang="en-US" sz="1800" kern="1200">
              <a:solidFill>
                <a:prstClr val="black">
                  <a:hueOff val="0"/>
                  <a:satOff val="0"/>
                  <a:lumOff val="0"/>
                  <a:alphaOff val="0"/>
                </a:prstClr>
              </a:solidFill>
              <a:latin typeface="Aptos" panose="02110004020202020204"/>
              <a:ea typeface="+mn-ea"/>
              <a:cs typeface="+mn-cs"/>
            </a:rPr>
            <a:t>Setting up Feature Workspaces: </a:t>
          </a:r>
          <a:r>
            <a:rPr lang="en-US" sz="2000" kern="1200">
              <a:solidFill>
                <a:prstClr val="black">
                  <a:hueOff val="0"/>
                  <a:satOff val="0"/>
                  <a:lumOff val="0"/>
                  <a:alphaOff val="0"/>
                </a:prstClr>
              </a:solidFill>
              <a:latin typeface="Aptos" panose="02110004020202020204"/>
              <a:ea typeface="+mn-ea"/>
              <a:cs typeface="+mn-cs"/>
            </a:rPr>
            <a:t>Developers creates feature workspaces mapped to feature branches using one of  available options ( UX or code)</a:t>
          </a:r>
        </a:p>
      </dgm:t>
    </dgm:pt>
    <dgm:pt modelId="{DE5C9A38-59A3-4EEE-849E-CBFDD6122256}" type="sibTrans" cxnId="{3FFF6D8C-2983-4798-8DFA-F26A6D8A57A1}">
      <dgm:prSet/>
      <dgm:spPr/>
      <dgm:t>
        <a:bodyPr/>
        <a:lstStyle/>
        <a:p>
          <a:endParaRPr lang="en-US" sz="1400"/>
        </a:p>
      </dgm:t>
    </dgm:pt>
    <dgm:pt modelId="{00808FE1-499C-4E66-B3B8-7BD00BB9B32F}" type="parTrans" cxnId="{3FFF6D8C-2983-4798-8DFA-F26A6D8A57A1}">
      <dgm:prSet/>
      <dgm:spPr/>
      <dgm:t>
        <a:bodyPr/>
        <a:lstStyle/>
        <a:p>
          <a:endParaRPr lang="en-US" sz="1400"/>
        </a:p>
      </dgm:t>
    </dgm:pt>
    <dgm:pt modelId="{2665124F-0CD2-4F0D-8259-F2A1E9E544EB}">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Switch Branch: It is recommended that developers do not delete their workspaces after completing a feature branch pull request</a:t>
          </a:r>
        </a:p>
      </dgm:t>
    </dgm:pt>
    <dgm:pt modelId="{CCA63CD7-03A7-4622-A23F-BCE77B139682}" type="parTrans" cxnId="{8FA8325A-4CE6-46DE-8E84-A93320019FA5}">
      <dgm:prSet/>
      <dgm:spPr/>
      <dgm:t>
        <a:bodyPr/>
        <a:lstStyle/>
        <a:p>
          <a:endParaRPr lang="en-US" sz="1400"/>
        </a:p>
      </dgm:t>
    </dgm:pt>
    <dgm:pt modelId="{24D41DFC-138C-4678-A711-3C9324747840}" type="sibTrans" cxnId="{8FA8325A-4CE6-46DE-8E84-A93320019FA5}">
      <dgm:prSet/>
      <dgm:spPr/>
      <dgm:t>
        <a:bodyPr/>
        <a:lstStyle/>
        <a:p>
          <a:endParaRPr lang="en-US" sz="1400"/>
        </a:p>
      </dgm:t>
    </dgm:pt>
    <dgm:pt modelId="{8C2AF974-BE0B-404C-84BA-D16B4F7D680D}" type="pres">
      <dgm:prSet presAssocID="{2D7992FC-54C0-4AE0-9B23-05ED59C7BD01}" presName="vert0" presStyleCnt="0">
        <dgm:presLayoutVars>
          <dgm:dir/>
          <dgm:animOne val="branch"/>
          <dgm:animLvl val="lvl"/>
        </dgm:presLayoutVars>
      </dgm:prSet>
      <dgm:spPr/>
    </dgm:pt>
    <dgm:pt modelId="{5195E3F5-1FB6-4E60-8158-10197C7A8780}" type="pres">
      <dgm:prSet presAssocID="{1B8A8604-ACB2-4A6A-B0F4-A031F58B8898}" presName="thickLine" presStyleLbl="alignNode1" presStyleIdx="0" presStyleCnt="5"/>
      <dgm:spPr/>
    </dgm:pt>
    <dgm:pt modelId="{0F801A48-EBD6-4CEB-BEBD-DBCA3C5BDCBA}" type="pres">
      <dgm:prSet presAssocID="{1B8A8604-ACB2-4A6A-B0F4-A031F58B8898}" presName="horz1" presStyleCnt="0"/>
      <dgm:spPr/>
    </dgm:pt>
    <dgm:pt modelId="{D559ABCC-36BA-412F-8991-E0043397BFB8}" type="pres">
      <dgm:prSet presAssocID="{1B8A8604-ACB2-4A6A-B0F4-A031F58B8898}" presName="tx1" presStyleLbl="revTx" presStyleIdx="0" presStyleCnt="5"/>
      <dgm:spPr/>
    </dgm:pt>
    <dgm:pt modelId="{20DEFC80-B5B5-4472-B0AD-DC4851AE4D12}" type="pres">
      <dgm:prSet presAssocID="{1B8A8604-ACB2-4A6A-B0F4-A031F58B8898}" presName="vert1" presStyleCnt="0"/>
      <dgm:spPr/>
    </dgm:pt>
    <dgm:pt modelId="{1FAB8566-CB47-4A90-93A0-ED28D7204CD8}" type="pres">
      <dgm:prSet presAssocID="{B70BE89B-BD19-4364-A321-7355A280D71F}" presName="thickLine" presStyleLbl="alignNode1" presStyleIdx="1" presStyleCnt="5"/>
      <dgm:spPr/>
    </dgm:pt>
    <dgm:pt modelId="{6B2BEB22-185D-486B-8FAA-2629BAF6616F}" type="pres">
      <dgm:prSet presAssocID="{B70BE89B-BD19-4364-A321-7355A280D71F}" presName="horz1" presStyleCnt="0"/>
      <dgm:spPr/>
    </dgm:pt>
    <dgm:pt modelId="{03853460-1B81-424F-87AD-6E417E3CB690}" type="pres">
      <dgm:prSet presAssocID="{B70BE89B-BD19-4364-A321-7355A280D71F}" presName="tx1" presStyleLbl="revTx" presStyleIdx="1" presStyleCnt="5"/>
      <dgm:spPr/>
    </dgm:pt>
    <dgm:pt modelId="{43960670-B08B-41E2-890D-BA1F2ECF0DA0}" type="pres">
      <dgm:prSet presAssocID="{B70BE89B-BD19-4364-A321-7355A280D71F}" presName="vert1" presStyleCnt="0"/>
      <dgm:spPr/>
    </dgm:pt>
    <dgm:pt modelId="{2E661DF5-948E-44DD-BEE0-13DA9E0A422E}" type="pres">
      <dgm:prSet presAssocID="{51AF960D-190C-4BDA-8A6E-8ADD3094FCB9}" presName="thickLine" presStyleLbl="alignNode1" presStyleIdx="2" presStyleCnt="5"/>
      <dgm:spPr/>
    </dgm:pt>
    <dgm:pt modelId="{594B8D40-88AF-4FDA-B6ED-05EAAA17A85F}" type="pres">
      <dgm:prSet presAssocID="{51AF960D-190C-4BDA-8A6E-8ADD3094FCB9}" presName="horz1" presStyleCnt="0"/>
      <dgm:spPr/>
    </dgm:pt>
    <dgm:pt modelId="{A687D28B-A9CE-4447-A639-FB9E53557E9F}" type="pres">
      <dgm:prSet presAssocID="{51AF960D-190C-4BDA-8A6E-8ADD3094FCB9}" presName="tx1" presStyleLbl="revTx" presStyleIdx="2" presStyleCnt="5"/>
      <dgm:spPr/>
    </dgm:pt>
    <dgm:pt modelId="{FAE0A857-9A79-4428-BA52-C1359FE25AD5}" type="pres">
      <dgm:prSet presAssocID="{51AF960D-190C-4BDA-8A6E-8ADD3094FCB9}" presName="vert1" presStyleCnt="0"/>
      <dgm:spPr/>
    </dgm:pt>
    <dgm:pt modelId="{C128B1EC-6483-436D-BF43-0EA165FC18DD}" type="pres">
      <dgm:prSet presAssocID="{89322F5F-EFCA-412C-AD3F-84A5682D459E}" presName="thickLine" presStyleLbl="alignNode1" presStyleIdx="3" presStyleCnt="5"/>
      <dgm:spPr/>
    </dgm:pt>
    <dgm:pt modelId="{2101CC8C-7B1F-45FC-897E-FA00A68FB92E}" type="pres">
      <dgm:prSet presAssocID="{89322F5F-EFCA-412C-AD3F-84A5682D459E}" presName="horz1" presStyleCnt="0"/>
      <dgm:spPr/>
    </dgm:pt>
    <dgm:pt modelId="{351207CF-1487-4B65-A2FA-212930FE8B2A}" type="pres">
      <dgm:prSet presAssocID="{89322F5F-EFCA-412C-AD3F-84A5682D459E}" presName="tx1" presStyleLbl="revTx" presStyleIdx="3" presStyleCnt="5"/>
      <dgm:spPr/>
    </dgm:pt>
    <dgm:pt modelId="{5A7E9F30-4847-4758-B965-C9F383F0204C}" type="pres">
      <dgm:prSet presAssocID="{89322F5F-EFCA-412C-AD3F-84A5682D459E}" presName="vert1" presStyleCnt="0"/>
      <dgm:spPr/>
    </dgm:pt>
    <dgm:pt modelId="{A359FCAA-9070-4DBA-B424-C8CC6D8575F6}" type="pres">
      <dgm:prSet presAssocID="{2665124F-0CD2-4F0D-8259-F2A1E9E544EB}" presName="thickLine" presStyleLbl="alignNode1" presStyleIdx="4" presStyleCnt="5"/>
      <dgm:spPr/>
    </dgm:pt>
    <dgm:pt modelId="{5593B858-6554-4727-A87D-EDF01095DD2A}" type="pres">
      <dgm:prSet presAssocID="{2665124F-0CD2-4F0D-8259-F2A1E9E544EB}" presName="horz1" presStyleCnt="0"/>
      <dgm:spPr/>
    </dgm:pt>
    <dgm:pt modelId="{0E2600F8-9499-48C7-944D-9E8605046D45}" type="pres">
      <dgm:prSet presAssocID="{2665124F-0CD2-4F0D-8259-F2A1E9E544EB}" presName="tx1" presStyleLbl="revTx" presStyleIdx="4" presStyleCnt="5"/>
      <dgm:spPr/>
    </dgm:pt>
    <dgm:pt modelId="{5D831885-B100-4C27-B1BD-5D99BA20D95C}" type="pres">
      <dgm:prSet presAssocID="{2665124F-0CD2-4F0D-8259-F2A1E9E544EB}" presName="vert1" presStyleCnt="0"/>
      <dgm:spPr/>
    </dgm:pt>
  </dgm:ptLst>
  <dgm:cxnLst>
    <dgm:cxn modelId="{CD6E4214-F8C5-4CEE-BBDF-03F100F4B72A}" type="presOf" srcId="{2D7992FC-54C0-4AE0-9B23-05ED59C7BD01}" destId="{8C2AF974-BE0B-404C-84BA-D16B4F7D680D}" srcOrd="0" destOrd="0" presId="urn:microsoft.com/office/officeart/2008/layout/LinedList"/>
    <dgm:cxn modelId="{E3B5AD40-98BC-4F45-A5A3-046A0EF747E3}" type="presOf" srcId="{51AF960D-190C-4BDA-8A6E-8ADD3094FCB9}" destId="{A687D28B-A9CE-4447-A639-FB9E53557E9F}" srcOrd="0" destOrd="0" presId="urn:microsoft.com/office/officeart/2008/layout/LinedList"/>
    <dgm:cxn modelId="{AEF5BB5D-FE66-4EA9-A4A8-78027A579035}" type="presOf" srcId="{1B8A8604-ACB2-4A6A-B0F4-A031F58B8898}" destId="{D559ABCC-36BA-412F-8991-E0043397BFB8}" srcOrd="0" destOrd="0" presId="urn:microsoft.com/office/officeart/2008/layout/LinedList"/>
    <dgm:cxn modelId="{321FB443-E368-468D-A9A5-93266A96F61D}" type="presOf" srcId="{B70BE89B-BD19-4364-A321-7355A280D71F}" destId="{03853460-1B81-424F-87AD-6E417E3CB690}" srcOrd="0" destOrd="0" presId="urn:microsoft.com/office/officeart/2008/layout/LinedList"/>
    <dgm:cxn modelId="{8FA8325A-4CE6-46DE-8E84-A93320019FA5}" srcId="{2D7992FC-54C0-4AE0-9B23-05ED59C7BD01}" destId="{2665124F-0CD2-4F0D-8259-F2A1E9E544EB}" srcOrd="4" destOrd="0" parTransId="{CCA63CD7-03A7-4622-A23F-BCE77B139682}" sibTransId="{24D41DFC-138C-4678-A711-3C9324747840}"/>
    <dgm:cxn modelId="{3FFF6D8C-2983-4798-8DFA-F26A6D8A57A1}" srcId="{2D7992FC-54C0-4AE0-9B23-05ED59C7BD01}" destId="{B70BE89B-BD19-4364-A321-7355A280D71F}" srcOrd="1" destOrd="0" parTransId="{00808FE1-499C-4E66-B3B8-7BD00BB9B32F}" sibTransId="{DE5C9A38-59A3-4EEE-849E-CBFDD6122256}"/>
    <dgm:cxn modelId="{0C4D1A9A-42FE-41DF-9327-12DFD1CE2B93}" srcId="{2D7992FC-54C0-4AE0-9B23-05ED59C7BD01}" destId="{1B8A8604-ACB2-4A6A-B0F4-A031F58B8898}" srcOrd="0" destOrd="0" parTransId="{E19BDC4B-87A2-4F70-9145-2E24B4015828}" sibTransId="{4DDB5A2A-F932-418C-81DC-9116542DD41D}"/>
    <dgm:cxn modelId="{6297AA9E-5CD6-4D5F-ADF3-9DE89CBA01C3}" srcId="{2D7992FC-54C0-4AE0-9B23-05ED59C7BD01}" destId="{51AF960D-190C-4BDA-8A6E-8ADD3094FCB9}" srcOrd="2" destOrd="0" parTransId="{8B2E298A-B382-4A7D-A1DC-0B8B6F543090}" sibTransId="{2CAD67C5-B6B7-4715-9056-092E8044FD85}"/>
    <dgm:cxn modelId="{1A1A4AA5-7197-413E-A01B-CE4FA39632A6}" type="presOf" srcId="{89322F5F-EFCA-412C-AD3F-84A5682D459E}" destId="{351207CF-1487-4B65-A2FA-212930FE8B2A}" srcOrd="0" destOrd="0" presId="urn:microsoft.com/office/officeart/2008/layout/LinedList"/>
    <dgm:cxn modelId="{02D1E6D4-CABE-4076-B7F4-3B3DA8D37FBC}" type="presOf" srcId="{2665124F-0CD2-4F0D-8259-F2A1E9E544EB}" destId="{0E2600F8-9499-48C7-944D-9E8605046D45}" srcOrd="0" destOrd="0" presId="urn:microsoft.com/office/officeart/2008/layout/LinedList"/>
    <dgm:cxn modelId="{F80018E0-34AE-4CCC-A5F5-D70D00009D81}" srcId="{2D7992FC-54C0-4AE0-9B23-05ED59C7BD01}" destId="{89322F5F-EFCA-412C-AD3F-84A5682D459E}" srcOrd="3" destOrd="0" parTransId="{3EA20446-1339-4676-BCCB-CB23695CFEF2}" sibTransId="{130B8319-D6D3-4524-BE07-35B7F49E548E}"/>
    <dgm:cxn modelId="{1484983A-AACC-46C4-9413-66CD9CF42A48}" type="presParOf" srcId="{8C2AF974-BE0B-404C-84BA-D16B4F7D680D}" destId="{5195E3F5-1FB6-4E60-8158-10197C7A8780}" srcOrd="0" destOrd="0" presId="urn:microsoft.com/office/officeart/2008/layout/LinedList"/>
    <dgm:cxn modelId="{62645021-4141-4BD9-8AA3-BD6994519F7C}" type="presParOf" srcId="{8C2AF974-BE0B-404C-84BA-D16B4F7D680D}" destId="{0F801A48-EBD6-4CEB-BEBD-DBCA3C5BDCBA}" srcOrd="1" destOrd="0" presId="urn:microsoft.com/office/officeart/2008/layout/LinedList"/>
    <dgm:cxn modelId="{EDD0C540-1360-4127-836F-4625A8DAB108}" type="presParOf" srcId="{0F801A48-EBD6-4CEB-BEBD-DBCA3C5BDCBA}" destId="{D559ABCC-36BA-412F-8991-E0043397BFB8}" srcOrd="0" destOrd="0" presId="urn:microsoft.com/office/officeart/2008/layout/LinedList"/>
    <dgm:cxn modelId="{566F36FD-4E1A-4869-804D-BD71492F7574}" type="presParOf" srcId="{0F801A48-EBD6-4CEB-BEBD-DBCA3C5BDCBA}" destId="{20DEFC80-B5B5-4472-B0AD-DC4851AE4D12}" srcOrd="1" destOrd="0" presId="urn:microsoft.com/office/officeart/2008/layout/LinedList"/>
    <dgm:cxn modelId="{0583634C-2238-40BF-AA31-C2654495C74D}" type="presParOf" srcId="{8C2AF974-BE0B-404C-84BA-D16B4F7D680D}" destId="{1FAB8566-CB47-4A90-93A0-ED28D7204CD8}" srcOrd="2" destOrd="0" presId="urn:microsoft.com/office/officeart/2008/layout/LinedList"/>
    <dgm:cxn modelId="{55CE6964-8615-4A9C-B14E-A20FCECAFB6D}" type="presParOf" srcId="{8C2AF974-BE0B-404C-84BA-D16B4F7D680D}" destId="{6B2BEB22-185D-486B-8FAA-2629BAF6616F}" srcOrd="3" destOrd="0" presId="urn:microsoft.com/office/officeart/2008/layout/LinedList"/>
    <dgm:cxn modelId="{6D245927-A357-4510-9085-643EFB2636F7}" type="presParOf" srcId="{6B2BEB22-185D-486B-8FAA-2629BAF6616F}" destId="{03853460-1B81-424F-87AD-6E417E3CB690}" srcOrd="0" destOrd="0" presId="urn:microsoft.com/office/officeart/2008/layout/LinedList"/>
    <dgm:cxn modelId="{17B15C55-79FA-4EC5-BB4D-228190BF578B}" type="presParOf" srcId="{6B2BEB22-185D-486B-8FAA-2629BAF6616F}" destId="{43960670-B08B-41E2-890D-BA1F2ECF0DA0}" srcOrd="1" destOrd="0" presId="urn:microsoft.com/office/officeart/2008/layout/LinedList"/>
    <dgm:cxn modelId="{E85C6159-E6F9-46EE-8279-F381E9BB4646}" type="presParOf" srcId="{8C2AF974-BE0B-404C-84BA-D16B4F7D680D}" destId="{2E661DF5-948E-44DD-BEE0-13DA9E0A422E}" srcOrd="4" destOrd="0" presId="urn:microsoft.com/office/officeart/2008/layout/LinedList"/>
    <dgm:cxn modelId="{DB107C7E-1857-4EDC-B6EB-0A8D1A248A95}" type="presParOf" srcId="{8C2AF974-BE0B-404C-84BA-D16B4F7D680D}" destId="{594B8D40-88AF-4FDA-B6ED-05EAAA17A85F}" srcOrd="5" destOrd="0" presId="urn:microsoft.com/office/officeart/2008/layout/LinedList"/>
    <dgm:cxn modelId="{77311AD7-B5E2-4754-AE1F-48F662CD6E1F}" type="presParOf" srcId="{594B8D40-88AF-4FDA-B6ED-05EAAA17A85F}" destId="{A687D28B-A9CE-4447-A639-FB9E53557E9F}" srcOrd="0" destOrd="0" presId="urn:microsoft.com/office/officeart/2008/layout/LinedList"/>
    <dgm:cxn modelId="{BDA1CD04-7908-4021-87DB-BB54299ED449}" type="presParOf" srcId="{594B8D40-88AF-4FDA-B6ED-05EAAA17A85F}" destId="{FAE0A857-9A79-4428-BA52-C1359FE25AD5}" srcOrd="1" destOrd="0" presId="urn:microsoft.com/office/officeart/2008/layout/LinedList"/>
    <dgm:cxn modelId="{4F0961B1-8D43-4785-9B0D-9B9D5FD71947}" type="presParOf" srcId="{8C2AF974-BE0B-404C-84BA-D16B4F7D680D}" destId="{C128B1EC-6483-436D-BF43-0EA165FC18DD}" srcOrd="6" destOrd="0" presId="urn:microsoft.com/office/officeart/2008/layout/LinedList"/>
    <dgm:cxn modelId="{0DE5ED8B-D97D-459A-8E6D-21992BBF9CFB}" type="presParOf" srcId="{8C2AF974-BE0B-404C-84BA-D16B4F7D680D}" destId="{2101CC8C-7B1F-45FC-897E-FA00A68FB92E}" srcOrd="7" destOrd="0" presId="urn:microsoft.com/office/officeart/2008/layout/LinedList"/>
    <dgm:cxn modelId="{A879E9CD-EC6A-46EB-BFBE-7CB81C3A5A63}" type="presParOf" srcId="{2101CC8C-7B1F-45FC-897E-FA00A68FB92E}" destId="{351207CF-1487-4B65-A2FA-212930FE8B2A}" srcOrd="0" destOrd="0" presId="urn:microsoft.com/office/officeart/2008/layout/LinedList"/>
    <dgm:cxn modelId="{E8120DE8-068B-427F-85FA-F829D0069DAE}" type="presParOf" srcId="{2101CC8C-7B1F-45FC-897E-FA00A68FB92E}" destId="{5A7E9F30-4847-4758-B965-C9F383F0204C}" srcOrd="1" destOrd="0" presId="urn:microsoft.com/office/officeart/2008/layout/LinedList"/>
    <dgm:cxn modelId="{33519F26-7DDC-4D33-AF04-287718B3227B}" type="presParOf" srcId="{8C2AF974-BE0B-404C-84BA-D16B4F7D680D}" destId="{A359FCAA-9070-4DBA-B424-C8CC6D8575F6}" srcOrd="8" destOrd="0" presId="urn:microsoft.com/office/officeart/2008/layout/LinedList"/>
    <dgm:cxn modelId="{3793C33C-3BD3-4B27-BAF1-DAC22F09D6B7}" type="presParOf" srcId="{8C2AF974-BE0B-404C-84BA-D16B4F7D680D}" destId="{5593B858-6554-4727-A87D-EDF01095DD2A}" srcOrd="9" destOrd="0" presId="urn:microsoft.com/office/officeart/2008/layout/LinedList"/>
    <dgm:cxn modelId="{0608CAD4-C54A-4BE9-AE92-17C0A5B95551}" type="presParOf" srcId="{5593B858-6554-4727-A87D-EDF01095DD2A}" destId="{0E2600F8-9499-48C7-944D-9E8605046D45}" srcOrd="0" destOrd="0" presId="urn:microsoft.com/office/officeart/2008/layout/LinedList"/>
    <dgm:cxn modelId="{17932FFA-A445-43C9-91CB-80345E71ADEF}" type="presParOf" srcId="{5593B858-6554-4727-A87D-EDF01095DD2A}" destId="{5D831885-B100-4C27-B1BD-5D99BA20D95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5E3F5-1FB6-4E60-8158-10197C7A8780}">
      <dsp:nvSpPr>
        <dsp:cNvPr id="0" name=""/>
        <dsp:cNvSpPr/>
      </dsp:nvSpPr>
      <dsp:spPr>
        <a:xfrm>
          <a:off x="0" y="701"/>
          <a:ext cx="6175998"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59ABCC-36BA-412F-8991-E0043397BFB8}">
      <dsp:nvSpPr>
        <dsp:cNvPr id="0" name=""/>
        <dsp:cNvSpPr/>
      </dsp:nvSpPr>
      <dsp:spPr>
        <a:xfrm>
          <a:off x="0" y="701"/>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  </a:t>
          </a:r>
          <a:r>
            <a:rPr lang="en-US" sz="2000" kern="1200"/>
            <a:t> </a:t>
          </a:r>
          <a:r>
            <a:rPr lang="en-US" sz="2000" kern="1200">
              <a:solidFill>
                <a:prstClr val="black">
                  <a:hueOff val="0"/>
                  <a:satOff val="0"/>
                  <a:lumOff val="0"/>
                  <a:alphaOff val="0"/>
                </a:prstClr>
              </a:solidFill>
              <a:latin typeface="Aptos" panose="02110004020202020204"/>
              <a:ea typeface="+mn-ea"/>
              <a:cs typeface="+mn-cs"/>
            </a:rPr>
            <a:t>Setting up Dev Workspace: The project lead sets up a Main workspace' and connects it to the "main branch“ if not already done</a:t>
          </a:r>
        </a:p>
      </dsp:txBody>
      <dsp:txXfrm>
        <a:off x="0" y="701"/>
        <a:ext cx="6175998" cy="1148362"/>
      </dsp:txXfrm>
    </dsp:sp>
    <dsp:sp modelId="{1FAB8566-CB47-4A90-93A0-ED28D7204CD8}">
      <dsp:nvSpPr>
        <dsp:cNvPr id="0" name=""/>
        <dsp:cNvSpPr/>
      </dsp:nvSpPr>
      <dsp:spPr>
        <a:xfrm>
          <a:off x="0" y="1149063"/>
          <a:ext cx="6175998"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53460-1B81-424F-87AD-6E417E3CB690}">
      <dsp:nvSpPr>
        <dsp:cNvPr id="0" name=""/>
        <dsp:cNvSpPr/>
      </dsp:nvSpPr>
      <dsp:spPr>
        <a:xfrm>
          <a:off x="0" y="1149063"/>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   </a:t>
          </a:r>
          <a:r>
            <a:rPr lang="en-US" sz="1800" kern="1200">
              <a:solidFill>
                <a:prstClr val="black">
                  <a:hueOff val="0"/>
                  <a:satOff val="0"/>
                  <a:lumOff val="0"/>
                  <a:alphaOff val="0"/>
                </a:prstClr>
              </a:solidFill>
              <a:latin typeface="Aptos" panose="02110004020202020204"/>
              <a:ea typeface="+mn-ea"/>
              <a:cs typeface="+mn-cs"/>
            </a:rPr>
            <a:t>Setting up Feature Workspaces: </a:t>
          </a:r>
          <a:r>
            <a:rPr lang="en-US" sz="2000" kern="1200">
              <a:solidFill>
                <a:prstClr val="black">
                  <a:hueOff val="0"/>
                  <a:satOff val="0"/>
                  <a:lumOff val="0"/>
                  <a:alphaOff val="0"/>
                </a:prstClr>
              </a:solidFill>
              <a:latin typeface="Aptos" panose="02110004020202020204"/>
              <a:ea typeface="+mn-ea"/>
              <a:cs typeface="+mn-cs"/>
            </a:rPr>
            <a:t>Developers creates feature workspaces mapped to feature branches using one of  available options ( UX or code)</a:t>
          </a:r>
        </a:p>
      </dsp:txBody>
      <dsp:txXfrm>
        <a:off x="0" y="1149063"/>
        <a:ext cx="6175998" cy="1148362"/>
      </dsp:txXfrm>
    </dsp:sp>
    <dsp:sp modelId="{2E661DF5-948E-44DD-BEE0-13DA9E0A422E}">
      <dsp:nvSpPr>
        <dsp:cNvPr id="0" name=""/>
        <dsp:cNvSpPr/>
      </dsp:nvSpPr>
      <dsp:spPr>
        <a:xfrm>
          <a:off x="0" y="2297425"/>
          <a:ext cx="6175998"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7D28B-A9CE-4447-A639-FB9E53557E9F}">
      <dsp:nvSpPr>
        <dsp:cNvPr id="0" name=""/>
        <dsp:cNvSpPr/>
      </dsp:nvSpPr>
      <dsp:spPr>
        <a:xfrm>
          <a:off x="0" y="2297425"/>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   PR &amp; Merge: Once a developer completes work &amp; commit on a feature branch, they initiate a pull request to merge it into the main branch</a:t>
          </a:r>
        </a:p>
      </dsp:txBody>
      <dsp:txXfrm>
        <a:off x="0" y="2297425"/>
        <a:ext cx="6175998" cy="1148362"/>
      </dsp:txXfrm>
    </dsp:sp>
    <dsp:sp modelId="{C128B1EC-6483-436D-BF43-0EA165FC18DD}">
      <dsp:nvSpPr>
        <dsp:cNvPr id="0" name=""/>
        <dsp:cNvSpPr/>
      </dsp:nvSpPr>
      <dsp:spPr>
        <a:xfrm>
          <a:off x="0" y="3445787"/>
          <a:ext cx="6175998"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1207CF-1487-4B65-A2FA-212930FE8B2A}">
      <dsp:nvSpPr>
        <dsp:cNvPr id="0" name=""/>
        <dsp:cNvSpPr/>
      </dsp:nvSpPr>
      <dsp:spPr>
        <a:xfrm>
          <a:off x="0" y="3445787"/>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   Build Pipeline: Upon the completion of a PR, a DevOps pipeline triggered to sync updated items from GIT-&gt;Workspace &amp; manage dependencies	</a:t>
          </a:r>
        </a:p>
      </dsp:txBody>
      <dsp:txXfrm>
        <a:off x="0" y="3445787"/>
        <a:ext cx="6175998" cy="1148362"/>
      </dsp:txXfrm>
    </dsp:sp>
    <dsp:sp modelId="{A359FCAA-9070-4DBA-B424-C8CC6D8575F6}">
      <dsp:nvSpPr>
        <dsp:cNvPr id="0" name=""/>
        <dsp:cNvSpPr/>
      </dsp:nvSpPr>
      <dsp:spPr>
        <a:xfrm>
          <a:off x="0" y="4594149"/>
          <a:ext cx="6175998"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2600F8-9499-48C7-944D-9E8605046D45}">
      <dsp:nvSpPr>
        <dsp:cNvPr id="0" name=""/>
        <dsp:cNvSpPr/>
      </dsp:nvSpPr>
      <dsp:spPr>
        <a:xfrm>
          <a:off x="0" y="4594149"/>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Switch Branch: It is recommended that developers do not delete their workspaces after completing a feature branch pull request</a:t>
          </a:r>
        </a:p>
      </dsp:txBody>
      <dsp:txXfrm>
        <a:off x="0" y="4594149"/>
        <a:ext cx="6175998" cy="11483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Fabric Conference Workshop - Draft</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CE60099-03E7-4FA1-8A7F-E6E6CFB0F855}" type="datetime8">
              <a:rPr lang="en-US" smtClean="0"/>
              <a:t>9/22/2024 8:25 AM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99743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just">
              <a:lnSpc>
                <a:spcPct val="107000"/>
              </a:lnSpc>
              <a:spcBef>
                <a:spcPts val="0"/>
              </a:spcBef>
              <a:spcAft>
                <a:spcPts val="0"/>
              </a:spcAft>
            </a:pPr>
            <a:r>
              <a:rPr lang="en-US" sz="1200" b="1">
                <a:effectLst/>
                <a:latin typeface="Aptos" panose="020B0004020202020204" pitchFamily="34" charset="0"/>
                <a:ea typeface="Aptos" panose="020B0004020202020204" pitchFamily="34" charset="0"/>
                <a:cs typeface="Arial" panose="020B0604020202020204" pitchFamily="34" charset="0"/>
              </a:rPr>
              <a:t>Recommendation</a:t>
            </a:r>
            <a:r>
              <a:rPr lang="en-US" sz="1200">
                <a:effectLst/>
                <a:latin typeface="Aptos" panose="020B0004020202020204" pitchFamily="34" charset="0"/>
                <a:ea typeface="Aptos" panose="020B0004020202020204" pitchFamily="34" charset="0"/>
                <a:cs typeface="Arial" panose="020B0604020202020204" pitchFamily="34" charset="0"/>
              </a:rPr>
              <a:t>:</a:t>
            </a:r>
          </a:p>
          <a:p>
            <a:pPr marR="0" lvl="0" algn="just">
              <a:lnSpc>
                <a:spcPct val="107000"/>
              </a:lnSpc>
              <a:spcBef>
                <a:spcPts val="0"/>
              </a:spcBef>
              <a:spcAft>
                <a:spcPts val="0"/>
              </a:spcAft>
            </a:pPr>
            <a:endParaRPr lang="en-US" sz="12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Each developer works on their own feature workspace.</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Commit changes to the feature branch isolated from the main branch and main workspace.</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Ensure changes do not interfere with others' work.</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Request a Pull Request to merge the feature branch into the main branch, initiating a code review process.</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Ensure approval before integration.</a:t>
            </a:r>
          </a:p>
          <a:p>
            <a:pPr marL="342900" marR="0" lvl="0" indent="-342900" algn="just">
              <a:lnSpc>
                <a:spcPct val="107000"/>
              </a:lnSpc>
              <a:spcBef>
                <a:spcPts val="0"/>
              </a:spcBef>
              <a:spcAft>
                <a:spcPts val="80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The Azure pipeline uses the Git- Update From Git APIs to sync the main branch and the main workspace.</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108</a:t>
            </a:fld>
            <a:endParaRPr lang="en-IN"/>
          </a:p>
        </p:txBody>
      </p:sp>
    </p:spTree>
    <p:extLst>
      <p:ext uri="{BB962C8B-B14F-4D97-AF65-F5344CB8AC3E}">
        <p14:creationId xmlns:p14="http://schemas.microsoft.com/office/powerpoint/2010/main" val="4042395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109</a:t>
            </a:fld>
            <a:endParaRPr lang="en-IN"/>
          </a:p>
        </p:txBody>
      </p:sp>
    </p:spTree>
    <p:extLst>
      <p:ext uri="{BB962C8B-B14F-4D97-AF65-F5344CB8AC3E}">
        <p14:creationId xmlns:p14="http://schemas.microsoft.com/office/powerpoint/2010/main" val="3415274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110</a:t>
            </a:fld>
            <a:endParaRPr lang="en-IN"/>
          </a:p>
        </p:txBody>
      </p:sp>
    </p:spTree>
    <p:extLst>
      <p:ext uri="{BB962C8B-B14F-4D97-AF65-F5344CB8AC3E}">
        <p14:creationId xmlns:p14="http://schemas.microsoft.com/office/powerpoint/2010/main" val="161454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111</a:t>
            </a:fld>
            <a:endParaRPr lang="en-IN"/>
          </a:p>
        </p:txBody>
      </p:sp>
    </p:spTree>
    <p:extLst>
      <p:ext uri="{BB962C8B-B14F-4D97-AF65-F5344CB8AC3E}">
        <p14:creationId xmlns:p14="http://schemas.microsoft.com/office/powerpoint/2010/main" val="3253733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out SPN support is planned</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112</a:t>
            </a:fld>
            <a:endParaRPr lang="en-IN"/>
          </a:p>
        </p:txBody>
      </p:sp>
    </p:spTree>
    <p:extLst>
      <p:ext uri="{BB962C8B-B14F-4D97-AF65-F5344CB8AC3E}">
        <p14:creationId xmlns:p14="http://schemas.microsoft.com/office/powerpoint/2010/main" val="30399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114</a:t>
            </a:fld>
            <a:endParaRPr lang="en-IN"/>
          </a:p>
        </p:txBody>
      </p:sp>
    </p:spTree>
    <p:extLst>
      <p:ext uri="{BB962C8B-B14F-4D97-AF65-F5344CB8AC3E}">
        <p14:creationId xmlns:p14="http://schemas.microsoft.com/office/powerpoint/2010/main" val="326196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F4761"/>
                </a:solidFill>
                <a:effectLst/>
                <a:latin typeface="Aptos" panose="020B0004020202020204" pitchFamily="34" charset="0"/>
                <a:ea typeface="Yu Gothic Light" panose="020B0300000000000000" pitchFamily="34" charset="-128"/>
                <a:cs typeface="Times New Roman" panose="02020603050405020304" pitchFamily="18" charset="0"/>
              </a:rPr>
              <a:t>Consideration</a:t>
            </a:r>
            <a:r>
              <a:rPr lang="en-US" sz="180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Utilize GIT as the single source of truth for all deployment and delivery processes.</a:t>
            </a: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Each workspace (Dev, Test, UAT, etc., Prod) should be linked to a distinct GIT branch.</a:t>
            </a:r>
          </a:p>
          <a:p>
            <a:pPr marL="342900" marR="0" lvl="0" indent="-342900" algn="just">
              <a:lnSpc>
                <a:spcPct val="107000"/>
              </a:lnSpc>
              <a:spcBef>
                <a:spcPts val="0"/>
              </a:spcBef>
              <a:spcAft>
                <a:spcPts val="80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Workspace-specific attributes such as Lakehouse Id, connection Id, notebook binding, etc., can be managed as post-deployment tasks by leveraging Fabric Item APIs. </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115</a:t>
            </a:fld>
            <a:endParaRPr lang="en-IN"/>
          </a:p>
        </p:txBody>
      </p:sp>
    </p:spTree>
    <p:extLst>
      <p:ext uri="{BB962C8B-B14F-4D97-AF65-F5344CB8AC3E}">
        <p14:creationId xmlns:p14="http://schemas.microsoft.com/office/powerpoint/2010/main" val="2827605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Pro </a:t>
            </a:r>
            <a:r>
              <a:rPr kumimoji="0" lang="en-US" sz="1600" b="1" i="0" u="none" strike="noStrike" kern="1200" cap="none" spc="0" normalizeH="0" baseline="0" noProof="0" err="1">
                <a:ln>
                  <a:noFill/>
                </a:ln>
                <a:solidFill>
                  <a:prstClr val="black"/>
                </a:solidFill>
                <a:effectLst/>
                <a:uLnTx/>
                <a:uFillTx/>
                <a:latin typeface="Calibri" panose="020F0502020204030204"/>
                <a:ea typeface="+mn-ea"/>
                <a:cs typeface="+mn-cs"/>
              </a:rPr>
              <a:t>devs</a:t>
            </a: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 can: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Have a single source of truth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Use Git for collaboration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Release automatically using Azure Pipelines/ GitHub Actions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Leverage following pipelines capabilities:</a:t>
            </a:r>
          </a:p>
          <a:p>
            <a:pPr marL="800100" lvl="1" indent="-342900">
              <a:buFont typeface="+mj-lt"/>
              <a:buAutoNum type="arabicPeriod"/>
              <a:defRPr/>
            </a:pPr>
            <a:r>
              <a:rPr lang="en-US" sz="1400">
                <a:solidFill>
                  <a:prstClr val="black"/>
                </a:solidFill>
                <a:latin typeface="Calibri" panose="020F0502020204030204"/>
              </a:rPr>
              <a:t>Serve as ‘build’ environment</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Validation of deployment</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Retain connections</a:t>
            </a:r>
          </a:p>
          <a:p>
            <a:pPr marL="800100" lvl="1" indent="-342900">
              <a:buFont typeface="+mj-lt"/>
              <a:buAutoNum type="arabicPeriod"/>
              <a:defRPr/>
            </a:pPr>
            <a:r>
              <a:rPr lang="en-US" sz="1400">
                <a:solidFill>
                  <a:prstClr val="black"/>
                </a:solidFill>
                <a:latin typeface="Calibri" panose="020F0502020204030204"/>
              </a:rPr>
              <a:t>Apply rules</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Deployment audit</a:t>
            </a:r>
          </a:p>
          <a:p>
            <a:pPr marL="171450" indent="-171450">
              <a:buFont typeface="Arial" panose="020B0604020202020204" pitchFamily="34" charset="0"/>
              <a:buChar char="•"/>
            </a:pPr>
            <a:endParaRPr lang="en-US" sz="105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F5044-2D2A-410D-8F04-A9F3EF90C5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431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prop here is that it allows you to compare schemas across stages, allows you to create initial definition in dev and test it across different environments to make sure it works before hitting prod and exposing it to end users, </a:t>
            </a:r>
            <a:r>
              <a:rPr lang="en-US" err="1"/>
              <a:t>etc</a:t>
            </a:r>
            <a:endParaRPr lang="en-US"/>
          </a:p>
          <a:p>
            <a:endParaRPr lang="en-US"/>
          </a:p>
          <a:p>
            <a:endParaRPr lang="en-US"/>
          </a:p>
          <a:p>
            <a:r>
              <a:rPr lang="en-US"/>
              <a:t>Time: 6 mins</a:t>
            </a:r>
          </a:p>
        </p:txBody>
      </p:sp>
      <p:sp>
        <p:nvSpPr>
          <p:cNvPr id="4" name="Slide Number Placeholder 3"/>
          <p:cNvSpPr>
            <a:spLocks noGrp="1"/>
          </p:cNvSpPr>
          <p:nvPr>
            <p:ph type="sldNum" sz="quarter" idx="5"/>
          </p:nvPr>
        </p:nvSpPr>
        <p:spPr/>
        <p:txBody>
          <a:bodyPr/>
          <a:lstStyle/>
          <a:p>
            <a:fld id="{054A4EC1-C524-ED45-A185-10510AA0C8D1}" type="slidenum">
              <a:rPr lang="en-US" smtClean="0"/>
              <a:t>121</a:t>
            </a:fld>
            <a:endParaRPr lang="en-US"/>
          </a:p>
        </p:txBody>
      </p:sp>
    </p:spTree>
    <p:extLst>
      <p:ext uri="{BB962C8B-B14F-4D97-AF65-F5344CB8AC3E}">
        <p14:creationId xmlns:p14="http://schemas.microsoft.com/office/powerpoint/2010/main" val="106489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3097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56232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CI and CD options that is </a:t>
            </a:r>
            <a:r>
              <a:rPr lang="en-US" err="1"/>
              <a:t>availaible</a:t>
            </a:r>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101</a:t>
            </a:fld>
            <a:endParaRPr lang="en-IN"/>
          </a:p>
        </p:txBody>
      </p:sp>
    </p:spTree>
    <p:extLst>
      <p:ext uri="{BB962C8B-B14F-4D97-AF65-F5344CB8AC3E}">
        <p14:creationId xmlns:p14="http://schemas.microsoft.com/office/powerpoint/2010/main" val="33901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102</a:t>
            </a:fld>
            <a:endParaRPr lang="en-IN"/>
          </a:p>
        </p:txBody>
      </p:sp>
    </p:spTree>
    <p:extLst>
      <p:ext uri="{BB962C8B-B14F-4D97-AF65-F5344CB8AC3E}">
        <p14:creationId xmlns:p14="http://schemas.microsoft.com/office/powerpoint/2010/main" val="220715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104</a:t>
            </a:fld>
            <a:endParaRPr lang="en-IN"/>
          </a:p>
        </p:txBody>
      </p:sp>
    </p:spTree>
    <p:extLst>
      <p:ext uri="{BB962C8B-B14F-4D97-AF65-F5344CB8AC3E}">
        <p14:creationId xmlns:p14="http://schemas.microsoft.com/office/powerpoint/2010/main" val="1939713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105</a:t>
            </a:fld>
            <a:endParaRPr lang="en-IN"/>
          </a:p>
        </p:txBody>
      </p:sp>
    </p:spTree>
    <p:extLst>
      <p:ext uri="{BB962C8B-B14F-4D97-AF65-F5344CB8AC3E}">
        <p14:creationId xmlns:p14="http://schemas.microsoft.com/office/powerpoint/2010/main" val="325751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106</a:t>
            </a:fld>
            <a:endParaRPr lang="en-IN"/>
          </a:p>
        </p:txBody>
      </p:sp>
    </p:spTree>
    <p:extLst>
      <p:ext uri="{BB962C8B-B14F-4D97-AF65-F5344CB8AC3E}">
        <p14:creationId xmlns:p14="http://schemas.microsoft.com/office/powerpoint/2010/main" val="415077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200" kern="1200">
              <a:solidFill>
                <a:prstClr val="black">
                  <a:hueOff val="0"/>
                  <a:satOff val="0"/>
                  <a:lumOff val="0"/>
                  <a:alphaOff val="0"/>
                </a:prstClr>
              </a:solidFill>
              <a:latin typeface="Aptos" panose="02110004020202020204"/>
              <a:ea typeface="+mn-ea"/>
              <a:cs typeface="+mn-cs"/>
            </a:endParaRPr>
          </a:p>
        </p:txBody>
      </p:sp>
      <p:sp>
        <p:nvSpPr>
          <p:cNvPr id="4" name="Slide Number Placeholder 3"/>
          <p:cNvSpPr>
            <a:spLocks noGrp="1"/>
          </p:cNvSpPr>
          <p:nvPr>
            <p:ph type="sldNum" sz="quarter" idx="5"/>
          </p:nvPr>
        </p:nvSpPr>
        <p:spPr/>
        <p:txBody>
          <a:bodyPr/>
          <a:lstStyle/>
          <a:p>
            <a:fld id="{107CC838-97A7-4ECD-BF99-0B9597A09AFC}" type="slidenum">
              <a:rPr lang="en-IN" smtClean="0"/>
              <a:t>107</a:t>
            </a:fld>
            <a:endParaRPr lang="en-IN"/>
          </a:p>
        </p:txBody>
      </p:sp>
    </p:spTree>
    <p:extLst>
      <p:ext uri="{BB962C8B-B14F-4D97-AF65-F5344CB8AC3E}">
        <p14:creationId xmlns:p14="http://schemas.microsoft.com/office/powerpoint/2010/main" val="7250706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2">
    <p:bg>
      <p:bgPr>
        <a:gradFill>
          <a:gsLst>
            <a:gs pos="0">
              <a:srgbClr val="074C49"/>
            </a:gs>
            <a:gs pos="91000">
              <a:srgbClr val="177D71"/>
            </a:gs>
            <a:gs pos="57000">
              <a:srgbClr val="09524D"/>
            </a:gs>
            <a:gs pos="100000">
              <a:srgbClr val="2AAC94"/>
            </a:gs>
          </a:gsLst>
          <a:lin ang="5400000" scaled="1"/>
        </a:gra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679478" y="5701249"/>
            <a:ext cx="9538522" cy="553998"/>
          </a:xfrm>
          <a:prstGeom prst="rect">
            <a:avLst/>
          </a:prstGeom>
        </p:spPr>
        <p:txBody>
          <a:bodyPr/>
          <a:lstStyle>
            <a:lvl1pPr>
              <a:lnSpc>
                <a:spcPct val="100000"/>
              </a:lnSpc>
              <a:defRPr sz="1800">
                <a:solidFill>
                  <a:schemeClr val="bg1"/>
                </a:solidFill>
              </a:defRPr>
            </a:lvl1pPr>
            <a:lvl2pPr>
              <a:lnSpc>
                <a:spcPct val="100000"/>
              </a:lnSpc>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0410" y="2038517"/>
            <a:ext cx="11095653" cy="1760354"/>
          </a:xfrm>
          <a:prstGeom prst="rect">
            <a:avLst/>
          </a:prstGeom>
          <a:noFill/>
        </p:spPr>
        <p:txBody>
          <a:bodyPr lIns="0" tIns="0" rIns="0" bIns="182880" anchor="ctr" anchorCtr="0"/>
          <a:lstStyle>
            <a:lvl1pPr algn="ctr">
              <a:lnSpc>
                <a:spcPts val="6400"/>
              </a:lnSpc>
              <a:spcBef>
                <a:spcPts val="1200"/>
              </a:spcBef>
              <a:defRPr sz="4800" strike="noStrike" spc="-50" baseline="0">
                <a:solidFill>
                  <a:schemeClr val="bg2"/>
                </a:solidFill>
              </a:defRPr>
            </a:lvl1pPr>
          </a:lstStyle>
          <a:p>
            <a:r>
              <a:rPr lang="en-US" dirty="0"/>
              <a:t>Microsoft 365</a:t>
            </a:r>
            <a:br>
              <a:rPr lang="en-US" dirty="0"/>
            </a:br>
            <a:r>
              <a:rPr lang="en-US" dirty="0"/>
              <a:t>title or event name</a:t>
            </a:r>
          </a:p>
        </p:txBody>
      </p:sp>
      <p:pic>
        <p:nvPicPr>
          <p:cNvPr id="2" name="Picture 1" descr="A picture containing screenshot, graphics, graphic design, design&#10;&#10;Description automatically generated">
            <a:extLst>
              <a:ext uri="{FF2B5EF4-FFF2-40B4-BE49-F238E27FC236}">
                <a16:creationId xmlns:a16="http://schemas.microsoft.com/office/drawing/2014/main" id="{182771A6-4EA1-1F17-35C3-3CA28FD2E82F}"/>
              </a:ext>
            </a:extLst>
          </p:cNvPr>
          <p:cNvPicPr>
            <a:picLocks noChangeAspect="1"/>
          </p:cNvPicPr>
          <p:nvPr/>
        </p:nvPicPr>
        <p:blipFill>
          <a:blip r:embed="rId2"/>
          <a:stretch>
            <a:fillRect/>
          </a:stretch>
        </p:blipFill>
        <p:spPr>
          <a:xfrm>
            <a:off x="393291" y="290512"/>
            <a:ext cx="751707" cy="751707"/>
          </a:xfrm>
          <a:prstGeom prst="rect">
            <a:avLst/>
          </a:prstGeom>
        </p:spPr>
      </p:pic>
    </p:spTree>
    <p:extLst>
      <p:ext uri="{BB962C8B-B14F-4D97-AF65-F5344CB8AC3E}">
        <p14:creationId xmlns:p14="http://schemas.microsoft.com/office/powerpoint/2010/main" val="51827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93C211-F143-4006-8107-BF13D04E169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815882"/>
          </a:xfrm>
          <a:prstGeom prst="rect">
            <a:avLst/>
          </a:prstGeom>
        </p:spPr>
        <p:txBody>
          <a:bodyPr wrap="square">
            <a:spAutoFit/>
          </a:bodyPr>
          <a:lstStyle>
            <a:lvl1pPr marL="339725" indent="-339725">
              <a:lnSpc>
                <a:spcPct val="100000"/>
              </a:lnSpc>
              <a:spcBef>
                <a:spcPts val="300"/>
              </a:spcBef>
              <a:spcAft>
                <a:spcPts val="600"/>
              </a:spcAft>
              <a:buFont typeface="Arial" panose="020B0604020202020204" pitchFamily="34" charset="0"/>
              <a:buChar char="•"/>
              <a:defRPr sz="2800" b="0">
                <a:solidFill>
                  <a:schemeClr val="tx1"/>
                </a:solidFill>
                <a:latin typeface="+mn-lt"/>
              </a:defRPr>
            </a:lvl1pPr>
            <a:lvl2pPr marL="744538" indent="-349250">
              <a:lnSpc>
                <a:spcPct val="100000"/>
              </a:lnSpc>
              <a:spcBef>
                <a:spcPts val="0"/>
              </a:spcBef>
              <a:spcAft>
                <a:spcPts val="600"/>
              </a:spcAft>
              <a:buFont typeface="Arial" panose="020B0604020202020204" pitchFamily="34" charset="0"/>
              <a:buChar char="•"/>
              <a:defRPr sz="2400"/>
            </a:lvl2pPr>
            <a:lvl3pPr marL="747713" indent="0">
              <a:lnSpc>
                <a:spcPts val="2400"/>
              </a:lnSpc>
              <a:buNone/>
              <a:defRPr sz="1800" b="1">
                <a:solidFill>
                  <a:srgbClr val="002060"/>
                </a:solidFill>
                <a:latin typeface="Lucida Console" panose="020B0609040504020204" pitchFamily="49" charset="0"/>
              </a:defRPr>
            </a:lvl3pPr>
            <a:lvl4pPr marL="519113" indent="0">
              <a:buNone/>
              <a:defRPr sz="1800">
                <a:latin typeface="Arial" panose="020B0604020202020204" pitchFamily="34" charset="0"/>
                <a:cs typeface="Arial" panose="020B0604020202020204" pitchFamily="34" charset="0"/>
              </a:defRPr>
            </a:lvl4pPr>
            <a:lvl5pPr marL="931863" indent="-41275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320616C0-C864-7BE9-C4CB-755BB3FB3DC3}"/>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33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Small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5625A6-8780-1DA4-1824-CD835931F04A}"/>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538883"/>
          </a:xfrm>
          <a:prstGeom prst="rect">
            <a:avLst/>
          </a:prstGeom>
        </p:spPr>
        <p:txBody>
          <a:bodyPr wrap="square">
            <a:spAutoFit/>
          </a:bodyPr>
          <a:lstStyle>
            <a:lvl1pPr marL="339725" indent="-339725">
              <a:lnSpc>
                <a:spcPct val="100000"/>
              </a:lnSpc>
              <a:spcBef>
                <a:spcPts val="300"/>
              </a:spcBef>
              <a:spcAft>
                <a:spcPts val="600"/>
              </a:spcAft>
              <a:buFont typeface="Arial" panose="020B0604020202020204" pitchFamily="34" charset="0"/>
              <a:buChar char="•"/>
              <a:defRPr sz="2400" b="0">
                <a:latin typeface="+mn-lt"/>
              </a:defRPr>
            </a:lvl1pPr>
            <a:lvl2pPr marL="744538" indent="-349250">
              <a:lnSpc>
                <a:spcPct val="100000"/>
              </a:lnSpc>
              <a:spcBef>
                <a:spcPts val="0"/>
              </a:spcBef>
              <a:spcAft>
                <a:spcPts val="600"/>
              </a:spcAft>
              <a:buFont typeface="Arial" panose="020B0604020202020204" pitchFamily="34" charset="0"/>
              <a:buChar char="•"/>
              <a:defRPr sz="1800"/>
            </a:lvl2pPr>
            <a:lvl3pPr marL="747713" indent="0">
              <a:lnSpc>
                <a:spcPts val="2400"/>
              </a:lnSpc>
              <a:buNone/>
              <a:defRPr sz="1600" b="1">
                <a:solidFill>
                  <a:srgbClr val="002060"/>
                </a:solidFill>
                <a:latin typeface="Lucida Console" panose="020B0609040504020204" pitchFamily="49" charset="0"/>
              </a:defRPr>
            </a:lvl3pPr>
            <a:lvl4pPr marL="519113" indent="0">
              <a:buNone/>
              <a:defRPr sz="1600">
                <a:latin typeface="Arial" panose="020B0604020202020204" pitchFamily="34" charset="0"/>
                <a:cs typeface="Arial" panose="020B0604020202020204" pitchFamily="34" charset="0"/>
              </a:defRPr>
            </a:lvl4pPr>
            <a:lvl5pPr marL="931863" indent="-412750">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26EE49B8-00A2-CADE-716B-D66982B9D7BF}"/>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528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 No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02E36C-0871-E1E8-C7B9-7CFB9C124C5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96813238-DA0F-4BBE-51EC-2035DA8B5424}"/>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834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93C211-F143-4006-8107-BF13D04E169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5" y="190500"/>
            <a:ext cx="11801475" cy="498598"/>
          </a:xfrm>
        </p:spPr>
        <p:txBody>
          <a:bodyPr/>
          <a:lstStyle>
            <a:lvl1pPr>
              <a:defRPr sz="3599" b="1">
                <a:solidFill>
                  <a:schemeClr val="bg2"/>
                </a:solidFill>
              </a:defRPr>
            </a:lvl1pPr>
          </a:lstStyle>
          <a:p>
            <a:r>
              <a:rPr lang="en-US"/>
              <a:t>Click to edit Master title style</a:t>
            </a:r>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754198"/>
          </a:xfrm>
          <a:prstGeom prst="rect">
            <a:avLst/>
          </a:prstGeom>
        </p:spPr>
        <p:txBody>
          <a:bodyPr wrap="square">
            <a:spAutoFit/>
          </a:bodyPr>
          <a:lstStyle>
            <a:lvl1pPr marL="339659" indent="-339659">
              <a:lnSpc>
                <a:spcPct val="100000"/>
              </a:lnSpc>
              <a:spcBef>
                <a:spcPts val="300"/>
              </a:spcBef>
              <a:spcAft>
                <a:spcPts val="600"/>
              </a:spcAft>
              <a:buFont typeface="Arial" panose="020B0604020202020204" pitchFamily="34" charset="0"/>
              <a:buChar char="•"/>
              <a:defRPr sz="2800" b="0">
                <a:solidFill>
                  <a:schemeClr val="tx1"/>
                </a:solidFill>
                <a:latin typeface="+mn-lt"/>
              </a:defRPr>
            </a:lvl1pPr>
            <a:lvl2pPr marL="744395" indent="-349183">
              <a:lnSpc>
                <a:spcPct val="100000"/>
              </a:lnSpc>
              <a:spcBef>
                <a:spcPts val="0"/>
              </a:spcBef>
              <a:spcAft>
                <a:spcPts val="600"/>
              </a:spcAft>
              <a:buFont typeface="Arial" panose="020B0604020202020204" pitchFamily="34" charset="0"/>
              <a:buChar char="•"/>
              <a:defRPr sz="2400"/>
            </a:lvl2pPr>
            <a:lvl3pPr marL="747569" indent="0">
              <a:lnSpc>
                <a:spcPts val="2400"/>
              </a:lnSpc>
              <a:buNone/>
              <a:defRPr sz="1800" b="1">
                <a:solidFill>
                  <a:srgbClr val="002060"/>
                </a:solidFill>
                <a:latin typeface="Lucida Console" panose="020B0609040504020204" pitchFamily="49" charset="0"/>
              </a:defRPr>
            </a:lvl3pPr>
            <a:lvl4pPr marL="519013" indent="0">
              <a:buNone/>
              <a:defRPr sz="1800">
                <a:latin typeface="Arial" panose="020B0604020202020204" pitchFamily="34" charset="0"/>
                <a:cs typeface="Arial" panose="020B0604020202020204" pitchFamily="34" charset="0"/>
              </a:defRPr>
            </a:lvl4pPr>
            <a:lvl5pPr marL="931684" indent="-412671">
              <a:buNone/>
              <a:defRPr sz="13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320616C0-C864-7BE9-C4CB-755BB3FB3DC3}"/>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5508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DC54-1914-9D03-F85C-908A0E861A41}"/>
              </a:ext>
            </a:extLst>
          </p:cNvPr>
          <p:cNvSpPr>
            <a:spLocks noGrp="1"/>
          </p:cNvSpPr>
          <p:nvPr>
            <p:ph type="title"/>
          </p:nvPr>
        </p:nvSpPr>
        <p:spPr>
          <a:xfrm>
            <a:off x="588263" y="457200"/>
            <a:ext cx="11018520" cy="387798"/>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E7677E-E24B-138B-FBA8-032322E399B5}"/>
              </a:ext>
            </a:extLst>
          </p:cNvPr>
          <p:cNvSpPr>
            <a:spLocks noGrp="1"/>
          </p:cNvSpPr>
          <p:nvPr>
            <p:ph idx="1"/>
          </p:nvPr>
        </p:nvSpPr>
        <p:spPr>
          <a:xfrm>
            <a:off x="582168" y="1238477"/>
            <a:ext cx="11018520" cy="1415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4A9687-6D08-8EDF-6EBF-F761C6099624}"/>
              </a:ext>
            </a:extLst>
          </p:cNvPr>
          <p:cNvSpPr>
            <a:spLocks noGrp="1"/>
          </p:cNvSpPr>
          <p:nvPr>
            <p:ph type="dt" sz="half" idx="10"/>
          </p:nvPr>
        </p:nvSpPr>
        <p:spPr/>
        <p:txBody>
          <a:bodyPr/>
          <a:lstStyle/>
          <a:p>
            <a:fld id="{F8B1DBBD-0D83-492A-A1F7-6844D0DD1D13}" type="datetimeFigureOut">
              <a:rPr lang="en-IN" smtClean="0"/>
              <a:t>22-09-2024</a:t>
            </a:fld>
            <a:endParaRPr lang="en-IN"/>
          </a:p>
        </p:txBody>
      </p:sp>
      <p:sp>
        <p:nvSpPr>
          <p:cNvPr id="5" name="Footer Placeholder 4">
            <a:extLst>
              <a:ext uri="{FF2B5EF4-FFF2-40B4-BE49-F238E27FC236}">
                <a16:creationId xmlns:a16="http://schemas.microsoft.com/office/drawing/2014/main" id="{5046CF57-8115-5430-05DA-9E42BD5B44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B6F5E2-8836-AE4A-4E8C-49C87ACE8A02}"/>
              </a:ext>
            </a:extLst>
          </p:cNvPr>
          <p:cNvSpPr>
            <a:spLocks noGrp="1"/>
          </p:cNvSpPr>
          <p:nvPr>
            <p:ph type="sldNum" sz="quarter" idx="12"/>
          </p:nvPr>
        </p:nvSpPr>
        <p:spPr/>
        <p:txBody>
          <a:bodyPr/>
          <a:lstStyle/>
          <a:p>
            <a:fld id="{56BA0D00-9531-4778-AE9B-A5FD5AE7538F}" type="slidenum">
              <a:rPr lang="en-IN" smtClean="0"/>
              <a:t>‹#›</a:t>
            </a:fld>
            <a:endParaRPr lang="en-IN"/>
          </a:p>
        </p:txBody>
      </p:sp>
    </p:spTree>
    <p:extLst>
      <p:ext uri="{BB962C8B-B14F-4D97-AF65-F5344CB8AC3E}">
        <p14:creationId xmlns:p14="http://schemas.microsoft.com/office/powerpoint/2010/main" val="56556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74864" y="1247356"/>
            <a:ext cx="11286424" cy="372395"/>
          </a:xfrm>
          <a:prstGeom prst="rect">
            <a:avLst/>
          </a:prstGeom>
        </p:spPr>
        <p:txBody>
          <a:bodyPr>
            <a:noAutofit/>
          </a:bodyPr>
          <a:lstStyle>
            <a:lvl1pPr marL="0" indent="0" algn="l">
              <a:buNone/>
              <a:defRPr sz="1836" b="0" i="0">
                <a:solidFill>
                  <a:schemeClr val="tx1"/>
                </a:solidFill>
                <a:latin typeface="Segoe Sans Text Light" pitchFamily="2" charset="0"/>
                <a:cs typeface="Segoe Sans Text Light" pitchFamily="2"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Subtitle</a:t>
            </a:r>
          </a:p>
        </p:txBody>
      </p:sp>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a:xfrm>
            <a:off x="588263" y="457200"/>
            <a:ext cx="11018520" cy="387798"/>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74864" y="1857112"/>
            <a:ext cx="11286749" cy="1415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74863" y="6437554"/>
            <a:ext cx="407295" cy="372394"/>
          </a:xfrm>
          <a:prstGeom prst="rect">
            <a:avLst/>
          </a:prstGeom>
        </p:spPr>
        <p:txBody>
          <a:bodyPr vert="horz" lIns="91440" tIns="45720" rIns="91440" bIns="45720" rtlCol="0" anchor="ctr"/>
          <a:lstStyle>
            <a:lvl1pPr algn="l">
              <a:defRPr sz="816"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82158" y="6437554"/>
            <a:ext cx="2914974" cy="372394"/>
          </a:xfrm>
          <a:prstGeom prst="rect">
            <a:avLst/>
          </a:prstGeom>
        </p:spPr>
        <p:txBody>
          <a:bodyPr vert="horz" lIns="91440" tIns="45720" rIns="91440" bIns="45720" rtlCol="0" anchor="ctr"/>
          <a:lstStyle>
            <a:lvl1pPr algn="l">
              <a:defRPr sz="816"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540400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7" name="Title Placeholder 1">
            <a:extLst>
              <a:ext uri="{FF2B5EF4-FFF2-40B4-BE49-F238E27FC236}">
                <a16:creationId xmlns:a16="http://schemas.microsoft.com/office/drawing/2014/main" id="{B656FDB8-E599-4E21-8C4B-B6B18B8B41F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3">
            <a:extLst>
              <a:ext uri="{FF2B5EF4-FFF2-40B4-BE49-F238E27FC236}">
                <a16:creationId xmlns:a16="http://schemas.microsoft.com/office/drawing/2014/main" id="{61EEDDA4-2C6D-4AEE-A2CD-B6768DE3C1FD}"/>
              </a:ext>
            </a:extLst>
          </p:cNvPr>
          <p:cNvSpPr>
            <a:spLocks noGrp="1"/>
          </p:cNvSpPr>
          <p:nvPr>
            <p:ph type="body" idx="1"/>
          </p:nvPr>
        </p:nvSpPr>
        <p:spPr>
          <a:xfrm>
            <a:off x="582168" y="1238477"/>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screenshot of a cell phone&#10;&#10;Description generated with very high confidence">
            <a:extLst>
              <a:ext uri="{FF2B5EF4-FFF2-40B4-BE49-F238E27FC236}">
                <a16:creationId xmlns:a16="http://schemas.microsoft.com/office/drawing/2014/main" id="{EE0086A9-5858-E088-46B4-D7C3888361A4}"/>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2328887046"/>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2" r:id="rId6"/>
    <p:sldLayoutId id="2147484583" r:id="rId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5" pos="1349">
          <p15:clr>
            <a:srgbClr val="C35EA4"/>
          </p15:clr>
        </p15:guide>
        <p15:guide id="56" pos="1528">
          <p15:clr>
            <a:srgbClr val="C35EA4"/>
          </p15:clr>
        </p15:guide>
        <p15:guide id="57" pos="2621">
          <p15:clr>
            <a:srgbClr val="C35EA4"/>
          </p15:clr>
        </p15:guide>
        <p15:guide id="58" pos="2765">
          <p15:clr>
            <a:srgbClr val="C35EA4"/>
          </p15:clr>
        </p15:guide>
        <p15:guide id="59" pos="3854">
          <p15:clr>
            <a:srgbClr val="C35EA4"/>
          </p15:clr>
        </p15:guide>
        <p15:guide id="60" pos="4003">
          <p15:clr>
            <a:srgbClr val="C35EA4"/>
          </p15:clr>
        </p15:guide>
        <p15:guide id="61" pos="5083">
          <p15:clr>
            <a:srgbClr val="C35EA4"/>
          </p15:clr>
        </p15:guide>
        <p15:guide id="62" pos="5230">
          <p15:clr>
            <a:srgbClr val="C35EA4"/>
          </p15:clr>
        </p15:guide>
        <p15:guide id="63" pos="6323">
          <p15:clr>
            <a:srgbClr val="C35EA4"/>
          </p15:clr>
        </p15:guide>
        <p15:guide id="64" pos="6469">
          <p15:clr>
            <a:srgbClr val="C35EA4"/>
          </p15:clr>
        </p15:guide>
        <p15:guide id="65" pos="293">
          <p15:clr>
            <a:srgbClr val="F26B43"/>
          </p15:clr>
        </p15:guide>
        <p15:guide id="66" pos="7565">
          <p15:clr>
            <a:srgbClr val="F26B43"/>
          </p15:clr>
        </p15:guide>
        <p15:guide id="67" orient="horz" pos="751">
          <p15:clr>
            <a:srgbClr val="5ACBF0"/>
          </p15:clr>
        </p15:guide>
        <p15:guide id="68" orient="horz" pos="1387">
          <p15:clr>
            <a:srgbClr val="5ACBF0"/>
          </p15:clr>
        </p15:guide>
        <p15:guide id="69" orient="horz" pos="605">
          <p15:clr>
            <a:srgbClr val="5ACBF0"/>
          </p15:clr>
        </p15:guide>
        <p15:guide id="70" orient="horz" pos="1514">
          <p15:clr>
            <a:srgbClr val="5ACBF0"/>
          </p15:clr>
        </p15:guide>
        <p15:guide id="71" orient="horz" pos="2130">
          <p15:clr>
            <a:srgbClr val="5ACBF0"/>
          </p15:clr>
        </p15:guide>
        <p15:guide id="72" orient="horz" pos="2299">
          <p15:clr>
            <a:srgbClr val="5ACBF0"/>
          </p15:clr>
        </p15:guide>
        <p15:guide id="73" orient="horz" pos="283">
          <p15:clr>
            <a:srgbClr val="F26B43"/>
          </p15:clr>
        </p15:guide>
        <p15:guide id="74" orient="horz" pos="4120">
          <p15:clr>
            <a:srgbClr val="F26B43"/>
          </p15:clr>
        </p15:guide>
        <p15:guide id="75" orient="horz" pos="2891">
          <p15:clr>
            <a:srgbClr val="5ACBF0"/>
          </p15:clr>
        </p15:guide>
        <p15:guide id="76" orient="horz" pos="3019">
          <p15:clr>
            <a:srgbClr val="5ACBF0"/>
          </p15:clr>
        </p15:guide>
        <p15:guide id="77" orient="horz" pos="3643">
          <p15:clr>
            <a:srgbClr val="5ACBF0"/>
          </p15:clr>
        </p15:guide>
        <p15:guide id="78"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83.jpeg"/><Relationship Id="rId4" Type="http://schemas.openxmlformats.org/officeDocument/2006/relationships/image" Target="../media/image182.jpeg"/></Relationships>
</file>

<file path=ppt/slides/_rels/slide102.xml.rels><?xml version="1.0" encoding="UTF-8" standalone="yes"?>
<Relationships xmlns="http://schemas.openxmlformats.org/package/2006/relationships"><Relationship Id="rId3" Type="http://schemas.openxmlformats.org/officeDocument/2006/relationships/image" Target="../media/image184.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7.png"/><Relationship Id="rId4" Type="http://schemas.openxmlformats.org/officeDocument/2006/relationships/image" Target="../media/image186.png"/></Relationships>
</file>

<file path=ppt/slides/_rels/slide10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90.png"/><Relationship Id="rId4" Type="http://schemas.openxmlformats.org/officeDocument/2006/relationships/image" Target="../media/image189.png"/></Relationships>
</file>

<file path=ppt/slides/_rels/slide106.xml.rels><?xml version="1.0" encoding="UTF-8" standalone="yes"?>
<Relationships xmlns="http://schemas.openxmlformats.org/package/2006/relationships"><Relationship Id="rId8" Type="http://schemas.openxmlformats.org/officeDocument/2006/relationships/hyperlink" Target="https://learn.microsoft.com/en-us/rest/api/fabric/core/git/get-status" TargetMode="External"/><Relationship Id="rId3" Type="http://schemas.openxmlformats.org/officeDocument/2006/relationships/hyperlink" Target="https://learn.microsoft.com/en-us/rest/api/fabric/core/git/connect" TargetMode="External"/><Relationship Id="rId7" Type="http://schemas.openxmlformats.org/officeDocument/2006/relationships/hyperlink" Target="https://learn.microsoft.com/en-us/rest/api/fabric/core/git/commit-to-git"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learn.microsoft.com/en-us/rest/api/fabric/core/git/get-connection" TargetMode="External"/><Relationship Id="rId5" Type="http://schemas.openxmlformats.org/officeDocument/2006/relationships/hyperlink" Target="https://learn.microsoft.com/en-us/rest/api/fabric/core/git/initialize-connection" TargetMode="External"/><Relationship Id="rId4" Type="http://schemas.openxmlformats.org/officeDocument/2006/relationships/hyperlink" Target="https://learn.microsoft.com/en-us/rest/api/fabric/core/git/disconnect" TargetMode="External"/><Relationship Id="rId9" Type="http://schemas.openxmlformats.org/officeDocument/2006/relationships/hyperlink" Target="https://learn.microsoft.com/en-us/rest/api/fabric/core/git/update-from-git" TargetMode="External"/></Relationships>
</file>

<file path=ppt/slides/_rels/slide107.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earn.microsoft.com/en-us/entra/identity-platform/msal-overview" TargetMode="Externa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92.gi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5.png"/><Relationship Id="rId5" Type="http://schemas.microsoft.com/office/2017/04/relationships/track" Target="../media/track1.vtt"/><Relationship Id="rId4" Type="http://schemas.openxmlformats.org/officeDocument/2006/relationships/notesSlide" Target="../notesSlides/notesSlide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8" Type="http://schemas.openxmlformats.org/officeDocument/2006/relationships/image" Target="../media/image202.png"/><Relationship Id="rId3" Type="http://schemas.microsoft.com/office/2018/10/relationships/comments" Target="../comments/modernComment_7FFFEB64_71F7C557.xml"/><Relationship Id="rId7" Type="http://schemas.openxmlformats.org/officeDocument/2006/relationships/image" Target="../media/image20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0.png"/><Relationship Id="rId5" Type="http://schemas.openxmlformats.org/officeDocument/2006/relationships/image" Target="../media/image199.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s>
</file>

<file path=ppt/slides/_rels/slide12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199.png"/><Relationship Id="rId7" Type="http://schemas.openxmlformats.org/officeDocument/2006/relationships/image" Target="../media/image206.png"/><Relationship Id="rId2" Type="http://schemas.microsoft.com/office/2018/10/relationships/comments" Target="../comments/modernComment_7FFFF8AE_A58306DF.xml"/><Relationship Id="rId1" Type="http://schemas.openxmlformats.org/officeDocument/2006/relationships/slideLayout" Target="../slideLayouts/slideLayout6.xml"/><Relationship Id="rId6" Type="http://schemas.openxmlformats.org/officeDocument/2006/relationships/image" Target="../media/image204.png"/><Relationship Id="rId5" Type="http://schemas.openxmlformats.org/officeDocument/2006/relationships/image" Target="../media/image201.png"/><Relationship Id="rId10" Type="http://schemas.openxmlformats.org/officeDocument/2006/relationships/image" Target="../media/image209.png"/><Relationship Id="rId4" Type="http://schemas.openxmlformats.org/officeDocument/2006/relationships/image" Target="../media/image200.png"/><Relationship Id="rId9" Type="http://schemas.openxmlformats.org/officeDocument/2006/relationships/image" Target="../media/image208.png"/></Relationships>
</file>

<file path=ppt/slides/_rels/slide12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aka.ms/FabConWorkshop" TargetMode="External"/><Relationship Id="rId2" Type="http://schemas.openxmlformats.org/officeDocument/2006/relationships/image" Target="../media/image211.PNG"/><Relationship Id="rId1" Type="http://schemas.openxmlformats.org/officeDocument/2006/relationships/slideLayout" Target="../slideLayouts/slideLayout4.xml"/><Relationship Id="rId5" Type="http://schemas.openxmlformats.org/officeDocument/2006/relationships/hyperlink" Target="https://aka.ms/FabConWorkshopDownload" TargetMode="External"/><Relationship Id="rId4" Type="http://schemas.openxmlformats.org/officeDocument/2006/relationships/hyperlink" Target="https://aka.ms/FabConWorkshopSlides"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aka.ms/FabConWorkshop" TargetMode="External"/><Relationship Id="rId2" Type="http://schemas.openxmlformats.org/officeDocument/2006/relationships/image" Target="../media/image212.PNG"/><Relationship Id="rId1" Type="http://schemas.openxmlformats.org/officeDocument/2006/relationships/slideLayout" Target="../slideLayouts/slideLayout4.xml"/><Relationship Id="rId5" Type="http://schemas.openxmlformats.org/officeDocument/2006/relationships/hyperlink" Target="https://aka.ms/FabConWorkshopDownload" TargetMode="External"/><Relationship Id="rId4" Type="http://schemas.openxmlformats.org/officeDocument/2006/relationships/hyperlink" Target="https://aka.ms/FabConWorkshopSlides"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PowerBiDevCamp/Fabric-ISV-Playbook"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owerBiDevCamp/FabConWorkshopSweden" TargetMode="External"/><Relationship Id="rId1" Type="http://schemas.openxmlformats.org/officeDocument/2006/relationships/slideLayout" Target="../slideLayouts/slideLayout3.xml"/><Relationship Id="rId6" Type="http://schemas.openxmlformats.org/officeDocument/2006/relationships/hyperlink" Target="https://aka.ms/FabConWorkshopDownload" TargetMode="External"/><Relationship Id="rId5" Type="http://schemas.openxmlformats.org/officeDocument/2006/relationships/hyperlink" Target="https://aka.ms/FabConWorkshopSlides" TargetMode="External"/><Relationship Id="rId4" Type="http://schemas.openxmlformats.org/officeDocument/2006/relationships/hyperlink" Target="https://aka.ms/FabConWorkshop"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0.sv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svg"/><Relationship Id="rId10" Type="http://schemas.openxmlformats.org/officeDocument/2006/relationships/image" Target="../media/image95.svg"/><Relationship Id="rId4" Type="http://schemas.openxmlformats.org/officeDocument/2006/relationships/image" Target="../media/image8.png"/><Relationship Id="rId9"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90.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11.sv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3.sv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68.png"/><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5.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69.png"/><Relationship Id="rId4" Type="http://schemas.openxmlformats.org/officeDocument/2006/relationships/image" Target="../media/image13.svg"/></Relationships>
</file>

<file path=ppt/slides/_rels/slide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earn.microsoft.com/rest/api/fabric" TargetMode="Externa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52.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 Id="rId5" Type="http://schemas.openxmlformats.org/officeDocument/2006/relationships/image" Target="../media/image163.png"/><Relationship Id="rId4" Type="http://schemas.openxmlformats.org/officeDocument/2006/relationships/image" Target="../media/image162.png"/></Relationships>
</file>

<file path=ppt/slides/_rels/slide89.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15.png"/><Relationship Id="rId7" Type="http://schemas.openxmlformats.org/officeDocument/2006/relationships/image" Target="../media/image152.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5.png"/><Relationship Id="rId1" Type="http://schemas.openxmlformats.org/officeDocument/2006/relationships/slideLayout" Target="../slideLayouts/slideLayout4.xm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3" Type="http://schemas.openxmlformats.org/officeDocument/2006/relationships/hyperlink" Target="https://learn.microsoft.com/en-us/azure/storage/blobs/data-lake-storage-directory-file-acl-dotnet?tabs=azure-ad" TargetMode="External"/><Relationship Id="rId2" Type="http://schemas.openxmlformats.org/officeDocument/2006/relationships/hyperlink" Target="https://learn.microsoft.com/en-us/rest/api/storageservices/data-lake-storage-gen2" TargetMode="Externa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9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4.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9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69.png"/></Relationships>
</file>

<file path=ppt/slides/_rels/slide98.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15.png"/><Relationship Id="rId7" Type="http://schemas.openxmlformats.org/officeDocument/2006/relationships/image" Target="../media/image152.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DFAF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180ECB-5B05-24DA-02F6-208B51DAE99C}"/>
              </a:ext>
            </a:extLst>
          </p:cNvPr>
          <p:cNvSpPr>
            <a:spLocks noGrp="1"/>
          </p:cNvSpPr>
          <p:nvPr>
            <p:ph type="title"/>
          </p:nvPr>
        </p:nvSpPr>
        <p:spPr/>
        <p:txBody>
          <a:bodyPr/>
          <a:lstStyle/>
          <a:p>
            <a:endParaRPr lang="en-US" dirty="0"/>
          </a:p>
        </p:txBody>
      </p:sp>
      <p:pic>
        <p:nvPicPr>
          <p:cNvPr id="9" name="Picture 8" descr="A person with curly hair wearing glasses&#10;&#10;Description automatically generated">
            <a:extLst>
              <a:ext uri="{FF2B5EF4-FFF2-40B4-BE49-F238E27FC236}">
                <a16:creationId xmlns:a16="http://schemas.microsoft.com/office/drawing/2014/main" id="{8396C3F0-1DC1-D783-AC53-558A4A7AD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3218358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B220-5775-4267-A12D-41433B89A1A6}"/>
              </a:ext>
            </a:extLst>
          </p:cNvPr>
          <p:cNvSpPr>
            <a:spLocks noGrp="1"/>
          </p:cNvSpPr>
          <p:nvPr>
            <p:ph type="title"/>
          </p:nvPr>
        </p:nvSpPr>
        <p:spPr/>
        <p:txBody>
          <a:bodyPr/>
          <a:lstStyle/>
          <a:p>
            <a:r>
              <a:rPr lang="en-US" dirty="0"/>
              <a:t>Executing API Calls as a Service Principal</a:t>
            </a:r>
          </a:p>
        </p:txBody>
      </p:sp>
      <p:sp>
        <p:nvSpPr>
          <p:cNvPr id="3" name="Text Placeholder 2">
            <a:extLst>
              <a:ext uri="{FF2B5EF4-FFF2-40B4-BE49-F238E27FC236}">
                <a16:creationId xmlns:a16="http://schemas.microsoft.com/office/drawing/2014/main" id="{37965962-B417-E887-6C75-EDF09AB6C6DE}"/>
              </a:ext>
            </a:extLst>
          </p:cNvPr>
          <p:cNvSpPr>
            <a:spLocks noGrp="1"/>
          </p:cNvSpPr>
          <p:nvPr>
            <p:ph type="body" sz="quarter" idx="10"/>
          </p:nvPr>
        </p:nvSpPr>
        <p:spPr>
          <a:xfrm>
            <a:off x="511277" y="1227439"/>
            <a:ext cx="11604521" cy="4401205"/>
          </a:xfrm>
        </p:spPr>
        <p:txBody>
          <a:bodyPr/>
          <a:lstStyle/>
          <a:p>
            <a:r>
              <a:rPr lang="en-US" dirty="0"/>
              <a:t>Two ways to create a service principal for custom application</a:t>
            </a:r>
          </a:p>
          <a:p>
            <a:pPr lvl="1">
              <a:buFont typeface="+mj-lt"/>
              <a:buAutoNum type="arabicPeriod"/>
            </a:pPr>
            <a:r>
              <a:rPr lang="en-US" dirty="0"/>
              <a:t>Create a </a:t>
            </a:r>
            <a:r>
              <a:rPr lang="en-US" sz="1600" b="1" dirty="0">
                <a:solidFill>
                  <a:srgbClr val="8A0000"/>
                </a:solidFill>
              </a:rPr>
              <a:t>Custom Application in the Entra Id Service</a:t>
            </a:r>
            <a:endParaRPr lang="en-US" b="1" dirty="0">
              <a:solidFill>
                <a:srgbClr val="8A0000"/>
              </a:solidFill>
            </a:endParaRPr>
          </a:p>
          <a:p>
            <a:pPr lvl="1">
              <a:buFont typeface="+mj-lt"/>
              <a:buAutoNum type="arabicPeriod"/>
            </a:pPr>
            <a:r>
              <a:rPr lang="en-US" dirty="0"/>
              <a:t>Create a </a:t>
            </a:r>
            <a:r>
              <a:rPr lang="en-US" sz="1600" b="1" dirty="0">
                <a:solidFill>
                  <a:srgbClr val="8A0000"/>
                </a:solidFill>
              </a:rPr>
              <a:t>Managed Identity in Microsoft Azure</a:t>
            </a:r>
            <a:endParaRPr lang="en-US" b="1" dirty="0">
              <a:solidFill>
                <a:srgbClr val="8A0000"/>
              </a:solidFill>
            </a:endParaRPr>
          </a:p>
          <a:p>
            <a:pPr>
              <a:spcBef>
                <a:spcPts val="1200"/>
              </a:spcBef>
            </a:pPr>
            <a:r>
              <a:rPr lang="en-US" dirty="0"/>
              <a:t>Requirements to </a:t>
            </a:r>
            <a:r>
              <a:rPr lang="en-US" sz="2000" b="1" dirty="0">
                <a:solidFill>
                  <a:srgbClr val="8A0000"/>
                </a:solidFill>
              </a:rPr>
              <a:t>authenticate as service principal using Entra Id application</a:t>
            </a:r>
            <a:endParaRPr lang="en-US" b="1" dirty="0">
              <a:solidFill>
                <a:srgbClr val="8A0000"/>
              </a:solidFill>
            </a:endParaRPr>
          </a:p>
          <a:p>
            <a:pPr lvl="1"/>
            <a:r>
              <a:rPr lang="en-US" dirty="0"/>
              <a:t>Create custom application in Entra Id service and configured it with client secret/certificate</a:t>
            </a:r>
          </a:p>
          <a:p>
            <a:pPr lvl="1"/>
            <a:r>
              <a:rPr lang="en-US" dirty="0"/>
              <a:t>Custom application must pass client secret/certificate to Entra Id Service to authenticate</a:t>
            </a:r>
          </a:p>
          <a:p>
            <a:pPr lvl="1"/>
            <a:r>
              <a:rPr lang="en-US" dirty="0"/>
              <a:t>Entra Id Service returns access token with </a:t>
            </a:r>
            <a:r>
              <a:rPr lang="en-US" sz="1600" b="1" dirty="0">
                <a:solidFill>
                  <a:srgbClr val="8A0000"/>
                </a:solidFill>
              </a:rPr>
              <a:t>service principal object Id</a:t>
            </a:r>
            <a:r>
              <a:rPr lang="en-US" dirty="0"/>
              <a:t> of custom application</a:t>
            </a:r>
          </a:p>
          <a:p>
            <a:pPr>
              <a:spcBef>
                <a:spcPts val="1200"/>
              </a:spcBef>
            </a:pPr>
            <a:r>
              <a:rPr lang="en-US" dirty="0"/>
              <a:t>Requirements to </a:t>
            </a:r>
            <a:r>
              <a:rPr lang="en-US" sz="2000" b="1" dirty="0">
                <a:solidFill>
                  <a:srgbClr val="8A0000"/>
                </a:solidFill>
              </a:rPr>
              <a:t>authenticate as service principal using managed identity</a:t>
            </a:r>
            <a:endParaRPr lang="en-US" b="1" dirty="0">
              <a:solidFill>
                <a:srgbClr val="8A0000"/>
              </a:solidFill>
            </a:endParaRPr>
          </a:p>
          <a:p>
            <a:pPr lvl="1"/>
            <a:r>
              <a:rPr lang="en-US" dirty="0"/>
              <a:t>Create managed identity associated with Azure resource (e.g. Web App, Function App, VM)</a:t>
            </a:r>
          </a:p>
          <a:p>
            <a:pPr lvl="1"/>
            <a:r>
              <a:rPr lang="en-US" dirty="0"/>
              <a:t>Custom application can authenticate and acquire access token with passing client secret/certificate</a:t>
            </a:r>
          </a:p>
          <a:p>
            <a:pPr lvl="1"/>
            <a:r>
              <a:rPr lang="en-US" dirty="0"/>
              <a:t>Entra Id Service returns access token with </a:t>
            </a:r>
            <a:r>
              <a:rPr lang="en-US" sz="1600" b="1" dirty="0">
                <a:solidFill>
                  <a:srgbClr val="8A0000"/>
                </a:solidFill>
              </a:rPr>
              <a:t>service principal object Id</a:t>
            </a:r>
            <a:r>
              <a:rPr lang="en-US" dirty="0"/>
              <a:t> of managed identity</a:t>
            </a:r>
          </a:p>
        </p:txBody>
      </p:sp>
    </p:spTree>
    <p:extLst>
      <p:ext uri="{BB962C8B-B14F-4D97-AF65-F5344CB8AC3E}">
        <p14:creationId xmlns:p14="http://schemas.microsoft.com/office/powerpoint/2010/main" val="292933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Ø"/>
            </a:pPr>
            <a:r>
              <a:rPr lang="en-US" dirty="0"/>
              <a:t>Getting Started with the Fabric CI/CD</a:t>
            </a:r>
          </a:p>
          <a:p>
            <a:r>
              <a:rPr lang="en-US" dirty="0"/>
              <a:t>Fabric Data Warehouse CI/CD using IDE</a:t>
            </a:r>
          </a:p>
        </p:txBody>
      </p:sp>
    </p:spTree>
    <p:extLst>
      <p:ext uri="{BB962C8B-B14F-4D97-AF65-F5344CB8AC3E}">
        <p14:creationId xmlns:p14="http://schemas.microsoft.com/office/powerpoint/2010/main" val="220694471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Native CI/CD Platform Features</a:t>
            </a:r>
          </a:p>
        </p:txBody>
      </p:sp>
      <p:sp>
        <p:nvSpPr>
          <p:cNvPr id="71" name="Freeform: Shape 70">
            <a:extLst>
              <a:ext uri="{FF2B5EF4-FFF2-40B4-BE49-F238E27FC236}">
                <a16:creationId xmlns:a16="http://schemas.microsoft.com/office/drawing/2014/main" id="{9A4080DE-DBEF-EA6C-083C-92917487961E}"/>
              </a:ext>
              <a:ext uri="{C183D7F6-B498-43B3-948B-1728B52AA6E4}">
                <adec:decorative xmlns:adec="http://schemas.microsoft.com/office/drawing/2017/decorative" val="1"/>
              </a:ext>
            </a:extLst>
          </p:cNvPr>
          <p:cNvSpPr>
            <a:spLocks/>
          </p:cNvSpPr>
          <p:nvPr/>
        </p:nvSpPr>
        <p:spPr>
          <a:xfrm rot="10800000" flipV="1">
            <a:off x="349126" y="1706541"/>
            <a:ext cx="11738223" cy="1790722"/>
          </a:xfrm>
          <a:custGeom>
            <a:avLst/>
            <a:gdLst>
              <a:gd name="connsiteX0" fmla="*/ 10739566 w 11509107"/>
              <a:gd name="connsiteY0" fmla="*/ 0 h 1755769"/>
              <a:gd name="connsiteX1" fmla="*/ 10039267 w 11509107"/>
              <a:gd name="connsiteY1" fmla="*/ 0 h 1755769"/>
              <a:gd name="connsiteX2" fmla="*/ 9885020 w 11509107"/>
              <a:gd name="connsiteY2" fmla="*/ 0 h 1755769"/>
              <a:gd name="connsiteX3" fmla="*/ 9811392 w 11509107"/>
              <a:gd name="connsiteY3" fmla="*/ 0 h 1755769"/>
              <a:gd name="connsiteX4" fmla="*/ 9184721 w 11509107"/>
              <a:gd name="connsiteY4" fmla="*/ 0 h 1755769"/>
              <a:gd name="connsiteX5" fmla="*/ 9111092 w 11509107"/>
              <a:gd name="connsiteY5" fmla="*/ 0 h 1755769"/>
              <a:gd name="connsiteX6" fmla="*/ 9038839 w 11509107"/>
              <a:gd name="connsiteY6" fmla="*/ 0 h 1755769"/>
              <a:gd name="connsiteX7" fmla="*/ 8998655 w 11509107"/>
              <a:gd name="connsiteY7" fmla="*/ 0 h 1755769"/>
              <a:gd name="connsiteX8" fmla="*/ 8956846 w 11509107"/>
              <a:gd name="connsiteY8" fmla="*/ 0 h 1755769"/>
              <a:gd name="connsiteX9" fmla="*/ 8758391 w 11509107"/>
              <a:gd name="connsiteY9" fmla="*/ 0 h 1755769"/>
              <a:gd name="connsiteX10" fmla="*/ 8638668 w 11509107"/>
              <a:gd name="connsiteY10" fmla="*/ 0 h 1755769"/>
              <a:gd name="connsiteX11" fmla="*/ 8338539 w 11509107"/>
              <a:gd name="connsiteY11" fmla="*/ 0 h 1755769"/>
              <a:gd name="connsiteX12" fmla="*/ 8298355 w 11509107"/>
              <a:gd name="connsiteY12" fmla="*/ 0 h 1755769"/>
              <a:gd name="connsiteX13" fmla="*/ 8256547 w 11509107"/>
              <a:gd name="connsiteY13" fmla="*/ 0 h 1755769"/>
              <a:gd name="connsiteX14" fmla="*/ 8184294 w 11509107"/>
              <a:gd name="connsiteY14" fmla="*/ 0 h 1755769"/>
              <a:gd name="connsiteX15" fmla="*/ 8144110 w 11509107"/>
              <a:gd name="connsiteY15" fmla="*/ 0 h 1755769"/>
              <a:gd name="connsiteX16" fmla="*/ 8110665 w 11509107"/>
              <a:gd name="connsiteY16" fmla="*/ 0 h 1755769"/>
              <a:gd name="connsiteX17" fmla="*/ 8070480 w 11509107"/>
              <a:gd name="connsiteY17" fmla="*/ 0 h 1755769"/>
              <a:gd name="connsiteX18" fmla="*/ 8058092 w 11509107"/>
              <a:gd name="connsiteY18" fmla="*/ 0 h 1755769"/>
              <a:gd name="connsiteX19" fmla="*/ 7938369 w 11509107"/>
              <a:gd name="connsiteY19" fmla="*/ 0 h 1755769"/>
              <a:gd name="connsiteX20" fmla="*/ 7903846 w 11509107"/>
              <a:gd name="connsiteY20" fmla="*/ 0 h 1755769"/>
              <a:gd name="connsiteX21" fmla="*/ 7830217 w 11509107"/>
              <a:gd name="connsiteY21" fmla="*/ 0 h 1755769"/>
              <a:gd name="connsiteX22" fmla="*/ 7784123 w 11509107"/>
              <a:gd name="connsiteY22" fmla="*/ 0 h 1755769"/>
              <a:gd name="connsiteX23" fmla="*/ 7710494 w 11509107"/>
              <a:gd name="connsiteY23" fmla="*/ 0 h 1755769"/>
              <a:gd name="connsiteX24" fmla="*/ 7483995 w 11509107"/>
              <a:gd name="connsiteY24" fmla="*/ 0 h 1755769"/>
              <a:gd name="connsiteX25" fmla="*/ 7443810 w 11509107"/>
              <a:gd name="connsiteY25" fmla="*/ 0 h 1755769"/>
              <a:gd name="connsiteX26" fmla="*/ 7410366 w 11509107"/>
              <a:gd name="connsiteY26" fmla="*/ 0 h 1755769"/>
              <a:gd name="connsiteX27" fmla="*/ 7370181 w 11509107"/>
              <a:gd name="connsiteY27" fmla="*/ 0 h 1755769"/>
              <a:gd name="connsiteX28" fmla="*/ 7297929 w 11509107"/>
              <a:gd name="connsiteY28" fmla="*/ 0 h 1755769"/>
              <a:gd name="connsiteX29" fmla="*/ 7256120 w 11509107"/>
              <a:gd name="connsiteY29" fmla="*/ 0 h 1755769"/>
              <a:gd name="connsiteX30" fmla="*/ 7215935 w 11509107"/>
              <a:gd name="connsiteY30" fmla="*/ 0 h 1755769"/>
              <a:gd name="connsiteX31" fmla="*/ 7203546 w 11509107"/>
              <a:gd name="connsiteY31" fmla="*/ 0 h 1755769"/>
              <a:gd name="connsiteX32" fmla="*/ 7129918 w 11509107"/>
              <a:gd name="connsiteY32" fmla="*/ 0 h 1755769"/>
              <a:gd name="connsiteX33" fmla="*/ 7083824 w 11509107"/>
              <a:gd name="connsiteY33" fmla="*/ 0 h 1755769"/>
              <a:gd name="connsiteX34" fmla="*/ 7057664 w 11509107"/>
              <a:gd name="connsiteY34" fmla="*/ 0 h 1755769"/>
              <a:gd name="connsiteX35" fmla="*/ 7017480 w 11509107"/>
              <a:gd name="connsiteY35" fmla="*/ 0 h 1755769"/>
              <a:gd name="connsiteX36" fmla="*/ 7010195 w 11509107"/>
              <a:gd name="connsiteY36" fmla="*/ 0 h 1755769"/>
              <a:gd name="connsiteX37" fmla="*/ 6975671 w 11509107"/>
              <a:gd name="connsiteY37" fmla="*/ 0 h 1755769"/>
              <a:gd name="connsiteX38" fmla="*/ 6937942 w 11509107"/>
              <a:gd name="connsiteY38" fmla="*/ 0 h 1755769"/>
              <a:gd name="connsiteX39" fmla="*/ 6897757 w 11509107"/>
              <a:gd name="connsiteY39" fmla="*/ 0 h 1755769"/>
              <a:gd name="connsiteX40" fmla="*/ 6855949 w 11509107"/>
              <a:gd name="connsiteY40" fmla="*/ 0 h 1755769"/>
              <a:gd name="connsiteX41" fmla="*/ 6657494 w 11509107"/>
              <a:gd name="connsiteY41" fmla="*/ 0 h 1755769"/>
              <a:gd name="connsiteX42" fmla="*/ 6597629 w 11509107"/>
              <a:gd name="connsiteY42" fmla="*/ 0 h 1755769"/>
              <a:gd name="connsiteX43" fmla="*/ 6555820 w 11509107"/>
              <a:gd name="connsiteY43" fmla="*/ 0 h 1755769"/>
              <a:gd name="connsiteX44" fmla="*/ 6515636 w 11509107"/>
              <a:gd name="connsiteY44" fmla="*/ 0 h 1755769"/>
              <a:gd name="connsiteX45" fmla="*/ 6443383 w 11509107"/>
              <a:gd name="connsiteY45" fmla="*/ 0 h 1755769"/>
              <a:gd name="connsiteX46" fmla="*/ 6369754 w 11509107"/>
              <a:gd name="connsiteY46" fmla="*/ 0 h 1755769"/>
              <a:gd name="connsiteX47" fmla="*/ 6357365 w 11509107"/>
              <a:gd name="connsiteY47" fmla="*/ 0 h 1755769"/>
              <a:gd name="connsiteX48" fmla="*/ 6317181 w 11509107"/>
              <a:gd name="connsiteY48" fmla="*/ 0 h 1755769"/>
              <a:gd name="connsiteX49" fmla="*/ 6275372 w 11509107"/>
              <a:gd name="connsiteY49" fmla="*/ 0 h 1755769"/>
              <a:gd name="connsiteX50" fmla="*/ 6237643 w 11509107"/>
              <a:gd name="connsiteY50" fmla="*/ 0 h 1755769"/>
              <a:gd name="connsiteX51" fmla="*/ 6203119 w 11509107"/>
              <a:gd name="connsiteY51" fmla="*/ 0 h 1755769"/>
              <a:gd name="connsiteX52" fmla="*/ 6197458 w 11509107"/>
              <a:gd name="connsiteY52" fmla="*/ 0 h 1755769"/>
              <a:gd name="connsiteX53" fmla="*/ 6162935 w 11509107"/>
              <a:gd name="connsiteY53" fmla="*/ 0 h 1755769"/>
              <a:gd name="connsiteX54" fmla="*/ 6155649 w 11509107"/>
              <a:gd name="connsiteY54" fmla="*/ 0 h 1755769"/>
              <a:gd name="connsiteX55" fmla="*/ 6129491 w 11509107"/>
              <a:gd name="connsiteY55" fmla="*/ 0 h 1755769"/>
              <a:gd name="connsiteX56" fmla="*/ 6089306 w 11509107"/>
              <a:gd name="connsiteY56" fmla="*/ 0 h 1755769"/>
              <a:gd name="connsiteX57" fmla="*/ 6083396 w 11509107"/>
              <a:gd name="connsiteY57" fmla="*/ 0 h 1755769"/>
              <a:gd name="connsiteX58" fmla="*/ 6043212 w 11509107"/>
              <a:gd name="connsiteY58" fmla="*/ 0 h 1755769"/>
              <a:gd name="connsiteX59" fmla="*/ 6009767 w 11509107"/>
              <a:gd name="connsiteY59" fmla="*/ 0 h 1755769"/>
              <a:gd name="connsiteX60" fmla="*/ 5969583 w 11509107"/>
              <a:gd name="connsiteY60" fmla="*/ 0 h 1755769"/>
              <a:gd name="connsiteX61" fmla="*/ 5957194 w 11509107"/>
              <a:gd name="connsiteY61" fmla="*/ 0 h 1755769"/>
              <a:gd name="connsiteX62" fmla="*/ 5802948 w 11509107"/>
              <a:gd name="connsiteY62" fmla="*/ 0 h 1755769"/>
              <a:gd name="connsiteX63" fmla="*/ 5743083 w 11509107"/>
              <a:gd name="connsiteY63" fmla="*/ 0 h 1755769"/>
              <a:gd name="connsiteX64" fmla="*/ 5729319 w 11509107"/>
              <a:gd name="connsiteY64" fmla="*/ 0 h 1755769"/>
              <a:gd name="connsiteX65" fmla="*/ 5669455 w 11509107"/>
              <a:gd name="connsiteY65" fmla="*/ 0 h 1755769"/>
              <a:gd name="connsiteX66" fmla="*/ 5515208 w 11509107"/>
              <a:gd name="connsiteY66" fmla="*/ 0 h 1755769"/>
              <a:gd name="connsiteX67" fmla="*/ 5502820 w 11509107"/>
              <a:gd name="connsiteY67" fmla="*/ 0 h 1755769"/>
              <a:gd name="connsiteX68" fmla="*/ 5462635 w 11509107"/>
              <a:gd name="connsiteY68" fmla="*/ 0 h 1755769"/>
              <a:gd name="connsiteX69" fmla="*/ 5429191 w 11509107"/>
              <a:gd name="connsiteY69" fmla="*/ 0 h 1755769"/>
              <a:gd name="connsiteX70" fmla="*/ 5389006 w 11509107"/>
              <a:gd name="connsiteY70" fmla="*/ 0 h 1755769"/>
              <a:gd name="connsiteX71" fmla="*/ 5383097 w 11509107"/>
              <a:gd name="connsiteY71" fmla="*/ 0 h 1755769"/>
              <a:gd name="connsiteX72" fmla="*/ 5342913 w 11509107"/>
              <a:gd name="connsiteY72" fmla="*/ 0 h 1755769"/>
              <a:gd name="connsiteX73" fmla="*/ 5316754 w 11509107"/>
              <a:gd name="connsiteY73" fmla="*/ 0 h 1755769"/>
              <a:gd name="connsiteX74" fmla="*/ 5309468 w 11509107"/>
              <a:gd name="connsiteY74" fmla="*/ 0 h 1755769"/>
              <a:gd name="connsiteX75" fmla="*/ 5274945 w 11509107"/>
              <a:gd name="connsiteY75" fmla="*/ 0 h 1755769"/>
              <a:gd name="connsiteX76" fmla="*/ 5269284 w 11509107"/>
              <a:gd name="connsiteY76" fmla="*/ 0 h 1755769"/>
              <a:gd name="connsiteX77" fmla="*/ 5234760 w 11509107"/>
              <a:gd name="connsiteY77" fmla="*/ 0 h 1755769"/>
              <a:gd name="connsiteX78" fmla="*/ 5197031 w 11509107"/>
              <a:gd name="connsiteY78" fmla="*/ 0 h 1755769"/>
              <a:gd name="connsiteX79" fmla="*/ 5155222 w 11509107"/>
              <a:gd name="connsiteY79" fmla="*/ 0 h 1755769"/>
              <a:gd name="connsiteX80" fmla="*/ 5115037 w 11509107"/>
              <a:gd name="connsiteY80" fmla="*/ 0 h 1755769"/>
              <a:gd name="connsiteX81" fmla="*/ 5102649 w 11509107"/>
              <a:gd name="connsiteY81" fmla="*/ 0 h 1755769"/>
              <a:gd name="connsiteX82" fmla="*/ 5029020 w 11509107"/>
              <a:gd name="connsiteY82" fmla="*/ 0 h 1755769"/>
              <a:gd name="connsiteX83" fmla="*/ 4959319 w 11509107"/>
              <a:gd name="connsiteY83" fmla="*/ 0 h 1755769"/>
              <a:gd name="connsiteX84" fmla="*/ 4956767 w 11509107"/>
              <a:gd name="connsiteY84" fmla="*/ 0 h 1755769"/>
              <a:gd name="connsiteX85" fmla="*/ 4916582 w 11509107"/>
              <a:gd name="connsiteY85" fmla="*/ 0 h 1755769"/>
              <a:gd name="connsiteX86" fmla="*/ 4874774 w 11509107"/>
              <a:gd name="connsiteY86" fmla="*/ 0 h 1755769"/>
              <a:gd name="connsiteX87" fmla="*/ 4814909 w 11509107"/>
              <a:gd name="connsiteY87" fmla="*/ 0 h 1755769"/>
              <a:gd name="connsiteX88" fmla="*/ 4616454 w 11509107"/>
              <a:gd name="connsiteY88" fmla="*/ 0 h 1755769"/>
              <a:gd name="connsiteX89" fmla="*/ 4574645 w 11509107"/>
              <a:gd name="connsiteY89" fmla="*/ 0 h 1755769"/>
              <a:gd name="connsiteX90" fmla="*/ 4534461 w 11509107"/>
              <a:gd name="connsiteY90" fmla="*/ 0 h 1755769"/>
              <a:gd name="connsiteX91" fmla="*/ 4496730 w 11509107"/>
              <a:gd name="connsiteY91" fmla="*/ 0 h 1755769"/>
              <a:gd name="connsiteX92" fmla="*/ 4462208 w 11509107"/>
              <a:gd name="connsiteY92" fmla="*/ 0 h 1755769"/>
              <a:gd name="connsiteX93" fmla="*/ 4454922 w 11509107"/>
              <a:gd name="connsiteY93" fmla="*/ 0 h 1755769"/>
              <a:gd name="connsiteX94" fmla="*/ 4414738 w 11509107"/>
              <a:gd name="connsiteY94" fmla="*/ 0 h 1755769"/>
              <a:gd name="connsiteX95" fmla="*/ 4388579 w 11509107"/>
              <a:gd name="connsiteY95" fmla="*/ 0 h 1755769"/>
              <a:gd name="connsiteX96" fmla="*/ 4342485 w 11509107"/>
              <a:gd name="connsiteY96" fmla="*/ 0 h 1755769"/>
              <a:gd name="connsiteX97" fmla="*/ 4268856 w 11509107"/>
              <a:gd name="connsiteY97" fmla="*/ 0 h 1755769"/>
              <a:gd name="connsiteX98" fmla="*/ 4256468 w 11509107"/>
              <a:gd name="connsiteY98" fmla="*/ 0 h 1755769"/>
              <a:gd name="connsiteX99" fmla="*/ 4216283 w 11509107"/>
              <a:gd name="connsiteY99" fmla="*/ 0 h 1755769"/>
              <a:gd name="connsiteX100" fmla="*/ 4174474 w 11509107"/>
              <a:gd name="connsiteY100" fmla="*/ 0 h 1755769"/>
              <a:gd name="connsiteX101" fmla="*/ 4104774 w 11509107"/>
              <a:gd name="connsiteY101" fmla="*/ 0 h 1755769"/>
              <a:gd name="connsiteX102" fmla="*/ 4102221 w 11509107"/>
              <a:gd name="connsiteY102" fmla="*/ 0 h 1755769"/>
              <a:gd name="connsiteX103" fmla="*/ 4062037 w 11509107"/>
              <a:gd name="connsiteY103" fmla="*/ 0 h 1755769"/>
              <a:gd name="connsiteX104" fmla="*/ 4028592 w 11509107"/>
              <a:gd name="connsiteY104" fmla="*/ 0 h 1755769"/>
              <a:gd name="connsiteX105" fmla="*/ 3988408 w 11509107"/>
              <a:gd name="connsiteY105" fmla="*/ 0 h 1755769"/>
              <a:gd name="connsiteX106" fmla="*/ 3761908 w 11509107"/>
              <a:gd name="connsiteY106" fmla="*/ 0 h 1755769"/>
              <a:gd name="connsiteX107" fmla="*/ 3688280 w 11509107"/>
              <a:gd name="connsiteY107" fmla="*/ 0 h 1755769"/>
              <a:gd name="connsiteX108" fmla="*/ 3642185 w 11509107"/>
              <a:gd name="connsiteY108" fmla="*/ 0 h 1755769"/>
              <a:gd name="connsiteX109" fmla="*/ 3568557 w 11509107"/>
              <a:gd name="connsiteY109" fmla="*/ 0 h 1755769"/>
              <a:gd name="connsiteX110" fmla="*/ 3534033 w 11509107"/>
              <a:gd name="connsiteY110" fmla="*/ 0 h 1755769"/>
              <a:gd name="connsiteX111" fmla="*/ 3414311 w 11509107"/>
              <a:gd name="connsiteY111" fmla="*/ 0 h 1755769"/>
              <a:gd name="connsiteX112" fmla="*/ 3401921 w 11509107"/>
              <a:gd name="connsiteY112" fmla="*/ 0 h 1755769"/>
              <a:gd name="connsiteX113" fmla="*/ 3361737 w 11509107"/>
              <a:gd name="connsiteY113" fmla="*/ 0 h 1755769"/>
              <a:gd name="connsiteX114" fmla="*/ 3328293 w 11509107"/>
              <a:gd name="connsiteY114" fmla="*/ 0 h 1755769"/>
              <a:gd name="connsiteX115" fmla="*/ 3288109 w 11509107"/>
              <a:gd name="connsiteY115" fmla="*/ 0 h 1755769"/>
              <a:gd name="connsiteX116" fmla="*/ 3218407 w 11509107"/>
              <a:gd name="connsiteY116" fmla="*/ 0 h 1755769"/>
              <a:gd name="connsiteX117" fmla="*/ 3215855 w 11509107"/>
              <a:gd name="connsiteY117" fmla="*/ 0 h 1755769"/>
              <a:gd name="connsiteX118" fmla="*/ 3174047 w 11509107"/>
              <a:gd name="connsiteY118" fmla="*/ 0 h 1755769"/>
              <a:gd name="connsiteX119" fmla="*/ 3133862 w 11509107"/>
              <a:gd name="connsiteY119" fmla="*/ 0 h 1755769"/>
              <a:gd name="connsiteX120" fmla="*/ 2978143 w 11509107"/>
              <a:gd name="connsiteY120" fmla="*/ 0 h 1755769"/>
              <a:gd name="connsiteX121" fmla="*/ 2833733 w 11509107"/>
              <a:gd name="connsiteY121" fmla="*/ 0 h 1755769"/>
              <a:gd name="connsiteX122" fmla="*/ 2714011 w 11509107"/>
              <a:gd name="connsiteY122" fmla="*/ 0 h 1755769"/>
              <a:gd name="connsiteX123" fmla="*/ 2675120 w 11509107"/>
              <a:gd name="connsiteY123" fmla="*/ 0 h 1755769"/>
              <a:gd name="connsiteX124" fmla="*/ 2515555 w 11509107"/>
              <a:gd name="connsiteY124" fmla="*/ 0 h 1755769"/>
              <a:gd name="connsiteX125" fmla="*/ 2473747 w 11509107"/>
              <a:gd name="connsiteY125" fmla="*/ 0 h 1755769"/>
              <a:gd name="connsiteX126" fmla="*/ 2433563 w 11509107"/>
              <a:gd name="connsiteY126" fmla="*/ 0 h 1755769"/>
              <a:gd name="connsiteX127" fmla="*/ 2363862 w 11509107"/>
              <a:gd name="connsiteY127" fmla="*/ 0 h 1755769"/>
              <a:gd name="connsiteX128" fmla="*/ 2361309 w 11509107"/>
              <a:gd name="connsiteY128" fmla="*/ 0 h 1755769"/>
              <a:gd name="connsiteX129" fmla="*/ 2287681 w 11509107"/>
              <a:gd name="connsiteY129" fmla="*/ 0 h 1755769"/>
              <a:gd name="connsiteX130" fmla="*/ 2123599 w 11509107"/>
              <a:gd name="connsiteY130" fmla="*/ 0 h 1755769"/>
              <a:gd name="connsiteX131" fmla="*/ 2041625 w 11509107"/>
              <a:gd name="connsiteY131" fmla="*/ 0 h 1755769"/>
              <a:gd name="connsiteX132" fmla="*/ 1661010 w 11509107"/>
              <a:gd name="connsiteY132" fmla="*/ 0 h 1755769"/>
              <a:gd name="connsiteX133" fmla="*/ 1587382 w 11509107"/>
              <a:gd name="connsiteY133" fmla="*/ 0 h 1755769"/>
              <a:gd name="connsiteX134" fmla="*/ 1433136 w 11509107"/>
              <a:gd name="connsiteY134" fmla="*/ 0 h 1755769"/>
              <a:gd name="connsiteX135" fmla="*/ 1237232 w 11509107"/>
              <a:gd name="connsiteY135" fmla="*/ 0 h 1755769"/>
              <a:gd name="connsiteX136" fmla="*/ 732835 w 11509107"/>
              <a:gd name="connsiteY136" fmla="*/ 0 h 1755769"/>
              <a:gd name="connsiteX137" fmla="*/ 693945 w 11509107"/>
              <a:gd name="connsiteY137" fmla="*/ 0 h 1755769"/>
              <a:gd name="connsiteX138" fmla="*/ 382687 w 11509107"/>
              <a:gd name="connsiteY138" fmla="*/ 0 h 1755769"/>
              <a:gd name="connsiteX139" fmla="*/ 60450 w 11509107"/>
              <a:gd name="connsiteY139" fmla="*/ 0 h 1755769"/>
              <a:gd name="connsiteX140" fmla="*/ 0 w 11509107"/>
              <a:gd name="connsiteY140" fmla="*/ 60450 h 1755769"/>
              <a:gd name="connsiteX141" fmla="*/ 0 w 11509107"/>
              <a:gd name="connsiteY141" fmla="*/ 1695319 h 1755769"/>
              <a:gd name="connsiteX142" fmla="*/ 60450 w 11509107"/>
              <a:gd name="connsiteY142" fmla="*/ 1755769 h 1755769"/>
              <a:gd name="connsiteX143" fmla="*/ 382687 w 11509107"/>
              <a:gd name="connsiteY143" fmla="*/ 1755769 h 1755769"/>
              <a:gd name="connsiteX144" fmla="*/ 693945 w 11509107"/>
              <a:gd name="connsiteY144" fmla="*/ 1755769 h 1755769"/>
              <a:gd name="connsiteX145" fmla="*/ 732835 w 11509107"/>
              <a:gd name="connsiteY145" fmla="*/ 1755769 h 1755769"/>
              <a:gd name="connsiteX146" fmla="*/ 1237232 w 11509107"/>
              <a:gd name="connsiteY146" fmla="*/ 1755769 h 1755769"/>
              <a:gd name="connsiteX147" fmla="*/ 1433136 w 11509107"/>
              <a:gd name="connsiteY147" fmla="*/ 1755769 h 1755769"/>
              <a:gd name="connsiteX148" fmla="*/ 1587382 w 11509107"/>
              <a:gd name="connsiteY148" fmla="*/ 1755769 h 1755769"/>
              <a:gd name="connsiteX149" fmla="*/ 1661010 w 11509107"/>
              <a:gd name="connsiteY149" fmla="*/ 1755769 h 1755769"/>
              <a:gd name="connsiteX150" fmla="*/ 2041625 w 11509107"/>
              <a:gd name="connsiteY150" fmla="*/ 1755769 h 1755769"/>
              <a:gd name="connsiteX151" fmla="*/ 2123599 w 11509107"/>
              <a:gd name="connsiteY151" fmla="*/ 1755769 h 1755769"/>
              <a:gd name="connsiteX152" fmla="*/ 2287681 w 11509107"/>
              <a:gd name="connsiteY152" fmla="*/ 1755769 h 1755769"/>
              <a:gd name="connsiteX153" fmla="*/ 2361309 w 11509107"/>
              <a:gd name="connsiteY153" fmla="*/ 1755769 h 1755769"/>
              <a:gd name="connsiteX154" fmla="*/ 2363862 w 11509107"/>
              <a:gd name="connsiteY154" fmla="*/ 1755769 h 1755769"/>
              <a:gd name="connsiteX155" fmla="*/ 2433563 w 11509107"/>
              <a:gd name="connsiteY155" fmla="*/ 1755769 h 1755769"/>
              <a:gd name="connsiteX156" fmla="*/ 2473747 w 11509107"/>
              <a:gd name="connsiteY156" fmla="*/ 1755769 h 1755769"/>
              <a:gd name="connsiteX157" fmla="*/ 2515555 w 11509107"/>
              <a:gd name="connsiteY157" fmla="*/ 1755769 h 1755769"/>
              <a:gd name="connsiteX158" fmla="*/ 2675120 w 11509107"/>
              <a:gd name="connsiteY158" fmla="*/ 1755769 h 1755769"/>
              <a:gd name="connsiteX159" fmla="*/ 2714011 w 11509107"/>
              <a:gd name="connsiteY159" fmla="*/ 1755769 h 1755769"/>
              <a:gd name="connsiteX160" fmla="*/ 2833733 w 11509107"/>
              <a:gd name="connsiteY160" fmla="*/ 1755769 h 1755769"/>
              <a:gd name="connsiteX161" fmla="*/ 2978143 w 11509107"/>
              <a:gd name="connsiteY161" fmla="*/ 1755769 h 1755769"/>
              <a:gd name="connsiteX162" fmla="*/ 3133862 w 11509107"/>
              <a:gd name="connsiteY162" fmla="*/ 1755769 h 1755769"/>
              <a:gd name="connsiteX163" fmla="*/ 3174047 w 11509107"/>
              <a:gd name="connsiteY163" fmla="*/ 1755769 h 1755769"/>
              <a:gd name="connsiteX164" fmla="*/ 3215855 w 11509107"/>
              <a:gd name="connsiteY164" fmla="*/ 1755769 h 1755769"/>
              <a:gd name="connsiteX165" fmla="*/ 3218407 w 11509107"/>
              <a:gd name="connsiteY165" fmla="*/ 1755769 h 1755769"/>
              <a:gd name="connsiteX166" fmla="*/ 3288109 w 11509107"/>
              <a:gd name="connsiteY166" fmla="*/ 1755769 h 1755769"/>
              <a:gd name="connsiteX167" fmla="*/ 3328293 w 11509107"/>
              <a:gd name="connsiteY167" fmla="*/ 1755769 h 1755769"/>
              <a:gd name="connsiteX168" fmla="*/ 3361737 w 11509107"/>
              <a:gd name="connsiteY168" fmla="*/ 1755769 h 1755769"/>
              <a:gd name="connsiteX169" fmla="*/ 3401921 w 11509107"/>
              <a:gd name="connsiteY169" fmla="*/ 1755769 h 1755769"/>
              <a:gd name="connsiteX170" fmla="*/ 3414311 w 11509107"/>
              <a:gd name="connsiteY170" fmla="*/ 1755769 h 1755769"/>
              <a:gd name="connsiteX171" fmla="*/ 3534033 w 11509107"/>
              <a:gd name="connsiteY171" fmla="*/ 1755769 h 1755769"/>
              <a:gd name="connsiteX172" fmla="*/ 3568557 w 11509107"/>
              <a:gd name="connsiteY172" fmla="*/ 1755769 h 1755769"/>
              <a:gd name="connsiteX173" fmla="*/ 3642185 w 11509107"/>
              <a:gd name="connsiteY173" fmla="*/ 1755769 h 1755769"/>
              <a:gd name="connsiteX174" fmla="*/ 3688280 w 11509107"/>
              <a:gd name="connsiteY174" fmla="*/ 1755769 h 1755769"/>
              <a:gd name="connsiteX175" fmla="*/ 3761908 w 11509107"/>
              <a:gd name="connsiteY175" fmla="*/ 1755769 h 1755769"/>
              <a:gd name="connsiteX176" fmla="*/ 3988408 w 11509107"/>
              <a:gd name="connsiteY176" fmla="*/ 1755769 h 1755769"/>
              <a:gd name="connsiteX177" fmla="*/ 4028592 w 11509107"/>
              <a:gd name="connsiteY177" fmla="*/ 1755769 h 1755769"/>
              <a:gd name="connsiteX178" fmla="*/ 4062037 w 11509107"/>
              <a:gd name="connsiteY178" fmla="*/ 1755769 h 1755769"/>
              <a:gd name="connsiteX179" fmla="*/ 4102221 w 11509107"/>
              <a:gd name="connsiteY179" fmla="*/ 1755769 h 1755769"/>
              <a:gd name="connsiteX180" fmla="*/ 4104774 w 11509107"/>
              <a:gd name="connsiteY180" fmla="*/ 1755769 h 1755769"/>
              <a:gd name="connsiteX181" fmla="*/ 4174474 w 11509107"/>
              <a:gd name="connsiteY181" fmla="*/ 1755769 h 1755769"/>
              <a:gd name="connsiteX182" fmla="*/ 4216283 w 11509107"/>
              <a:gd name="connsiteY182" fmla="*/ 1755769 h 1755769"/>
              <a:gd name="connsiteX183" fmla="*/ 4256468 w 11509107"/>
              <a:gd name="connsiteY183" fmla="*/ 1755769 h 1755769"/>
              <a:gd name="connsiteX184" fmla="*/ 4268856 w 11509107"/>
              <a:gd name="connsiteY184" fmla="*/ 1755769 h 1755769"/>
              <a:gd name="connsiteX185" fmla="*/ 4342485 w 11509107"/>
              <a:gd name="connsiteY185" fmla="*/ 1755769 h 1755769"/>
              <a:gd name="connsiteX186" fmla="*/ 4388579 w 11509107"/>
              <a:gd name="connsiteY186" fmla="*/ 1755769 h 1755769"/>
              <a:gd name="connsiteX187" fmla="*/ 4414738 w 11509107"/>
              <a:gd name="connsiteY187" fmla="*/ 1755769 h 1755769"/>
              <a:gd name="connsiteX188" fmla="*/ 4454922 w 11509107"/>
              <a:gd name="connsiteY188" fmla="*/ 1755769 h 1755769"/>
              <a:gd name="connsiteX189" fmla="*/ 4462208 w 11509107"/>
              <a:gd name="connsiteY189" fmla="*/ 1755769 h 1755769"/>
              <a:gd name="connsiteX190" fmla="*/ 4496730 w 11509107"/>
              <a:gd name="connsiteY190" fmla="*/ 1755769 h 1755769"/>
              <a:gd name="connsiteX191" fmla="*/ 4534461 w 11509107"/>
              <a:gd name="connsiteY191" fmla="*/ 1755769 h 1755769"/>
              <a:gd name="connsiteX192" fmla="*/ 4574645 w 11509107"/>
              <a:gd name="connsiteY192" fmla="*/ 1755769 h 1755769"/>
              <a:gd name="connsiteX193" fmla="*/ 4616454 w 11509107"/>
              <a:gd name="connsiteY193" fmla="*/ 1755769 h 1755769"/>
              <a:gd name="connsiteX194" fmla="*/ 4814909 w 11509107"/>
              <a:gd name="connsiteY194" fmla="*/ 1755769 h 1755769"/>
              <a:gd name="connsiteX195" fmla="*/ 4874774 w 11509107"/>
              <a:gd name="connsiteY195" fmla="*/ 1755769 h 1755769"/>
              <a:gd name="connsiteX196" fmla="*/ 4916582 w 11509107"/>
              <a:gd name="connsiteY196" fmla="*/ 1755769 h 1755769"/>
              <a:gd name="connsiteX197" fmla="*/ 4956767 w 11509107"/>
              <a:gd name="connsiteY197" fmla="*/ 1755769 h 1755769"/>
              <a:gd name="connsiteX198" fmla="*/ 4959319 w 11509107"/>
              <a:gd name="connsiteY198" fmla="*/ 1755769 h 1755769"/>
              <a:gd name="connsiteX199" fmla="*/ 5029020 w 11509107"/>
              <a:gd name="connsiteY199" fmla="*/ 1755769 h 1755769"/>
              <a:gd name="connsiteX200" fmla="*/ 5102649 w 11509107"/>
              <a:gd name="connsiteY200" fmla="*/ 1755769 h 1755769"/>
              <a:gd name="connsiteX201" fmla="*/ 5115037 w 11509107"/>
              <a:gd name="connsiteY201" fmla="*/ 1755769 h 1755769"/>
              <a:gd name="connsiteX202" fmla="*/ 5155222 w 11509107"/>
              <a:gd name="connsiteY202" fmla="*/ 1755769 h 1755769"/>
              <a:gd name="connsiteX203" fmla="*/ 5197031 w 11509107"/>
              <a:gd name="connsiteY203" fmla="*/ 1755769 h 1755769"/>
              <a:gd name="connsiteX204" fmla="*/ 5234760 w 11509107"/>
              <a:gd name="connsiteY204" fmla="*/ 1755769 h 1755769"/>
              <a:gd name="connsiteX205" fmla="*/ 5269284 w 11509107"/>
              <a:gd name="connsiteY205" fmla="*/ 1755769 h 1755769"/>
              <a:gd name="connsiteX206" fmla="*/ 5274945 w 11509107"/>
              <a:gd name="connsiteY206" fmla="*/ 1755769 h 1755769"/>
              <a:gd name="connsiteX207" fmla="*/ 5309468 w 11509107"/>
              <a:gd name="connsiteY207" fmla="*/ 1755769 h 1755769"/>
              <a:gd name="connsiteX208" fmla="*/ 5316754 w 11509107"/>
              <a:gd name="connsiteY208" fmla="*/ 1755769 h 1755769"/>
              <a:gd name="connsiteX209" fmla="*/ 5342913 w 11509107"/>
              <a:gd name="connsiteY209" fmla="*/ 1755769 h 1755769"/>
              <a:gd name="connsiteX210" fmla="*/ 5383097 w 11509107"/>
              <a:gd name="connsiteY210" fmla="*/ 1755769 h 1755769"/>
              <a:gd name="connsiteX211" fmla="*/ 5389006 w 11509107"/>
              <a:gd name="connsiteY211" fmla="*/ 1755769 h 1755769"/>
              <a:gd name="connsiteX212" fmla="*/ 5429191 w 11509107"/>
              <a:gd name="connsiteY212" fmla="*/ 1755769 h 1755769"/>
              <a:gd name="connsiteX213" fmla="*/ 5462635 w 11509107"/>
              <a:gd name="connsiteY213" fmla="*/ 1755769 h 1755769"/>
              <a:gd name="connsiteX214" fmla="*/ 5502820 w 11509107"/>
              <a:gd name="connsiteY214" fmla="*/ 1755769 h 1755769"/>
              <a:gd name="connsiteX215" fmla="*/ 5515208 w 11509107"/>
              <a:gd name="connsiteY215" fmla="*/ 1755769 h 1755769"/>
              <a:gd name="connsiteX216" fmla="*/ 5669455 w 11509107"/>
              <a:gd name="connsiteY216" fmla="*/ 1755769 h 1755769"/>
              <a:gd name="connsiteX217" fmla="*/ 5729319 w 11509107"/>
              <a:gd name="connsiteY217" fmla="*/ 1755769 h 1755769"/>
              <a:gd name="connsiteX218" fmla="*/ 5743083 w 11509107"/>
              <a:gd name="connsiteY218" fmla="*/ 1755769 h 1755769"/>
              <a:gd name="connsiteX219" fmla="*/ 5802948 w 11509107"/>
              <a:gd name="connsiteY219" fmla="*/ 1755769 h 1755769"/>
              <a:gd name="connsiteX220" fmla="*/ 5957194 w 11509107"/>
              <a:gd name="connsiteY220" fmla="*/ 1755769 h 1755769"/>
              <a:gd name="connsiteX221" fmla="*/ 5969583 w 11509107"/>
              <a:gd name="connsiteY221" fmla="*/ 1755769 h 1755769"/>
              <a:gd name="connsiteX222" fmla="*/ 6009767 w 11509107"/>
              <a:gd name="connsiteY222" fmla="*/ 1755769 h 1755769"/>
              <a:gd name="connsiteX223" fmla="*/ 6043212 w 11509107"/>
              <a:gd name="connsiteY223" fmla="*/ 1755769 h 1755769"/>
              <a:gd name="connsiteX224" fmla="*/ 6083396 w 11509107"/>
              <a:gd name="connsiteY224" fmla="*/ 1755769 h 1755769"/>
              <a:gd name="connsiteX225" fmla="*/ 6089306 w 11509107"/>
              <a:gd name="connsiteY225" fmla="*/ 1755769 h 1755769"/>
              <a:gd name="connsiteX226" fmla="*/ 6129491 w 11509107"/>
              <a:gd name="connsiteY226" fmla="*/ 1755769 h 1755769"/>
              <a:gd name="connsiteX227" fmla="*/ 6155649 w 11509107"/>
              <a:gd name="connsiteY227" fmla="*/ 1755769 h 1755769"/>
              <a:gd name="connsiteX228" fmla="*/ 6162935 w 11509107"/>
              <a:gd name="connsiteY228" fmla="*/ 1755769 h 1755769"/>
              <a:gd name="connsiteX229" fmla="*/ 6197458 w 11509107"/>
              <a:gd name="connsiteY229" fmla="*/ 1755769 h 1755769"/>
              <a:gd name="connsiteX230" fmla="*/ 6203119 w 11509107"/>
              <a:gd name="connsiteY230" fmla="*/ 1755769 h 1755769"/>
              <a:gd name="connsiteX231" fmla="*/ 6237643 w 11509107"/>
              <a:gd name="connsiteY231" fmla="*/ 1755769 h 1755769"/>
              <a:gd name="connsiteX232" fmla="*/ 6275372 w 11509107"/>
              <a:gd name="connsiteY232" fmla="*/ 1755769 h 1755769"/>
              <a:gd name="connsiteX233" fmla="*/ 6317181 w 11509107"/>
              <a:gd name="connsiteY233" fmla="*/ 1755769 h 1755769"/>
              <a:gd name="connsiteX234" fmla="*/ 6357365 w 11509107"/>
              <a:gd name="connsiteY234" fmla="*/ 1755769 h 1755769"/>
              <a:gd name="connsiteX235" fmla="*/ 6369754 w 11509107"/>
              <a:gd name="connsiteY235" fmla="*/ 1755769 h 1755769"/>
              <a:gd name="connsiteX236" fmla="*/ 6443383 w 11509107"/>
              <a:gd name="connsiteY236" fmla="*/ 1755769 h 1755769"/>
              <a:gd name="connsiteX237" fmla="*/ 6515636 w 11509107"/>
              <a:gd name="connsiteY237" fmla="*/ 1755769 h 1755769"/>
              <a:gd name="connsiteX238" fmla="*/ 6555820 w 11509107"/>
              <a:gd name="connsiteY238" fmla="*/ 1755769 h 1755769"/>
              <a:gd name="connsiteX239" fmla="*/ 6597629 w 11509107"/>
              <a:gd name="connsiteY239" fmla="*/ 1755769 h 1755769"/>
              <a:gd name="connsiteX240" fmla="*/ 6657494 w 11509107"/>
              <a:gd name="connsiteY240" fmla="*/ 1755769 h 1755769"/>
              <a:gd name="connsiteX241" fmla="*/ 6855949 w 11509107"/>
              <a:gd name="connsiteY241" fmla="*/ 1755769 h 1755769"/>
              <a:gd name="connsiteX242" fmla="*/ 6897757 w 11509107"/>
              <a:gd name="connsiteY242" fmla="*/ 1755769 h 1755769"/>
              <a:gd name="connsiteX243" fmla="*/ 6937942 w 11509107"/>
              <a:gd name="connsiteY243" fmla="*/ 1755769 h 1755769"/>
              <a:gd name="connsiteX244" fmla="*/ 6975671 w 11509107"/>
              <a:gd name="connsiteY244" fmla="*/ 1755769 h 1755769"/>
              <a:gd name="connsiteX245" fmla="*/ 7010195 w 11509107"/>
              <a:gd name="connsiteY245" fmla="*/ 1755769 h 1755769"/>
              <a:gd name="connsiteX246" fmla="*/ 7017480 w 11509107"/>
              <a:gd name="connsiteY246" fmla="*/ 1755769 h 1755769"/>
              <a:gd name="connsiteX247" fmla="*/ 7057664 w 11509107"/>
              <a:gd name="connsiteY247" fmla="*/ 1755769 h 1755769"/>
              <a:gd name="connsiteX248" fmla="*/ 7083824 w 11509107"/>
              <a:gd name="connsiteY248" fmla="*/ 1755769 h 1755769"/>
              <a:gd name="connsiteX249" fmla="*/ 7129918 w 11509107"/>
              <a:gd name="connsiteY249" fmla="*/ 1755769 h 1755769"/>
              <a:gd name="connsiteX250" fmla="*/ 7203546 w 11509107"/>
              <a:gd name="connsiteY250" fmla="*/ 1755769 h 1755769"/>
              <a:gd name="connsiteX251" fmla="*/ 7215935 w 11509107"/>
              <a:gd name="connsiteY251" fmla="*/ 1755769 h 1755769"/>
              <a:gd name="connsiteX252" fmla="*/ 7256120 w 11509107"/>
              <a:gd name="connsiteY252" fmla="*/ 1755769 h 1755769"/>
              <a:gd name="connsiteX253" fmla="*/ 7297929 w 11509107"/>
              <a:gd name="connsiteY253" fmla="*/ 1755769 h 1755769"/>
              <a:gd name="connsiteX254" fmla="*/ 7370181 w 11509107"/>
              <a:gd name="connsiteY254" fmla="*/ 1755769 h 1755769"/>
              <a:gd name="connsiteX255" fmla="*/ 7410366 w 11509107"/>
              <a:gd name="connsiteY255" fmla="*/ 1755769 h 1755769"/>
              <a:gd name="connsiteX256" fmla="*/ 7443810 w 11509107"/>
              <a:gd name="connsiteY256" fmla="*/ 1755769 h 1755769"/>
              <a:gd name="connsiteX257" fmla="*/ 7483995 w 11509107"/>
              <a:gd name="connsiteY257" fmla="*/ 1755769 h 1755769"/>
              <a:gd name="connsiteX258" fmla="*/ 7710494 w 11509107"/>
              <a:gd name="connsiteY258" fmla="*/ 1755769 h 1755769"/>
              <a:gd name="connsiteX259" fmla="*/ 7784123 w 11509107"/>
              <a:gd name="connsiteY259" fmla="*/ 1755769 h 1755769"/>
              <a:gd name="connsiteX260" fmla="*/ 7830217 w 11509107"/>
              <a:gd name="connsiteY260" fmla="*/ 1755769 h 1755769"/>
              <a:gd name="connsiteX261" fmla="*/ 7903846 w 11509107"/>
              <a:gd name="connsiteY261" fmla="*/ 1755769 h 1755769"/>
              <a:gd name="connsiteX262" fmla="*/ 7938369 w 11509107"/>
              <a:gd name="connsiteY262" fmla="*/ 1755769 h 1755769"/>
              <a:gd name="connsiteX263" fmla="*/ 8058092 w 11509107"/>
              <a:gd name="connsiteY263" fmla="*/ 1755769 h 1755769"/>
              <a:gd name="connsiteX264" fmla="*/ 8070480 w 11509107"/>
              <a:gd name="connsiteY264" fmla="*/ 1755769 h 1755769"/>
              <a:gd name="connsiteX265" fmla="*/ 8110665 w 11509107"/>
              <a:gd name="connsiteY265" fmla="*/ 1755769 h 1755769"/>
              <a:gd name="connsiteX266" fmla="*/ 8144110 w 11509107"/>
              <a:gd name="connsiteY266" fmla="*/ 1755769 h 1755769"/>
              <a:gd name="connsiteX267" fmla="*/ 8184294 w 11509107"/>
              <a:gd name="connsiteY267" fmla="*/ 1755769 h 1755769"/>
              <a:gd name="connsiteX268" fmla="*/ 8256547 w 11509107"/>
              <a:gd name="connsiteY268" fmla="*/ 1755769 h 1755769"/>
              <a:gd name="connsiteX269" fmla="*/ 8298355 w 11509107"/>
              <a:gd name="connsiteY269" fmla="*/ 1755769 h 1755769"/>
              <a:gd name="connsiteX270" fmla="*/ 8338539 w 11509107"/>
              <a:gd name="connsiteY270" fmla="*/ 1755769 h 1755769"/>
              <a:gd name="connsiteX271" fmla="*/ 8638668 w 11509107"/>
              <a:gd name="connsiteY271" fmla="*/ 1755769 h 1755769"/>
              <a:gd name="connsiteX272" fmla="*/ 8758391 w 11509107"/>
              <a:gd name="connsiteY272" fmla="*/ 1755769 h 1755769"/>
              <a:gd name="connsiteX273" fmla="*/ 8956846 w 11509107"/>
              <a:gd name="connsiteY273" fmla="*/ 1755769 h 1755769"/>
              <a:gd name="connsiteX274" fmla="*/ 8998655 w 11509107"/>
              <a:gd name="connsiteY274" fmla="*/ 1755769 h 1755769"/>
              <a:gd name="connsiteX275" fmla="*/ 9038839 w 11509107"/>
              <a:gd name="connsiteY275" fmla="*/ 1755769 h 1755769"/>
              <a:gd name="connsiteX276" fmla="*/ 9111092 w 11509107"/>
              <a:gd name="connsiteY276" fmla="*/ 1755769 h 1755769"/>
              <a:gd name="connsiteX277" fmla="*/ 9184721 w 11509107"/>
              <a:gd name="connsiteY277" fmla="*/ 1755769 h 1755769"/>
              <a:gd name="connsiteX278" fmla="*/ 9811392 w 11509107"/>
              <a:gd name="connsiteY278" fmla="*/ 1755769 h 1755769"/>
              <a:gd name="connsiteX279" fmla="*/ 9885020 w 11509107"/>
              <a:gd name="connsiteY279" fmla="*/ 1755769 h 1755769"/>
              <a:gd name="connsiteX280" fmla="*/ 10039267 w 11509107"/>
              <a:gd name="connsiteY280" fmla="*/ 1755769 h 1755769"/>
              <a:gd name="connsiteX281" fmla="*/ 10739566 w 11509107"/>
              <a:gd name="connsiteY281" fmla="*/ 1755769 h 1755769"/>
              <a:gd name="connsiteX282" fmla="*/ 10822534 w 11509107"/>
              <a:gd name="connsiteY282" fmla="*/ 1717122 h 1755769"/>
              <a:gd name="connsiteX283" fmla="*/ 11497419 w 11509107"/>
              <a:gd name="connsiteY283" fmla="*/ 910010 h 1755769"/>
              <a:gd name="connsiteX284" fmla="*/ 11497419 w 11509107"/>
              <a:gd name="connsiteY284" fmla="*/ 845758 h 1755769"/>
              <a:gd name="connsiteX285" fmla="*/ 10822534 w 11509107"/>
              <a:gd name="connsiteY285" fmla="*/ 38647 h 1755769"/>
              <a:gd name="connsiteX286" fmla="*/ 10739566 w 11509107"/>
              <a:gd name="connsiteY286" fmla="*/ 0 h 175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1509107" h="1755769">
                <a:moveTo>
                  <a:pt x="10739566" y="0"/>
                </a:moveTo>
                <a:lnTo>
                  <a:pt x="10039267" y="0"/>
                </a:lnTo>
                <a:lnTo>
                  <a:pt x="9885020" y="0"/>
                </a:lnTo>
                <a:lnTo>
                  <a:pt x="9811392" y="0"/>
                </a:lnTo>
                <a:lnTo>
                  <a:pt x="9184721" y="0"/>
                </a:lnTo>
                <a:lnTo>
                  <a:pt x="9111092" y="0"/>
                </a:lnTo>
                <a:lnTo>
                  <a:pt x="9038839" y="0"/>
                </a:lnTo>
                <a:lnTo>
                  <a:pt x="8998655" y="0"/>
                </a:lnTo>
                <a:lnTo>
                  <a:pt x="8956846" y="0"/>
                </a:lnTo>
                <a:lnTo>
                  <a:pt x="8758391" y="0"/>
                </a:lnTo>
                <a:lnTo>
                  <a:pt x="8638668" y="0"/>
                </a:lnTo>
                <a:lnTo>
                  <a:pt x="8338539" y="0"/>
                </a:lnTo>
                <a:lnTo>
                  <a:pt x="8298355" y="0"/>
                </a:lnTo>
                <a:lnTo>
                  <a:pt x="8256547" y="0"/>
                </a:lnTo>
                <a:lnTo>
                  <a:pt x="8184294" y="0"/>
                </a:lnTo>
                <a:lnTo>
                  <a:pt x="8144110" y="0"/>
                </a:lnTo>
                <a:lnTo>
                  <a:pt x="8110665" y="0"/>
                </a:lnTo>
                <a:lnTo>
                  <a:pt x="8070480" y="0"/>
                </a:lnTo>
                <a:lnTo>
                  <a:pt x="8058092" y="0"/>
                </a:lnTo>
                <a:lnTo>
                  <a:pt x="7938369" y="0"/>
                </a:lnTo>
                <a:lnTo>
                  <a:pt x="7903846" y="0"/>
                </a:lnTo>
                <a:lnTo>
                  <a:pt x="7830217" y="0"/>
                </a:lnTo>
                <a:lnTo>
                  <a:pt x="7784123" y="0"/>
                </a:lnTo>
                <a:lnTo>
                  <a:pt x="7710494" y="0"/>
                </a:lnTo>
                <a:lnTo>
                  <a:pt x="7483995" y="0"/>
                </a:lnTo>
                <a:lnTo>
                  <a:pt x="7443810" y="0"/>
                </a:lnTo>
                <a:lnTo>
                  <a:pt x="7410366" y="0"/>
                </a:lnTo>
                <a:lnTo>
                  <a:pt x="7370181" y="0"/>
                </a:lnTo>
                <a:lnTo>
                  <a:pt x="7297929" y="0"/>
                </a:lnTo>
                <a:lnTo>
                  <a:pt x="7256120" y="0"/>
                </a:lnTo>
                <a:lnTo>
                  <a:pt x="7215935" y="0"/>
                </a:lnTo>
                <a:lnTo>
                  <a:pt x="7203546" y="0"/>
                </a:lnTo>
                <a:lnTo>
                  <a:pt x="7129918" y="0"/>
                </a:lnTo>
                <a:lnTo>
                  <a:pt x="7083824" y="0"/>
                </a:lnTo>
                <a:lnTo>
                  <a:pt x="7057664" y="0"/>
                </a:lnTo>
                <a:lnTo>
                  <a:pt x="7017480" y="0"/>
                </a:lnTo>
                <a:lnTo>
                  <a:pt x="7010195" y="0"/>
                </a:lnTo>
                <a:lnTo>
                  <a:pt x="6975671" y="0"/>
                </a:lnTo>
                <a:lnTo>
                  <a:pt x="6937942" y="0"/>
                </a:lnTo>
                <a:lnTo>
                  <a:pt x="6897757" y="0"/>
                </a:lnTo>
                <a:lnTo>
                  <a:pt x="6855949" y="0"/>
                </a:lnTo>
                <a:lnTo>
                  <a:pt x="6657494" y="0"/>
                </a:lnTo>
                <a:lnTo>
                  <a:pt x="6597629" y="0"/>
                </a:lnTo>
                <a:lnTo>
                  <a:pt x="6555820" y="0"/>
                </a:lnTo>
                <a:lnTo>
                  <a:pt x="6515636" y="0"/>
                </a:lnTo>
                <a:lnTo>
                  <a:pt x="6443383" y="0"/>
                </a:lnTo>
                <a:lnTo>
                  <a:pt x="6369754" y="0"/>
                </a:lnTo>
                <a:lnTo>
                  <a:pt x="6357365" y="0"/>
                </a:lnTo>
                <a:lnTo>
                  <a:pt x="6317181" y="0"/>
                </a:lnTo>
                <a:lnTo>
                  <a:pt x="6275372" y="0"/>
                </a:lnTo>
                <a:lnTo>
                  <a:pt x="6237643" y="0"/>
                </a:lnTo>
                <a:lnTo>
                  <a:pt x="6203119" y="0"/>
                </a:lnTo>
                <a:lnTo>
                  <a:pt x="6197458" y="0"/>
                </a:lnTo>
                <a:lnTo>
                  <a:pt x="6162935" y="0"/>
                </a:lnTo>
                <a:lnTo>
                  <a:pt x="6155649" y="0"/>
                </a:lnTo>
                <a:lnTo>
                  <a:pt x="6129491" y="0"/>
                </a:lnTo>
                <a:lnTo>
                  <a:pt x="6089306" y="0"/>
                </a:lnTo>
                <a:lnTo>
                  <a:pt x="6083396" y="0"/>
                </a:lnTo>
                <a:lnTo>
                  <a:pt x="6043212" y="0"/>
                </a:lnTo>
                <a:lnTo>
                  <a:pt x="6009767" y="0"/>
                </a:lnTo>
                <a:lnTo>
                  <a:pt x="5969583" y="0"/>
                </a:lnTo>
                <a:lnTo>
                  <a:pt x="5957194" y="0"/>
                </a:lnTo>
                <a:lnTo>
                  <a:pt x="5802948" y="0"/>
                </a:lnTo>
                <a:lnTo>
                  <a:pt x="5743083" y="0"/>
                </a:lnTo>
                <a:lnTo>
                  <a:pt x="5729319" y="0"/>
                </a:lnTo>
                <a:lnTo>
                  <a:pt x="5669455" y="0"/>
                </a:lnTo>
                <a:lnTo>
                  <a:pt x="5515208" y="0"/>
                </a:lnTo>
                <a:lnTo>
                  <a:pt x="5502820" y="0"/>
                </a:lnTo>
                <a:lnTo>
                  <a:pt x="5462635" y="0"/>
                </a:lnTo>
                <a:lnTo>
                  <a:pt x="5429191" y="0"/>
                </a:lnTo>
                <a:lnTo>
                  <a:pt x="5389006" y="0"/>
                </a:lnTo>
                <a:lnTo>
                  <a:pt x="5383097" y="0"/>
                </a:lnTo>
                <a:lnTo>
                  <a:pt x="5342913" y="0"/>
                </a:lnTo>
                <a:lnTo>
                  <a:pt x="5316754" y="0"/>
                </a:lnTo>
                <a:lnTo>
                  <a:pt x="5309468" y="0"/>
                </a:lnTo>
                <a:lnTo>
                  <a:pt x="5274945" y="0"/>
                </a:lnTo>
                <a:lnTo>
                  <a:pt x="5269284" y="0"/>
                </a:lnTo>
                <a:lnTo>
                  <a:pt x="5234760" y="0"/>
                </a:lnTo>
                <a:lnTo>
                  <a:pt x="5197031" y="0"/>
                </a:lnTo>
                <a:lnTo>
                  <a:pt x="5155222" y="0"/>
                </a:lnTo>
                <a:lnTo>
                  <a:pt x="5115037" y="0"/>
                </a:lnTo>
                <a:lnTo>
                  <a:pt x="5102649" y="0"/>
                </a:lnTo>
                <a:lnTo>
                  <a:pt x="5029020" y="0"/>
                </a:lnTo>
                <a:lnTo>
                  <a:pt x="4959319" y="0"/>
                </a:lnTo>
                <a:lnTo>
                  <a:pt x="4956767" y="0"/>
                </a:lnTo>
                <a:lnTo>
                  <a:pt x="4916582" y="0"/>
                </a:lnTo>
                <a:lnTo>
                  <a:pt x="4874774" y="0"/>
                </a:lnTo>
                <a:lnTo>
                  <a:pt x="4814909" y="0"/>
                </a:lnTo>
                <a:lnTo>
                  <a:pt x="4616454" y="0"/>
                </a:lnTo>
                <a:lnTo>
                  <a:pt x="4574645" y="0"/>
                </a:lnTo>
                <a:lnTo>
                  <a:pt x="4534461" y="0"/>
                </a:lnTo>
                <a:lnTo>
                  <a:pt x="4496730" y="0"/>
                </a:lnTo>
                <a:lnTo>
                  <a:pt x="4462208" y="0"/>
                </a:lnTo>
                <a:lnTo>
                  <a:pt x="4454922" y="0"/>
                </a:lnTo>
                <a:lnTo>
                  <a:pt x="4414738" y="0"/>
                </a:lnTo>
                <a:lnTo>
                  <a:pt x="4388579" y="0"/>
                </a:lnTo>
                <a:lnTo>
                  <a:pt x="4342485" y="0"/>
                </a:lnTo>
                <a:lnTo>
                  <a:pt x="4268856" y="0"/>
                </a:lnTo>
                <a:lnTo>
                  <a:pt x="4256468" y="0"/>
                </a:lnTo>
                <a:lnTo>
                  <a:pt x="4216283" y="0"/>
                </a:lnTo>
                <a:lnTo>
                  <a:pt x="4174474" y="0"/>
                </a:lnTo>
                <a:lnTo>
                  <a:pt x="4104774" y="0"/>
                </a:lnTo>
                <a:lnTo>
                  <a:pt x="4102221" y="0"/>
                </a:lnTo>
                <a:lnTo>
                  <a:pt x="4062037" y="0"/>
                </a:lnTo>
                <a:lnTo>
                  <a:pt x="4028592" y="0"/>
                </a:lnTo>
                <a:lnTo>
                  <a:pt x="3988408" y="0"/>
                </a:lnTo>
                <a:lnTo>
                  <a:pt x="3761908" y="0"/>
                </a:lnTo>
                <a:lnTo>
                  <a:pt x="3688280" y="0"/>
                </a:lnTo>
                <a:lnTo>
                  <a:pt x="3642185" y="0"/>
                </a:lnTo>
                <a:lnTo>
                  <a:pt x="3568557" y="0"/>
                </a:lnTo>
                <a:lnTo>
                  <a:pt x="3534033" y="0"/>
                </a:lnTo>
                <a:lnTo>
                  <a:pt x="3414311" y="0"/>
                </a:lnTo>
                <a:lnTo>
                  <a:pt x="3401921" y="0"/>
                </a:lnTo>
                <a:lnTo>
                  <a:pt x="3361737" y="0"/>
                </a:lnTo>
                <a:lnTo>
                  <a:pt x="3328293" y="0"/>
                </a:lnTo>
                <a:lnTo>
                  <a:pt x="3288109" y="0"/>
                </a:lnTo>
                <a:lnTo>
                  <a:pt x="3218407" y="0"/>
                </a:lnTo>
                <a:lnTo>
                  <a:pt x="3215855" y="0"/>
                </a:lnTo>
                <a:lnTo>
                  <a:pt x="3174047" y="0"/>
                </a:lnTo>
                <a:lnTo>
                  <a:pt x="3133862" y="0"/>
                </a:lnTo>
                <a:lnTo>
                  <a:pt x="2978143" y="0"/>
                </a:lnTo>
                <a:lnTo>
                  <a:pt x="2833733" y="0"/>
                </a:lnTo>
                <a:lnTo>
                  <a:pt x="2714011" y="0"/>
                </a:lnTo>
                <a:lnTo>
                  <a:pt x="2675120" y="0"/>
                </a:lnTo>
                <a:lnTo>
                  <a:pt x="2515555" y="0"/>
                </a:lnTo>
                <a:lnTo>
                  <a:pt x="2473747" y="0"/>
                </a:lnTo>
                <a:lnTo>
                  <a:pt x="2433563" y="0"/>
                </a:lnTo>
                <a:lnTo>
                  <a:pt x="2363862" y="0"/>
                </a:lnTo>
                <a:lnTo>
                  <a:pt x="2361309" y="0"/>
                </a:lnTo>
                <a:lnTo>
                  <a:pt x="2287681" y="0"/>
                </a:lnTo>
                <a:lnTo>
                  <a:pt x="2123599" y="0"/>
                </a:lnTo>
                <a:lnTo>
                  <a:pt x="2041625" y="0"/>
                </a:lnTo>
                <a:lnTo>
                  <a:pt x="1661010" y="0"/>
                </a:lnTo>
                <a:lnTo>
                  <a:pt x="1587382" y="0"/>
                </a:lnTo>
                <a:lnTo>
                  <a:pt x="1433136" y="0"/>
                </a:lnTo>
                <a:lnTo>
                  <a:pt x="1237232" y="0"/>
                </a:lnTo>
                <a:lnTo>
                  <a:pt x="732835" y="0"/>
                </a:lnTo>
                <a:lnTo>
                  <a:pt x="693945" y="0"/>
                </a:lnTo>
                <a:lnTo>
                  <a:pt x="382687" y="0"/>
                </a:lnTo>
                <a:lnTo>
                  <a:pt x="60450" y="0"/>
                </a:lnTo>
                <a:cubicBezTo>
                  <a:pt x="27065" y="0"/>
                  <a:pt x="0" y="27065"/>
                  <a:pt x="0" y="60450"/>
                </a:cubicBezTo>
                <a:lnTo>
                  <a:pt x="0" y="1695319"/>
                </a:lnTo>
                <a:cubicBezTo>
                  <a:pt x="0" y="1728704"/>
                  <a:pt x="27065" y="1755769"/>
                  <a:pt x="60450" y="1755769"/>
                </a:cubicBezTo>
                <a:lnTo>
                  <a:pt x="382687" y="1755769"/>
                </a:lnTo>
                <a:lnTo>
                  <a:pt x="693945" y="1755769"/>
                </a:lnTo>
                <a:lnTo>
                  <a:pt x="732835" y="1755769"/>
                </a:lnTo>
                <a:lnTo>
                  <a:pt x="1237232" y="1755769"/>
                </a:lnTo>
                <a:lnTo>
                  <a:pt x="1433136" y="1755769"/>
                </a:lnTo>
                <a:lnTo>
                  <a:pt x="1587382" y="1755769"/>
                </a:lnTo>
                <a:lnTo>
                  <a:pt x="1661010" y="1755769"/>
                </a:lnTo>
                <a:lnTo>
                  <a:pt x="2041625" y="1755769"/>
                </a:lnTo>
                <a:lnTo>
                  <a:pt x="2123599" y="1755769"/>
                </a:lnTo>
                <a:lnTo>
                  <a:pt x="2287681" y="1755769"/>
                </a:lnTo>
                <a:lnTo>
                  <a:pt x="2361309" y="1755769"/>
                </a:lnTo>
                <a:lnTo>
                  <a:pt x="2363862" y="1755769"/>
                </a:lnTo>
                <a:lnTo>
                  <a:pt x="2433563" y="1755769"/>
                </a:lnTo>
                <a:lnTo>
                  <a:pt x="2473747" y="1755769"/>
                </a:lnTo>
                <a:lnTo>
                  <a:pt x="2515555" y="1755769"/>
                </a:lnTo>
                <a:lnTo>
                  <a:pt x="2675120" y="1755769"/>
                </a:lnTo>
                <a:lnTo>
                  <a:pt x="2714011" y="1755769"/>
                </a:lnTo>
                <a:lnTo>
                  <a:pt x="2833733" y="1755769"/>
                </a:lnTo>
                <a:lnTo>
                  <a:pt x="2978143" y="1755769"/>
                </a:lnTo>
                <a:lnTo>
                  <a:pt x="3133862" y="1755769"/>
                </a:lnTo>
                <a:lnTo>
                  <a:pt x="3174047" y="1755769"/>
                </a:lnTo>
                <a:lnTo>
                  <a:pt x="3215855" y="1755769"/>
                </a:lnTo>
                <a:lnTo>
                  <a:pt x="3218407" y="1755769"/>
                </a:lnTo>
                <a:lnTo>
                  <a:pt x="3288109" y="1755769"/>
                </a:lnTo>
                <a:lnTo>
                  <a:pt x="3328293" y="1755769"/>
                </a:lnTo>
                <a:lnTo>
                  <a:pt x="3361737" y="1755769"/>
                </a:lnTo>
                <a:lnTo>
                  <a:pt x="3401921" y="1755769"/>
                </a:lnTo>
                <a:lnTo>
                  <a:pt x="3414311" y="1755769"/>
                </a:lnTo>
                <a:lnTo>
                  <a:pt x="3534033" y="1755769"/>
                </a:lnTo>
                <a:lnTo>
                  <a:pt x="3568557" y="1755769"/>
                </a:lnTo>
                <a:lnTo>
                  <a:pt x="3642185" y="1755769"/>
                </a:lnTo>
                <a:lnTo>
                  <a:pt x="3688280" y="1755769"/>
                </a:lnTo>
                <a:lnTo>
                  <a:pt x="3761908" y="1755769"/>
                </a:lnTo>
                <a:lnTo>
                  <a:pt x="3988408" y="1755769"/>
                </a:lnTo>
                <a:lnTo>
                  <a:pt x="4028592" y="1755769"/>
                </a:lnTo>
                <a:lnTo>
                  <a:pt x="4062037" y="1755769"/>
                </a:lnTo>
                <a:lnTo>
                  <a:pt x="4102221" y="1755769"/>
                </a:lnTo>
                <a:lnTo>
                  <a:pt x="4104774" y="1755769"/>
                </a:lnTo>
                <a:lnTo>
                  <a:pt x="4174474" y="1755769"/>
                </a:lnTo>
                <a:lnTo>
                  <a:pt x="4216283" y="1755769"/>
                </a:lnTo>
                <a:lnTo>
                  <a:pt x="4256468" y="1755769"/>
                </a:lnTo>
                <a:lnTo>
                  <a:pt x="4268856" y="1755769"/>
                </a:lnTo>
                <a:lnTo>
                  <a:pt x="4342485" y="1755769"/>
                </a:lnTo>
                <a:lnTo>
                  <a:pt x="4388579" y="1755769"/>
                </a:lnTo>
                <a:lnTo>
                  <a:pt x="4414738" y="1755769"/>
                </a:lnTo>
                <a:lnTo>
                  <a:pt x="4454922" y="1755769"/>
                </a:lnTo>
                <a:lnTo>
                  <a:pt x="4462208" y="1755769"/>
                </a:lnTo>
                <a:lnTo>
                  <a:pt x="4496730" y="1755769"/>
                </a:lnTo>
                <a:lnTo>
                  <a:pt x="4534461" y="1755769"/>
                </a:lnTo>
                <a:lnTo>
                  <a:pt x="4574645" y="1755769"/>
                </a:lnTo>
                <a:lnTo>
                  <a:pt x="4616454" y="1755769"/>
                </a:lnTo>
                <a:lnTo>
                  <a:pt x="4814909" y="1755769"/>
                </a:lnTo>
                <a:lnTo>
                  <a:pt x="4874774" y="1755769"/>
                </a:lnTo>
                <a:lnTo>
                  <a:pt x="4916582" y="1755769"/>
                </a:lnTo>
                <a:lnTo>
                  <a:pt x="4956767" y="1755769"/>
                </a:lnTo>
                <a:lnTo>
                  <a:pt x="4959319" y="1755769"/>
                </a:lnTo>
                <a:lnTo>
                  <a:pt x="5029020" y="1755769"/>
                </a:lnTo>
                <a:lnTo>
                  <a:pt x="5102649" y="1755769"/>
                </a:lnTo>
                <a:lnTo>
                  <a:pt x="5115037" y="1755769"/>
                </a:lnTo>
                <a:lnTo>
                  <a:pt x="5155222" y="1755769"/>
                </a:lnTo>
                <a:lnTo>
                  <a:pt x="5197031" y="1755769"/>
                </a:lnTo>
                <a:lnTo>
                  <a:pt x="5234760" y="1755769"/>
                </a:lnTo>
                <a:lnTo>
                  <a:pt x="5269284" y="1755769"/>
                </a:lnTo>
                <a:lnTo>
                  <a:pt x="5274945" y="1755769"/>
                </a:lnTo>
                <a:lnTo>
                  <a:pt x="5309468" y="1755769"/>
                </a:lnTo>
                <a:lnTo>
                  <a:pt x="5316754" y="1755769"/>
                </a:lnTo>
                <a:lnTo>
                  <a:pt x="5342913" y="1755769"/>
                </a:lnTo>
                <a:lnTo>
                  <a:pt x="5383097" y="1755769"/>
                </a:lnTo>
                <a:lnTo>
                  <a:pt x="5389006" y="1755769"/>
                </a:lnTo>
                <a:lnTo>
                  <a:pt x="5429191" y="1755769"/>
                </a:lnTo>
                <a:lnTo>
                  <a:pt x="5462635" y="1755769"/>
                </a:lnTo>
                <a:lnTo>
                  <a:pt x="5502820" y="1755769"/>
                </a:lnTo>
                <a:lnTo>
                  <a:pt x="5515208" y="1755769"/>
                </a:lnTo>
                <a:lnTo>
                  <a:pt x="5669455" y="1755769"/>
                </a:lnTo>
                <a:lnTo>
                  <a:pt x="5729319" y="1755769"/>
                </a:lnTo>
                <a:lnTo>
                  <a:pt x="5743083" y="1755769"/>
                </a:lnTo>
                <a:lnTo>
                  <a:pt x="5802948" y="1755769"/>
                </a:lnTo>
                <a:lnTo>
                  <a:pt x="5957194" y="1755769"/>
                </a:lnTo>
                <a:lnTo>
                  <a:pt x="5969583" y="1755769"/>
                </a:lnTo>
                <a:lnTo>
                  <a:pt x="6009767" y="1755769"/>
                </a:lnTo>
                <a:lnTo>
                  <a:pt x="6043212" y="1755769"/>
                </a:lnTo>
                <a:lnTo>
                  <a:pt x="6083396" y="1755769"/>
                </a:lnTo>
                <a:lnTo>
                  <a:pt x="6089306" y="1755769"/>
                </a:lnTo>
                <a:lnTo>
                  <a:pt x="6129491" y="1755769"/>
                </a:lnTo>
                <a:lnTo>
                  <a:pt x="6155649" y="1755769"/>
                </a:lnTo>
                <a:lnTo>
                  <a:pt x="6162935" y="1755769"/>
                </a:lnTo>
                <a:lnTo>
                  <a:pt x="6197458" y="1755769"/>
                </a:lnTo>
                <a:lnTo>
                  <a:pt x="6203119" y="1755769"/>
                </a:lnTo>
                <a:lnTo>
                  <a:pt x="6237643" y="1755769"/>
                </a:lnTo>
                <a:lnTo>
                  <a:pt x="6275372" y="1755769"/>
                </a:lnTo>
                <a:lnTo>
                  <a:pt x="6317181" y="1755769"/>
                </a:lnTo>
                <a:lnTo>
                  <a:pt x="6357365" y="1755769"/>
                </a:lnTo>
                <a:lnTo>
                  <a:pt x="6369754" y="1755769"/>
                </a:lnTo>
                <a:lnTo>
                  <a:pt x="6443383" y="1755769"/>
                </a:lnTo>
                <a:lnTo>
                  <a:pt x="6515636" y="1755769"/>
                </a:lnTo>
                <a:lnTo>
                  <a:pt x="6555820" y="1755769"/>
                </a:lnTo>
                <a:lnTo>
                  <a:pt x="6597629" y="1755769"/>
                </a:lnTo>
                <a:lnTo>
                  <a:pt x="6657494" y="1755769"/>
                </a:lnTo>
                <a:lnTo>
                  <a:pt x="6855949" y="1755769"/>
                </a:lnTo>
                <a:lnTo>
                  <a:pt x="6897757" y="1755769"/>
                </a:lnTo>
                <a:lnTo>
                  <a:pt x="6937942" y="1755769"/>
                </a:lnTo>
                <a:lnTo>
                  <a:pt x="6975671" y="1755769"/>
                </a:lnTo>
                <a:lnTo>
                  <a:pt x="7010195" y="1755769"/>
                </a:lnTo>
                <a:lnTo>
                  <a:pt x="7017480" y="1755769"/>
                </a:lnTo>
                <a:lnTo>
                  <a:pt x="7057664" y="1755769"/>
                </a:lnTo>
                <a:lnTo>
                  <a:pt x="7083824" y="1755769"/>
                </a:lnTo>
                <a:lnTo>
                  <a:pt x="7129918" y="1755769"/>
                </a:lnTo>
                <a:lnTo>
                  <a:pt x="7203546" y="1755769"/>
                </a:lnTo>
                <a:lnTo>
                  <a:pt x="7215935" y="1755769"/>
                </a:lnTo>
                <a:lnTo>
                  <a:pt x="7256120" y="1755769"/>
                </a:lnTo>
                <a:lnTo>
                  <a:pt x="7297929" y="1755769"/>
                </a:lnTo>
                <a:lnTo>
                  <a:pt x="7370181" y="1755769"/>
                </a:lnTo>
                <a:lnTo>
                  <a:pt x="7410366" y="1755769"/>
                </a:lnTo>
                <a:lnTo>
                  <a:pt x="7443810" y="1755769"/>
                </a:lnTo>
                <a:lnTo>
                  <a:pt x="7483995" y="1755769"/>
                </a:lnTo>
                <a:lnTo>
                  <a:pt x="7710494" y="1755769"/>
                </a:lnTo>
                <a:lnTo>
                  <a:pt x="7784123" y="1755769"/>
                </a:lnTo>
                <a:lnTo>
                  <a:pt x="7830217" y="1755769"/>
                </a:lnTo>
                <a:lnTo>
                  <a:pt x="7903846" y="1755769"/>
                </a:lnTo>
                <a:lnTo>
                  <a:pt x="7938369" y="1755769"/>
                </a:lnTo>
                <a:lnTo>
                  <a:pt x="8058092" y="1755769"/>
                </a:lnTo>
                <a:lnTo>
                  <a:pt x="8070480" y="1755769"/>
                </a:lnTo>
                <a:lnTo>
                  <a:pt x="8110665" y="1755769"/>
                </a:lnTo>
                <a:lnTo>
                  <a:pt x="8144110" y="1755769"/>
                </a:lnTo>
                <a:lnTo>
                  <a:pt x="8184294" y="1755769"/>
                </a:lnTo>
                <a:lnTo>
                  <a:pt x="8256547" y="1755769"/>
                </a:lnTo>
                <a:lnTo>
                  <a:pt x="8298355" y="1755769"/>
                </a:lnTo>
                <a:lnTo>
                  <a:pt x="8338539" y="1755769"/>
                </a:lnTo>
                <a:lnTo>
                  <a:pt x="8638668" y="1755769"/>
                </a:lnTo>
                <a:lnTo>
                  <a:pt x="8758391" y="1755769"/>
                </a:lnTo>
                <a:lnTo>
                  <a:pt x="8956846" y="1755769"/>
                </a:lnTo>
                <a:lnTo>
                  <a:pt x="8998655" y="1755769"/>
                </a:lnTo>
                <a:lnTo>
                  <a:pt x="9038839" y="1755769"/>
                </a:lnTo>
                <a:lnTo>
                  <a:pt x="9111092" y="1755769"/>
                </a:lnTo>
                <a:lnTo>
                  <a:pt x="9184721" y="1755769"/>
                </a:lnTo>
                <a:lnTo>
                  <a:pt x="9811392" y="1755769"/>
                </a:lnTo>
                <a:lnTo>
                  <a:pt x="9885020" y="1755769"/>
                </a:lnTo>
                <a:lnTo>
                  <a:pt x="10039267" y="1755769"/>
                </a:lnTo>
                <a:lnTo>
                  <a:pt x="10739566" y="1755769"/>
                </a:lnTo>
                <a:cubicBezTo>
                  <a:pt x="10771651" y="1755769"/>
                  <a:pt x="10802065" y="1741599"/>
                  <a:pt x="10822534" y="1717122"/>
                </a:cubicBezTo>
                <a:lnTo>
                  <a:pt x="11497419" y="910010"/>
                </a:lnTo>
                <a:cubicBezTo>
                  <a:pt x="11513003" y="891375"/>
                  <a:pt x="11513003" y="864393"/>
                  <a:pt x="11497419" y="845758"/>
                </a:cubicBezTo>
                <a:lnTo>
                  <a:pt x="10822534" y="38647"/>
                </a:lnTo>
                <a:cubicBezTo>
                  <a:pt x="10802065" y="14168"/>
                  <a:pt x="10771651" y="0"/>
                  <a:pt x="10739566" y="0"/>
                </a:cubicBezTo>
                <a:close/>
              </a:path>
            </a:pathLst>
          </a:custGeom>
          <a:solidFill>
            <a:srgbClr val="49C5B1">
              <a:lumMod val="60000"/>
              <a:lumOff val="40000"/>
            </a:srgbClr>
          </a:solidFill>
          <a:ln w="9525" cap="flat">
            <a:noFill/>
            <a:prstDash val="solid"/>
            <a:miter/>
          </a:ln>
        </p:spPr>
        <p:txBody>
          <a:bodyPr wrap="square" rtlCol="0" anchor="ctr">
            <a:noAutofit/>
          </a:bodyPr>
          <a:lstStyle/>
          <a:p>
            <a:pPr defTabSz="932597">
              <a:defRPr/>
            </a:pPr>
            <a:endParaRPr lang="en-IN" sz="1836" kern="0">
              <a:solidFill>
                <a:srgbClr val="225B61"/>
              </a:solidFill>
              <a:latin typeface="Segoe Sans Text Semilight"/>
            </a:endParaRPr>
          </a:p>
        </p:txBody>
      </p:sp>
      <p:sp>
        <p:nvSpPr>
          <p:cNvPr id="72" name="Rectangle: Rounded Corners 71">
            <a:extLst>
              <a:ext uri="{FF2B5EF4-FFF2-40B4-BE49-F238E27FC236}">
                <a16:creationId xmlns:a16="http://schemas.microsoft.com/office/drawing/2014/main" id="{F079CD9C-0606-B1E4-E7B8-0F096BECE191}"/>
              </a:ext>
              <a:ext uri="{C183D7F6-B498-43B3-948B-1728B52AA6E4}">
                <adec:decorative xmlns:adec="http://schemas.microsoft.com/office/drawing/2017/decorative" val="1"/>
              </a:ext>
            </a:extLst>
          </p:cNvPr>
          <p:cNvSpPr>
            <a:spLocks/>
          </p:cNvSpPr>
          <p:nvPr/>
        </p:nvSpPr>
        <p:spPr bwMode="auto">
          <a:xfrm>
            <a:off x="248468" y="2185591"/>
            <a:ext cx="3658308" cy="3248126"/>
          </a:xfrm>
          <a:prstGeom prst="roundRect">
            <a:avLst>
              <a:gd name="adj" fmla="val 3743"/>
            </a:avLst>
          </a:prstGeom>
          <a:solidFill>
            <a:srgbClr val="49C5B1">
              <a:lumMod val="20000"/>
              <a:lumOff val="80000"/>
              <a:alpha val="70000"/>
            </a:srgbClr>
          </a:solidFill>
          <a:ln w="12700" cap="flat" cmpd="sng" algn="ctr">
            <a:noFill/>
            <a:prstDash val="solid"/>
            <a:miter lim="800000"/>
          </a:ln>
          <a:effectLst/>
        </p:spPr>
        <p:txBody>
          <a:bodyPr wrap="square" rtlCol="0" anchor="ctr">
            <a:noAutofit/>
          </a:bodyPr>
          <a:lstStyle/>
          <a:p>
            <a:pPr algn="ctr" defTabSz="951028" fontAlgn="base">
              <a:spcBef>
                <a:spcPct val="0"/>
              </a:spcBef>
              <a:defRPr/>
            </a:pPr>
            <a:endParaRPr lang="en-US" sz="1428" kern="0">
              <a:solidFill>
                <a:srgbClr val="225B61"/>
              </a:solidFill>
              <a:latin typeface="Segoe Sans Display Semibold" pitchFamily="2" charset="0"/>
              <a:cs typeface="Segoe Sans Display Semibold" pitchFamily="2" charset="0"/>
            </a:endParaRPr>
          </a:p>
        </p:txBody>
      </p:sp>
      <p:sp>
        <p:nvSpPr>
          <p:cNvPr id="73" name="Rectangle: Rounded Corners 72">
            <a:extLst>
              <a:ext uri="{FF2B5EF4-FFF2-40B4-BE49-F238E27FC236}">
                <a16:creationId xmlns:a16="http://schemas.microsoft.com/office/drawing/2014/main" id="{CA673978-2C91-8930-5E34-EF1F54273B56}"/>
              </a:ext>
              <a:ext uri="{C183D7F6-B498-43B3-948B-1728B52AA6E4}">
                <adec:decorative xmlns:adec="http://schemas.microsoft.com/office/drawing/2017/decorative" val="1"/>
              </a:ext>
            </a:extLst>
          </p:cNvPr>
          <p:cNvSpPr>
            <a:spLocks/>
          </p:cNvSpPr>
          <p:nvPr/>
        </p:nvSpPr>
        <p:spPr bwMode="auto">
          <a:xfrm>
            <a:off x="4051341" y="2185591"/>
            <a:ext cx="3658308" cy="3248126"/>
          </a:xfrm>
          <a:prstGeom prst="roundRect">
            <a:avLst>
              <a:gd name="adj" fmla="val 3743"/>
            </a:avLst>
          </a:prstGeom>
          <a:solidFill>
            <a:srgbClr val="8661C5">
              <a:lumMod val="20000"/>
              <a:lumOff val="80000"/>
              <a:alpha val="70000"/>
            </a:srgbClr>
          </a:solidFill>
          <a:ln w="12700" cap="flat" cmpd="sng" algn="ctr">
            <a:noFill/>
            <a:prstDash val="solid"/>
            <a:miter lim="800000"/>
          </a:ln>
          <a:effectLst/>
        </p:spPr>
        <p:txBody>
          <a:bodyPr wrap="square" rtlCol="0" anchor="ctr">
            <a:noAutofit/>
          </a:bodyPr>
          <a:lstStyle/>
          <a:p>
            <a:pPr algn="ctr" defTabSz="951028" fontAlgn="base">
              <a:spcBef>
                <a:spcPct val="0"/>
              </a:spcBef>
              <a:defRPr/>
            </a:pPr>
            <a:endParaRPr lang="en-US" sz="1428" kern="0">
              <a:solidFill>
                <a:srgbClr val="225B61"/>
              </a:solidFill>
              <a:latin typeface="Segoe Sans Display Semibold" pitchFamily="2" charset="0"/>
              <a:cs typeface="Segoe Sans Display Semibold" pitchFamily="2" charset="0"/>
            </a:endParaRPr>
          </a:p>
        </p:txBody>
      </p:sp>
      <p:sp>
        <p:nvSpPr>
          <p:cNvPr id="74" name="Rectangle: Rounded Corners 73">
            <a:extLst>
              <a:ext uri="{FF2B5EF4-FFF2-40B4-BE49-F238E27FC236}">
                <a16:creationId xmlns:a16="http://schemas.microsoft.com/office/drawing/2014/main" id="{D82E3B49-A45C-76B5-1023-EFE1D8466E53}"/>
              </a:ext>
              <a:ext uri="{C183D7F6-B498-43B3-948B-1728B52AA6E4}">
                <adec:decorative xmlns:adec="http://schemas.microsoft.com/office/drawing/2017/decorative" val="1"/>
              </a:ext>
            </a:extLst>
          </p:cNvPr>
          <p:cNvSpPr>
            <a:spLocks/>
          </p:cNvSpPr>
          <p:nvPr/>
        </p:nvSpPr>
        <p:spPr bwMode="auto">
          <a:xfrm>
            <a:off x="7854212" y="2185591"/>
            <a:ext cx="3658308" cy="3248126"/>
          </a:xfrm>
          <a:prstGeom prst="roundRect">
            <a:avLst>
              <a:gd name="adj" fmla="val 3743"/>
            </a:avLst>
          </a:prstGeom>
          <a:solidFill>
            <a:srgbClr val="0078D3">
              <a:lumMod val="20000"/>
              <a:lumOff val="80000"/>
              <a:alpha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solidFill>
                <a:srgbClr val="FFFFFF"/>
              </a:solidFill>
              <a:latin typeface="Segoe UI"/>
              <a:cs typeface="Segoe UI" pitchFamily="34" charset="0"/>
            </a:endParaRPr>
          </a:p>
        </p:txBody>
      </p:sp>
      <p:sp>
        <p:nvSpPr>
          <p:cNvPr id="76" name="Rectangle: Rounded Corners 75">
            <a:extLst>
              <a:ext uri="{FF2B5EF4-FFF2-40B4-BE49-F238E27FC236}">
                <a16:creationId xmlns:a16="http://schemas.microsoft.com/office/drawing/2014/main" id="{38D89CFA-F268-E652-0FC1-00E3D67F1686}"/>
              </a:ext>
              <a:ext uri="{C183D7F6-B498-43B3-948B-1728B52AA6E4}">
                <adec:decorative xmlns:adec="http://schemas.microsoft.com/office/drawing/2017/decorative" val="1"/>
              </a:ext>
            </a:extLst>
          </p:cNvPr>
          <p:cNvSpPr>
            <a:spLocks/>
          </p:cNvSpPr>
          <p:nvPr/>
        </p:nvSpPr>
        <p:spPr bwMode="auto">
          <a:xfrm>
            <a:off x="391603" y="2336602"/>
            <a:ext cx="3372038" cy="2455949"/>
          </a:xfrm>
          <a:prstGeom prst="roundRect">
            <a:avLst>
              <a:gd name="adj" fmla="val 3470"/>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77" name="Rectangle: Rounded Corners 76">
            <a:extLst>
              <a:ext uri="{FF2B5EF4-FFF2-40B4-BE49-F238E27FC236}">
                <a16:creationId xmlns:a16="http://schemas.microsoft.com/office/drawing/2014/main" id="{23E62EBB-81F5-6D5C-4AC1-3BC7D407DA56}"/>
              </a:ext>
              <a:ext uri="{C183D7F6-B498-43B3-948B-1728B52AA6E4}">
                <adec:decorative xmlns:adec="http://schemas.microsoft.com/office/drawing/2017/decorative" val="1"/>
              </a:ext>
            </a:extLst>
          </p:cNvPr>
          <p:cNvSpPr>
            <a:spLocks/>
          </p:cNvSpPr>
          <p:nvPr/>
        </p:nvSpPr>
        <p:spPr bwMode="auto">
          <a:xfrm>
            <a:off x="4194475" y="2336602"/>
            <a:ext cx="3372038" cy="2455949"/>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78" name="Rectangle: Rounded Corners 77">
            <a:extLst>
              <a:ext uri="{FF2B5EF4-FFF2-40B4-BE49-F238E27FC236}">
                <a16:creationId xmlns:a16="http://schemas.microsoft.com/office/drawing/2014/main" id="{327E7C0C-226F-F4CB-B7AB-D727D89BE5D9}"/>
              </a:ext>
              <a:ext uri="{C183D7F6-B498-43B3-948B-1728B52AA6E4}">
                <adec:decorative xmlns:adec="http://schemas.microsoft.com/office/drawing/2017/decorative" val="1"/>
              </a:ext>
            </a:extLst>
          </p:cNvPr>
          <p:cNvSpPr>
            <a:spLocks/>
          </p:cNvSpPr>
          <p:nvPr/>
        </p:nvSpPr>
        <p:spPr bwMode="auto">
          <a:xfrm>
            <a:off x="7997347" y="2336602"/>
            <a:ext cx="3372038" cy="2455949"/>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82" name="Content Placeholder 2">
            <a:extLst>
              <a:ext uri="{FF2B5EF4-FFF2-40B4-BE49-F238E27FC236}">
                <a16:creationId xmlns:a16="http://schemas.microsoft.com/office/drawing/2014/main" id="{49D2A365-62E2-D0F2-17BF-635E5A33D137}"/>
              </a:ext>
            </a:extLst>
          </p:cNvPr>
          <p:cNvSpPr txBox="1">
            <a:spLocks/>
          </p:cNvSpPr>
          <p:nvPr/>
        </p:nvSpPr>
        <p:spPr>
          <a:xfrm>
            <a:off x="747063" y="2492933"/>
            <a:ext cx="2661118" cy="313932"/>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597">
              <a:lnSpc>
                <a:spcPct val="100000"/>
              </a:lnSpc>
              <a:spcBef>
                <a:spcPts val="1020"/>
              </a:spcBef>
              <a:buNone/>
              <a:defRPr/>
            </a:pPr>
            <a:r>
              <a:rPr lang="en-US" sz="2040">
                <a:solidFill>
                  <a:srgbClr val="000000"/>
                </a:solidFill>
                <a:latin typeface="Segoe Sans Text Semibold" pitchFamily="2" charset="0"/>
                <a:cs typeface="Segoe Sans Text Semibold" pitchFamily="2" charset="0"/>
              </a:rPr>
              <a:t>Built-in git integration</a:t>
            </a:r>
          </a:p>
        </p:txBody>
      </p:sp>
      <p:pic>
        <p:nvPicPr>
          <p:cNvPr id="83" name="Picture 82" descr="A screen capture on &quot;My Private dev workspace&quot;">
            <a:extLst>
              <a:ext uri="{FF2B5EF4-FFF2-40B4-BE49-F238E27FC236}">
                <a16:creationId xmlns:a16="http://schemas.microsoft.com/office/drawing/2014/main" id="{1E7C2C65-6ED3-D733-3B08-8C37689C65AF}"/>
              </a:ext>
            </a:extLst>
          </p:cNvPr>
          <p:cNvPicPr>
            <a:picLocks noChangeAspect="1"/>
          </p:cNvPicPr>
          <p:nvPr/>
        </p:nvPicPr>
        <p:blipFill>
          <a:blip r:embed="rId3"/>
          <a:stretch>
            <a:fillRect/>
          </a:stretch>
        </p:blipFill>
        <p:spPr>
          <a:xfrm>
            <a:off x="467074" y="3072659"/>
            <a:ext cx="3221096" cy="1425575"/>
          </a:xfrm>
          <a:prstGeom prst="rect">
            <a:avLst/>
          </a:prstGeom>
        </p:spPr>
      </p:pic>
      <p:sp>
        <p:nvSpPr>
          <p:cNvPr id="84" name="Content Placeholder 2">
            <a:extLst>
              <a:ext uri="{FF2B5EF4-FFF2-40B4-BE49-F238E27FC236}">
                <a16:creationId xmlns:a16="http://schemas.microsoft.com/office/drawing/2014/main" id="{25CD79AF-D20C-A9F5-EF12-1E9FD61C7F0F}"/>
              </a:ext>
            </a:extLst>
          </p:cNvPr>
          <p:cNvSpPr txBox="1">
            <a:spLocks/>
          </p:cNvSpPr>
          <p:nvPr/>
        </p:nvSpPr>
        <p:spPr>
          <a:xfrm>
            <a:off x="985502" y="4806793"/>
            <a:ext cx="2184247" cy="576274"/>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br>
              <a:rPr lang="en-US" sz="1836" i="1">
                <a:solidFill>
                  <a:srgbClr val="000000"/>
                </a:solidFill>
                <a:latin typeface="Segoe Sans Display"/>
                <a:cs typeface="Segoe Sans Display Semibold" pitchFamily="2" charset="0"/>
              </a:rPr>
            </a:br>
            <a:r>
              <a:rPr lang="en-US" sz="1836" i="1">
                <a:solidFill>
                  <a:srgbClr val="000000"/>
                </a:solidFill>
                <a:latin typeface="Segoe Sans Display"/>
                <a:cs typeface="Segoe Sans Display Semibold" pitchFamily="2" charset="0"/>
              </a:rPr>
              <a:t>(with ADO &amp; GitHub)</a:t>
            </a:r>
          </a:p>
        </p:txBody>
      </p:sp>
      <p:sp>
        <p:nvSpPr>
          <p:cNvPr id="85" name="Content Placeholder 2">
            <a:extLst>
              <a:ext uri="{FF2B5EF4-FFF2-40B4-BE49-F238E27FC236}">
                <a16:creationId xmlns:a16="http://schemas.microsoft.com/office/drawing/2014/main" id="{AD6AF651-254A-DD6F-D2A4-492360794AAE}"/>
              </a:ext>
            </a:extLst>
          </p:cNvPr>
          <p:cNvSpPr txBox="1">
            <a:spLocks/>
          </p:cNvSpPr>
          <p:nvPr/>
        </p:nvSpPr>
        <p:spPr>
          <a:xfrm>
            <a:off x="4578284" y="2492933"/>
            <a:ext cx="2604419" cy="313932"/>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2040">
                <a:solidFill>
                  <a:srgbClr val="000000"/>
                </a:solidFill>
                <a:latin typeface="Segoe Sans Text Semibold" pitchFamily="2" charset="0"/>
                <a:cs typeface="Segoe Sans Text Semibold" pitchFamily="2" charset="0"/>
              </a:rPr>
              <a:t>Deployment pipelines</a:t>
            </a:r>
          </a:p>
        </p:txBody>
      </p:sp>
      <p:pic>
        <p:nvPicPr>
          <p:cNvPr id="86" name="Picture 85" descr="A screen capture on CORE APIs - Fabric generic APIs, WL specific APIs, Industry integrations XMLA, TDS. Apache Livy, MLFlow which are under Fabric Public API surface">
            <a:extLst>
              <a:ext uri="{FF2B5EF4-FFF2-40B4-BE49-F238E27FC236}">
                <a16:creationId xmlns:a16="http://schemas.microsoft.com/office/drawing/2014/main" id="{2B4DFE82-61D7-154A-4F84-972A479B162C}"/>
              </a:ext>
            </a:extLst>
          </p:cNvPr>
          <p:cNvPicPr>
            <a:picLocks noChangeAspect="1"/>
          </p:cNvPicPr>
          <p:nvPr/>
        </p:nvPicPr>
        <p:blipFill>
          <a:blip r:embed="rId4"/>
          <a:stretch>
            <a:fillRect/>
          </a:stretch>
        </p:blipFill>
        <p:spPr>
          <a:xfrm>
            <a:off x="4233032" y="3072658"/>
            <a:ext cx="3294923" cy="1165183"/>
          </a:xfrm>
          <a:prstGeom prst="rect">
            <a:avLst/>
          </a:prstGeom>
        </p:spPr>
      </p:pic>
      <p:sp>
        <p:nvSpPr>
          <p:cNvPr id="87" name="Content Placeholder 2">
            <a:extLst>
              <a:ext uri="{FF2B5EF4-FFF2-40B4-BE49-F238E27FC236}">
                <a16:creationId xmlns:a16="http://schemas.microsoft.com/office/drawing/2014/main" id="{43E9187F-1F97-701B-7C67-34BC78360EC3}"/>
              </a:ext>
            </a:extLst>
          </p:cNvPr>
          <p:cNvSpPr txBox="1">
            <a:spLocks/>
          </p:cNvSpPr>
          <p:nvPr/>
        </p:nvSpPr>
        <p:spPr>
          <a:xfrm>
            <a:off x="5314813" y="4950860"/>
            <a:ext cx="1131361" cy="288137"/>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p>
        </p:txBody>
      </p:sp>
      <p:sp>
        <p:nvSpPr>
          <p:cNvPr id="88" name="Content Placeholder 2">
            <a:extLst>
              <a:ext uri="{FF2B5EF4-FFF2-40B4-BE49-F238E27FC236}">
                <a16:creationId xmlns:a16="http://schemas.microsoft.com/office/drawing/2014/main" id="{81884BDE-5647-6AFE-AEC0-D4ED6A52CEB0}"/>
              </a:ext>
            </a:extLst>
          </p:cNvPr>
          <p:cNvSpPr txBox="1">
            <a:spLocks/>
          </p:cNvSpPr>
          <p:nvPr/>
        </p:nvSpPr>
        <p:spPr>
          <a:xfrm>
            <a:off x="8758142" y="2492933"/>
            <a:ext cx="1847453" cy="313932"/>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2040">
                <a:solidFill>
                  <a:srgbClr val="000000"/>
                </a:solidFill>
                <a:latin typeface="Segoe Sans Text Semibold" pitchFamily="2" charset="0"/>
                <a:cs typeface="Segoe Sans Text Semibold" pitchFamily="2" charset="0"/>
              </a:rPr>
              <a:t>Fabric REST API</a:t>
            </a:r>
          </a:p>
        </p:txBody>
      </p:sp>
      <p:pic>
        <p:nvPicPr>
          <p:cNvPr id="89" name="Picture 88" descr="A screen capture on &quot;My Pipeline&quot;">
            <a:extLst>
              <a:ext uri="{FF2B5EF4-FFF2-40B4-BE49-F238E27FC236}">
                <a16:creationId xmlns:a16="http://schemas.microsoft.com/office/drawing/2014/main" id="{FC0E0342-C13C-8F5E-3A4A-9C8F6F799AF0}"/>
              </a:ext>
            </a:extLst>
          </p:cNvPr>
          <p:cNvPicPr>
            <a:picLocks noChangeAspect="1"/>
          </p:cNvPicPr>
          <p:nvPr/>
        </p:nvPicPr>
        <p:blipFill>
          <a:blip r:embed="rId5"/>
          <a:stretch>
            <a:fillRect/>
          </a:stretch>
        </p:blipFill>
        <p:spPr>
          <a:xfrm>
            <a:off x="8070740" y="3072658"/>
            <a:ext cx="3222256" cy="1612627"/>
          </a:xfrm>
          <a:prstGeom prst="rect">
            <a:avLst/>
          </a:prstGeom>
        </p:spPr>
      </p:pic>
      <p:sp>
        <p:nvSpPr>
          <p:cNvPr id="90" name="Content Placeholder 2">
            <a:extLst>
              <a:ext uri="{FF2B5EF4-FFF2-40B4-BE49-F238E27FC236}">
                <a16:creationId xmlns:a16="http://schemas.microsoft.com/office/drawing/2014/main" id="{56E55340-2369-5DF5-E9C4-47C182012DED}"/>
              </a:ext>
            </a:extLst>
          </p:cNvPr>
          <p:cNvSpPr txBox="1">
            <a:spLocks/>
          </p:cNvSpPr>
          <p:nvPr/>
        </p:nvSpPr>
        <p:spPr>
          <a:xfrm>
            <a:off x="9108601" y="4950860"/>
            <a:ext cx="1146534" cy="288137"/>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101</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Tree>
    <p:extLst>
      <p:ext uri="{BB962C8B-B14F-4D97-AF65-F5344CB8AC3E}">
        <p14:creationId xmlns:p14="http://schemas.microsoft.com/office/powerpoint/2010/main" val="122419550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GIT Integration Concepts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102</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F58E04BE-A808-7B0D-FDEB-50E3B033F770}"/>
              </a:ext>
            </a:extLst>
          </p:cNvPr>
          <p:cNvSpPr txBox="1">
            <a:spLocks/>
          </p:cNvSpPr>
          <p:nvPr/>
        </p:nvSpPr>
        <p:spPr>
          <a:xfrm>
            <a:off x="315161" y="1083989"/>
            <a:ext cx="4739870" cy="4826547"/>
          </a:xfrm>
          <a:prstGeom prst="rect">
            <a:avLst/>
          </a:prstGeom>
        </p:spPr>
        <p:txBody>
          <a:bodyPr vert="horz" lIns="93260" tIns="46630" rIns="93260" bIns="4663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244">
                <a:cs typeface="Segoe UI"/>
              </a:rPr>
              <a:t>Avaliablea as Workspace Setting</a:t>
            </a:r>
          </a:p>
          <a:p>
            <a:endParaRPr lang="nl-NL" sz="2244">
              <a:cs typeface="Segoe UI"/>
            </a:endParaRPr>
          </a:p>
          <a:p>
            <a:r>
              <a:rPr lang="nl-NL" sz="2244">
                <a:cs typeface="Segoe UI"/>
              </a:rPr>
              <a:t>Supports multiple GIT Providers</a:t>
            </a:r>
          </a:p>
          <a:p>
            <a:endParaRPr lang="nl-NL" sz="2244">
              <a:cs typeface="Segoe Sans Text"/>
            </a:endParaRPr>
          </a:p>
          <a:p>
            <a:r>
              <a:rPr lang="nl-NL" sz="2244">
                <a:cs typeface="Segoe Sans Text"/>
              </a:rPr>
              <a:t>Rich UX for No-Code  experience   </a:t>
            </a:r>
            <a:endParaRPr lang="nl-NL" sz="2244"/>
          </a:p>
          <a:p>
            <a:endParaRPr lang="nl-NL" sz="2244">
              <a:cs typeface="Segoe Sans Text"/>
            </a:endParaRPr>
          </a:p>
          <a:p>
            <a:r>
              <a:rPr lang="nl-NL" sz="2244">
                <a:cs typeface="Segoe Sans Text"/>
              </a:rPr>
              <a:t>Multiple options for Branching</a:t>
            </a:r>
          </a:p>
          <a:p>
            <a:endParaRPr lang="nl-NL" sz="2244">
              <a:cs typeface="Segoe Sans Text"/>
            </a:endParaRPr>
          </a:p>
          <a:p>
            <a:r>
              <a:rPr lang="nl-NL" sz="2244">
                <a:cs typeface="Segoe Sans Text"/>
              </a:rPr>
              <a:t>Items strored in Native format</a:t>
            </a:r>
          </a:p>
          <a:p>
            <a:endParaRPr lang="nl-NL" sz="2244">
              <a:cs typeface="Segoe Sans Text"/>
            </a:endParaRPr>
          </a:p>
          <a:p>
            <a:r>
              <a:rPr lang="nl-NL" sz="2244">
                <a:cs typeface="Segoe Sans Text"/>
              </a:rPr>
              <a:t>Automation with Fabric GIT APIs </a:t>
            </a:r>
          </a:p>
          <a:p>
            <a:endParaRPr lang="nl-NL" sz="2244">
              <a:cs typeface="Segoe Sans Text"/>
            </a:endParaRPr>
          </a:p>
          <a:p>
            <a:endParaRPr lang="nl-NL" sz="2856"/>
          </a:p>
          <a:p>
            <a:endParaRPr lang="nl-NL" sz="2856">
              <a:cs typeface="Segoe Sans Text"/>
            </a:endParaRPr>
          </a:p>
        </p:txBody>
      </p:sp>
      <p:pic>
        <p:nvPicPr>
          <p:cNvPr id="4" name="Picture 3">
            <a:extLst>
              <a:ext uri="{FF2B5EF4-FFF2-40B4-BE49-F238E27FC236}">
                <a16:creationId xmlns:a16="http://schemas.microsoft.com/office/drawing/2014/main" id="{AAD01AF0-B4EC-2E97-3745-76834DC87236}"/>
              </a:ext>
            </a:extLst>
          </p:cNvPr>
          <p:cNvPicPr>
            <a:picLocks noChangeAspect="1"/>
          </p:cNvPicPr>
          <p:nvPr/>
        </p:nvPicPr>
        <p:blipFill>
          <a:blip r:embed="rId3"/>
          <a:stretch>
            <a:fillRect/>
          </a:stretch>
        </p:blipFill>
        <p:spPr>
          <a:xfrm>
            <a:off x="4929317" y="902929"/>
            <a:ext cx="7035884" cy="3641367"/>
          </a:xfrm>
          <a:prstGeom prst="rect">
            <a:avLst/>
          </a:prstGeom>
        </p:spPr>
      </p:pic>
      <p:graphicFrame>
        <p:nvGraphicFramePr>
          <p:cNvPr id="11" name="Table 10">
            <a:extLst>
              <a:ext uri="{FF2B5EF4-FFF2-40B4-BE49-F238E27FC236}">
                <a16:creationId xmlns:a16="http://schemas.microsoft.com/office/drawing/2014/main" id="{4B75018C-22B7-86CC-1BCB-12B998A84621}"/>
              </a:ext>
            </a:extLst>
          </p:cNvPr>
          <p:cNvGraphicFramePr>
            <a:graphicFrameLocks noGrp="1"/>
          </p:cNvGraphicFramePr>
          <p:nvPr/>
        </p:nvGraphicFramePr>
        <p:xfrm>
          <a:off x="5636493" y="4660614"/>
          <a:ext cx="3851084" cy="2332126"/>
        </p:xfrm>
        <a:graphic>
          <a:graphicData uri="http://schemas.openxmlformats.org/drawingml/2006/table">
            <a:tbl>
              <a:tblPr firstRow="1" bandRow="1">
                <a:tableStyleId>{2D5ABB26-0587-4C30-8999-92F81FD0307C}</a:tableStyleId>
              </a:tblPr>
              <a:tblGrid>
                <a:gridCol w="1994797">
                  <a:extLst>
                    <a:ext uri="{9D8B030D-6E8A-4147-A177-3AD203B41FA5}">
                      <a16:colId xmlns:a16="http://schemas.microsoft.com/office/drawing/2014/main" val="2714744220"/>
                    </a:ext>
                  </a:extLst>
                </a:gridCol>
                <a:gridCol w="1856287">
                  <a:extLst>
                    <a:ext uri="{9D8B030D-6E8A-4147-A177-3AD203B41FA5}">
                      <a16:colId xmlns:a16="http://schemas.microsoft.com/office/drawing/2014/main" val="3566244312"/>
                    </a:ext>
                  </a:extLst>
                </a:gridCol>
              </a:tblGrid>
              <a:tr h="378222">
                <a:tc>
                  <a:txBody>
                    <a:bodyPr/>
                    <a:lstStyle/>
                    <a:p>
                      <a:pPr algn="ctr"/>
                      <a:r>
                        <a:rPr lang="en-US" sz="1600" b="1">
                          <a:solidFill>
                            <a:schemeClr val="tx1"/>
                          </a:solidFill>
                        </a:rPr>
                        <a:t>Item</a:t>
                      </a:r>
                    </a:p>
                  </a:txBody>
                  <a:tcPr marL="93260" marR="93260" marT="46630" marB="46630"/>
                </a:tc>
                <a:tc>
                  <a:txBody>
                    <a:bodyPr/>
                    <a:lstStyle/>
                    <a:p>
                      <a:pPr algn="l"/>
                      <a:r>
                        <a:rPr lang="en-US" sz="1600" b="1">
                          <a:solidFill>
                            <a:schemeClr val="tx1"/>
                          </a:solidFill>
                        </a:rPr>
                        <a:t>GIT Support</a:t>
                      </a:r>
                    </a:p>
                  </a:txBody>
                  <a:tcPr marL="93260" marR="93260" marT="46630" marB="46630"/>
                </a:tc>
                <a:extLst>
                  <a:ext uri="{0D108BD9-81ED-4DB2-BD59-A6C34878D82A}">
                    <a16:rowId xmlns:a16="http://schemas.microsoft.com/office/drawing/2014/main" val="657862575"/>
                  </a:ext>
                </a:extLst>
              </a:tr>
              <a:tr h="378222">
                <a:tc>
                  <a:txBody>
                    <a:bodyPr/>
                    <a:lstStyle/>
                    <a:p>
                      <a:pPr algn="ctr"/>
                      <a:r>
                        <a:rPr lang="en-US" sz="1200">
                          <a:solidFill>
                            <a:schemeClr val="tx1"/>
                          </a:solidFill>
                        </a:rPr>
                        <a:t>Power BI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33795591"/>
                  </a:ext>
                </a:extLst>
              </a:tr>
              <a:tr h="466302">
                <a:tc>
                  <a:txBody>
                    <a:bodyPr/>
                    <a:lstStyle/>
                    <a:p>
                      <a:pPr algn="ctr"/>
                      <a:r>
                        <a:rPr lang="en-US" sz="1200">
                          <a:solidFill>
                            <a:schemeClr val="tx1"/>
                          </a:solidFill>
                        </a:rPr>
                        <a:t>Power BI paginated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75691748"/>
                  </a:ext>
                </a:extLst>
              </a:tr>
              <a:tr h="378222">
                <a:tc>
                  <a:txBody>
                    <a:bodyPr/>
                    <a:lstStyle/>
                    <a:p>
                      <a:pPr algn="ctr"/>
                      <a:r>
                        <a:rPr lang="en-US" sz="1200">
                          <a:solidFill>
                            <a:schemeClr val="tx1"/>
                          </a:solidFill>
                        </a:rPr>
                        <a:t>Power BI Semantic models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3680027983"/>
                  </a:ext>
                </a:extLst>
              </a:tr>
              <a:tr h="352936">
                <a:tc>
                  <a:txBody>
                    <a:bodyPr/>
                    <a:lstStyle/>
                    <a:p>
                      <a:pPr algn="ctr"/>
                      <a:r>
                        <a:rPr lang="en-US" sz="1200">
                          <a:solidFill>
                            <a:schemeClr val="tx1"/>
                          </a:solidFill>
                        </a:rPr>
                        <a:t>Notebooks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872471546"/>
                  </a:ext>
                </a:extLst>
              </a:tr>
              <a:tr h="378222">
                <a:tc>
                  <a:txBody>
                    <a:bodyPr/>
                    <a:lstStyle/>
                    <a:p>
                      <a:pPr algn="ctr"/>
                      <a:r>
                        <a:rPr lang="en-US" sz="1200">
                          <a:solidFill>
                            <a:schemeClr val="tx1"/>
                          </a:solidFill>
                        </a:rPr>
                        <a:t>LakeHouse</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1944781644"/>
                  </a:ext>
                </a:extLst>
              </a:tr>
            </a:tbl>
          </a:graphicData>
        </a:graphic>
      </p:graphicFrame>
      <p:sp>
        <p:nvSpPr>
          <p:cNvPr id="13" name="Graphic 7" descr="Checkmark with solid fill">
            <a:extLst>
              <a:ext uri="{FF2B5EF4-FFF2-40B4-BE49-F238E27FC236}">
                <a16:creationId xmlns:a16="http://schemas.microsoft.com/office/drawing/2014/main" id="{5F4251D5-FA79-C506-0F86-F72D1AA92D49}"/>
              </a:ext>
            </a:extLst>
          </p:cNvPr>
          <p:cNvSpPr/>
          <p:nvPr/>
        </p:nvSpPr>
        <p:spPr>
          <a:xfrm>
            <a:off x="7979711" y="5083317"/>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graphicFrame>
        <p:nvGraphicFramePr>
          <p:cNvPr id="17" name="Table 16">
            <a:extLst>
              <a:ext uri="{FF2B5EF4-FFF2-40B4-BE49-F238E27FC236}">
                <a16:creationId xmlns:a16="http://schemas.microsoft.com/office/drawing/2014/main" id="{63634357-2FE5-4F35-6D2C-7E48D2A05368}"/>
              </a:ext>
            </a:extLst>
          </p:cNvPr>
          <p:cNvGraphicFramePr>
            <a:graphicFrameLocks noGrp="1"/>
          </p:cNvGraphicFramePr>
          <p:nvPr/>
        </p:nvGraphicFramePr>
        <p:xfrm>
          <a:off x="8939829" y="4621803"/>
          <a:ext cx="3495763" cy="2336691"/>
        </p:xfrm>
        <a:graphic>
          <a:graphicData uri="http://schemas.openxmlformats.org/drawingml/2006/table">
            <a:tbl>
              <a:tblPr firstRow="1" bandRow="1">
                <a:tableStyleId>{2D5ABB26-0587-4C30-8999-92F81FD0307C}</a:tableStyleId>
              </a:tblPr>
              <a:tblGrid>
                <a:gridCol w="1430128">
                  <a:extLst>
                    <a:ext uri="{9D8B030D-6E8A-4147-A177-3AD203B41FA5}">
                      <a16:colId xmlns:a16="http://schemas.microsoft.com/office/drawing/2014/main" val="2714744220"/>
                    </a:ext>
                  </a:extLst>
                </a:gridCol>
                <a:gridCol w="2065635">
                  <a:extLst>
                    <a:ext uri="{9D8B030D-6E8A-4147-A177-3AD203B41FA5}">
                      <a16:colId xmlns:a16="http://schemas.microsoft.com/office/drawing/2014/main" val="3566244312"/>
                    </a:ext>
                  </a:extLst>
                </a:gridCol>
              </a:tblGrid>
              <a:tr h="378222">
                <a:tc>
                  <a:txBody>
                    <a:bodyPr/>
                    <a:lstStyle/>
                    <a:p>
                      <a:pPr algn="ctr"/>
                      <a:r>
                        <a:rPr lang="en-US" sz="1600" b="1" kern="1200">
                          <a:solidFill>
                            <a:schemeClr val="tx1"/>
                          </a:solidFill>
                          <a:latin typeface="+mn-lt"/>
                          <a:ea typeface="+mn-ea"/>
                          <a:cs typeface="+mn-cs"/>
                        </a:rPr>
                        <a:t>Item</a:t>
                      </a:r>
                      <a:endParaRPr lang="en-US" sz="1400" b="1" kern="1200">
                        <a:solidFill>
                          <a:schemeClr val="tx1"/>
                        </a:solidFill>
                        <a:latin typeface="+mn-lt"/>
                        <a:ea typeface="+mn-ea"/>
                        <a:cs typeface="+mn-cs"/>
                      </a:endParaRPr>
                    </a:p>
                  </a:txBody>
                  <a:tcPr marL="93260" marR="93260" marT="46630" marB="46630"/>
                </a:tc>
                <a:tc>
                  <a:txBody>
                    <a:bodyPr/>
                    <a:lstStyle/>
                    <a:p>
                      <a:pPr algn="l"/>
                      <a:r>
                        <a:rPr lang="en-US" sz="1600" b="1" kern="1200">
                          <a:solidFill>
                            <a:schemeClr val="tx1"/>
                          </a:solidFill>
                          <a:latin typeface="+mn-lt"/>
                          <a:ea typeface="+mn-ea"/>
                          <a:cs typeface="+mn-cs"/>
                        </a:rPr>
                        <a:t>GIT Support</a:t>
                      </a:r>
                    </a:p>
                  </a:txBody>
                  <a:tcPr marL="93260" marR="93260" marT="46630" marB="46630"/>
                </a:tc>
                <a:extLst>
                  <a:ext uri="{0D108BD9-81ED-4DB2-BD59-A6C34878D82A}">
                    <a16:rowId xmlns:a16="http://schemas.microsoft.com/office/drawing/2014/main" val="657862575"/>
                  </a:ext>
                </a:extLst>
              </a:tr>
              <a:tr h="341955">
                <a:tc>
                  <a:txBody>
                    <a:bodyPr/>
                    <a:lstStyle/>
                    <a:p>
                      <a:pPr lvl="0" algn="ctr">
                        <a:buNone/>
                      </a:pPr>
                      <a:r>
                        <a:rPr lang="en-US" sz="1200" kern="1200">
                          <a:solidFill>
                            <a:schemeClr val="tx1"/>
                          </a:solidFill>
                          <a:latin typeface="+mn-lt"/>
                          <a:ea typeface="+mn-ea"/>
                          <a:cs typeface="+mn-cs"/>
                        </a:rPr>
                        <a:t>Data pipelines</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33795591"/>
                  </a:ext>
                </a:extLst>
              </a:tr>
              <a:tr h="341955">
                <a:tc>
                  <a:txBody>
                    <a:bodyPr/>
                    <a:lstStyle/>
                    <a:p>
                      <a:pPr algn="ctr"/>
                      <a:r>
                        <a:rPr lang="en-US" sz="1200" kern="1200">
                          <a:solidFill>
                            <a:schemeClr val="tx1"/>
                          </a:solidFill>
                          <a:latin typeface="+mn-lt"/>
                          <a:ea typeface="+mn-ea"/>
                          <a:cs typeface="+mn-cs"/>
                        </a:rPr>
                        <a:t>Data Warehouse</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75691748"/>
                  </a:ext>
                </a:extLst>
              </a:tr>
              <a:tr h="466302">
                <a:tc>
                  <a:txBody>
                    <a:bodyPr/>
                    <a:lstStyle/>
                    <a:p>
                      <a:pPr lvl="0" algn="ctr">
                        <a:buNone/>
                      </a:pPr>
                      <a:r>
                        <a:rPr lang="en-US" sz="1200" kern="1200">
                          <a:solidFill>
                            <a:schemeClr val="tx1"/>
                          </a:solidFill>
                          <a:latin typeface="+mn-lt"/>
                          <a:ea typeface="+mn-ea"/>
                          <a:cs typeface="+mn-cs"/>
                        </a:rPr>
                        <a:t>Spark Job definition</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3680027983"/>
                  </a:ext>
                </a:extLst>
              </a:tr>
              <a:tr h="466302">
                <a:tc>
                  <a:txBody>
                    <a:bodyPr/>
                    <a:lstStyle/>
                    <a:p>
                      <a:pPr lvl="0" algn="ctr">
                        <a:buNone/>
                      </a:pPr>
                      <a:r>
                        <a:rPr lang="en-US" sz="1200" kern="1200">
                          <a:solidFill>
                            <a:schemeClr val="tx1"/>
                          </a:solidFill>
                          <a:latin typeface="+mn-lt"/>
                          <a:ea typeface="+mn-ea"/>
                          <a:cs typeface="+mn-cs"/>
                        </a:rPr>
                        <a:t>Spark Environment</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72471546"/>
                  </a:ext>
                </a:extLst>
              </a:tr>
              <a:tr h="341955">
                <a:tc>
                  <a:txBody>
                    <a:bodyPr/>
                    <a:lstStyle/>
                    <a:p>
                      <a:pPr algn="l"/>
                      <a:endParaRPr lang="en-US" sz="1200" kern="1200">
                        <a:solidFill>
                          <a:schemeClr val="tx1"/>
                        </a:solidFill>
                        <a:latin typeface="+mn-lt"/>
                        <a:ea typeface="+mn-ea"/>
                        <a:cs typeface="+mn-cs"/>
                      </a:endParaRP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1944781644"/>
                  </a:ext>
                </a:extLst>
              </a:tr>
            </a:tbl>
          </a:graphicData>
        </a:graphic>
      </p:graphicFrame>
      <p:sp>
        <p:nvSpPr>
          <p:cNvPr id="23" name="Graphic 7" descr="Checkmark with solid fill">
            <a:extLst>
              <a:ext uri="{FF2B5EF4-FFF2-40B4-BE49-F238E27FC236}">
                <a16:creationId xmlns:a16="http://schemas.microsoft.com/office/drawing/2014/main" id="{873787DB-E3C0-4F83-34BE-4AA30046C684}"/>
              </a:ext>
            </a:extLst>
          </p:cNvPr>
          <p:cNvSpPr/>
          <p:nvPr/>
        </p:nvSpPr>
        <p:spPr>
          <a:xfrm>
            <a:off x="7979711" y="5431428"/>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4" name="Graphic 7" descr="Checkmark with solid fill">
            <a:extLst>
              <a:ext uri="{FF2B5EF4-FFF2-40B4-BE49-F238E27FC236}">
                <a16:creationId xmlns:a16="http://schemas.microsoft.com/office/drawing/2014/main" id="{61CB4AD2-1BD5-1B24-2163-15A08241157B}"/>
              </a:ext>
            </a:extLst>
          </p:cNvPr>
          <p:cNvSpPr/>
          <p:nvPr/>
        </p:nvSpPr>
        <p:spPr>
          <a:xfrm>
            <a:off x="7988348" y="5819934"/>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5" name="Graphic 7" descr="Checkmark with solid fill">
            <a:extLst>
              <a:ext uri="{FF2B5EF4-FFF2-40B4-BE49-F238E27FC236}">
                <a16:creationId xmlns:a16="http://schemas.microsoft.com/office/drawing/2014/main" id="{E4BBD8CE-1DF0-DD74-759E-F539E260C261}"/>
              </a:ext>
            </a:extLst>
          </p:cNvPr>
          <p:cNvSpPr/>
          <p:nvPr/>
        </p:nvSpPr>
        <p:spPr>
          <a:xfrm>
            <a:off x="7988347" y="620844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6" name="Graphic 7" descr="Checkmark with solid fill">
            <a:extLst>
              <a:ext uri="{FF2B5EF4-FFF2-40B4-BE49-F238E27FC236}">
                <a16:creationId xmlns:a16="http://schemas.microsoft.com/office/drawing/2014/main" id="{0EC76DAE-5859-279C-6C04-03A3918E8CE8}"/>
              </a:ext>
            </a:extLst>
          </p:cNvPr>
          <p:cNvSpPr/>
          <p:nvPr/>
        </p:nvSpPr>
        <p:spPr>
          <a:xfrm>
            <a:off x="8028202" y="649575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7" name="Graphic 7" descr="Checkmark with solid fill">
            <a:extLst>
              <a:ext uri="{FF2B5EF4-FFF2-40B4-BE49-F238E27FC236}">
                <a16:creationId xmlns:a16="http://schemas.microsoft.com/office/drawing/2014/main" id="{50EBA2B9-FB46-20B8-1E44-EC485F656E69}"/>
              </a:ext>
            </a:extLst>
          </p:cNvPr>
          <p:cNvSpPr/>
          <p:nvPr/>
        </p:nvSpPr>
        <p:spPr>
          <a:xfrm>
            <a:off x="10769163" y="5083317"/>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8" name="Graphic 7" descr="Checkmark with solid fill">
            <a:extLst>
              <a:ext uri="{FF2B5EF4-FFF2-40B4-BE49-F238E27FC236}">
                <a16:creationId xmlns:a16="http://schemas.microsoft.com/office/drawing/2014/main" id="{234F6621-DC68-39E6-1612-737719FE2521}"/>
              </a:ext>
            </a:extLst>
          </p:cNvPr>
          <p:cNvSpPr/>
          <p:nvPr/>
        </p:nvSpPr>
        <p:spPr>
          <a:xfrm>
            <a:off x="10769162" y="544244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9" name="Graphic 7" descr="Checkmark with solid fill">
            <a:extLst>
              <a:ext uri="{FF2B5EF4-FFF2-40B4-BE49-F238E27FC236}">
                <a16:creationId xmlns:a16="http://schemas.microsoft.com/office/drawing/2014/main" id="{F270A9D6-3FA6-F9B9-C110-1E69FF9840DF}"/>
              </a:ext>
            </a:extLst>
          </p:cNvPr>
          <p:cNvSpPr/>
          <p:nvPr/>
        </p:nvSpPr>
        <p:spPr>
          <a:xfrm>
            <a:off x="10769161" y="590322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30" name="Graphic 7" descr="Checkmark with solid fill">
            <a:extLst>
              <a:ext uri="{FF2B5EF4-FFF2-40B4-BE49-F238E27FC236}">
                <a16:creationId xmlns:a16="http://schemas.microsoft.com/office/drawing/2014/main" id="{2454C92D-ECA2-56DB-8617-E784ABE3AE60}"/>
              </a:ext>
            </a:extLst>
          </p:cNvPr>
          <p:cNvSpPr/>
          <p:nvPr/>
        </p:nvSpPr>
        <p:spPr>
          <a:xfrm>
            <a:off x="10769161" y="6301412"/>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Tree>
    <p:extLst>
      <p:ext uri="{BB962C8B-B14F-4D97-AF65-F5344CB8AC3E}">
        <p14:creationId xmlns:p14="http://schemas.microsoft.com/office/powerpoint/2010/main" val="261332999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p:txBody>
          <a:bodyPr>
            <a:normAutofit/>
          </a:bodyPr>
          <a:lstStyle/>
          <a:p>
            <a:r>
              <a:rPr lang="en-US"/>
              <a:t>Continuous Integration – GIT Integration Concepts</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315161" y="3497262"/>
            <a:ext cx="11602875" cy="439465"/>
          </a:xfrm>
        </p:spPr>
        <p:txBody>
          <a:bodyPr/>
          <a:lstStyle/>
          <a:p>
            <a:pPr marL="0" indent="0" algn="ctr">
              <a:buNone/>
            </a:pPr>
            <a:r>
              <a:rPr lang="en-US"/>
              <a:t>DEMO</a:t>
            </a:r>
          </a:p>
        </p:txBody>
      </p:sp>
    </p:spTree>
    <p:extLst>
      <p:ext uri="{BB962C8B-B14F-4D97-AF65-F5344CB8AC3E}">
        <p14:creationId xmlns:p14="http://schemas.microsoft.com/office/powerpoint/2010/main" val="376224524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Managing Branches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104</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4" name="Text Placeholder 2">
            <a:extLst>
              <a:ext uri="{FF2B5EF4-FFF2-40B4-BE49-F238E27FC236}">
                <a16:creationId xmlns:a16="http://schemas.microsoft.com/office/drawing/2014/main" id="{CFB29B11-61D9-FF43-C8DD-E0F9D565538B}"/>
              </a:ext>
            </a:extLst>
          </p:cNvPr>
          <p:cNvSpPr txBox="1">
            <a:spLocks/>
          </p:cNvSpPr>
          <p:nvPr/>
        </p:nvSpPr>
        <p:spPr>
          <a:xfrm>
            <a:off x="315161" y="1083989"/>
            <a:ext cx="5819254" cy="5635654"/>
          </a:xfrm>
          <a:prstGeom prst="rect">
            <a:avLst/>
          </a:prstGeom>
        </p:spPr>
        <p:txBody>
          <a:bodyPr vert="horz" lIns="93260" tIns="46630" rIns="93260" bIns="4663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045" indent="-233045" defTabSz="932597">
              <a:lnSpc>
                <a:spcPct val="150000"/>
              </a:lnSpc>
              <a:spcBef>
                <a:spcPts val="1020"/>
              </a:spcBef>
              <a:defRPr/>
            </a:pPr>
            <a:r>
              <a:rPr lang="en-US" b="1">
                <a:latin typeface="Segoe Sans Text"/>
                <a:cs typeface="Segoe UI"/>
              </a:rPr>
              <a:t>Branch out to new workspace</a:t>
            </a:r>
            <a:r>
              <a:rPr lang="en-US">
                <a:latin typeface="Segoe Sans Text"/>
                <a:cs typeface="Segoe UI"/>
              </a:rPr>
              <a:t> – </a:t>
            </a:r>
            <a:endParaRPr lang="en-US">
              <a:latin typeface="Segoe Sans Text" panose="020F0502020204030204"/>
            </a:endParaRPr>
          </a:p>
          <a:p>
            <a:pPr marL="459740" lvl="1" indent="-182245" defTabSz="932597">
              <a:lnSpc>
                <a:spcPct val="150000"/>
              </a:lnSpc>
              <a:spcBef>
                <a:spcPts val="510"/>
              </a:spcBef>
              <a:buFont typeface="Courier New" panose="020B0604020202020204" pitchFamily="34" charset="0"/>
              <a:buChar char="o"/>
              <a:defRPr/>
            </a:pPr>
            <a:r>
              <a:rPr lang="en-US" sz="1836">
                <a:latin typeface="Segoe Sans Text"/>
                <a:cs typeface="Segoe Sans Text"/>
              </a:rPr>
              <a:t>Create a new isolated work environment (workspace &amp; branch) in a few clicks.</a:t>
            </a:r>
            <a:endParaRPr lang="en-US" sz="1836">
              <a:latin typeface="Segoe Sans Text" panose="020F0502020204030204"/>
            </a:endParaRPr>
          </a:p>
          <a:p>
            <a:pPr marL="459740" lvl="1"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After clicking ‘Create’:</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workspace is created and assigned to a capacity</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branch is created, based on existing branch</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branch and workspace are connected</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Branch content is synced into the workspace</a:t>
            </a:r>
          </a:p>
          <a:p>
            <a:pPr marL="459740" lvl="1" indent="-182245" defTabSz="932597">
              <a:lnSpc>
                <a:spcPct val="150000"/>
              </a:lnSpc>
              <a:spcBef>
                <a:spcPts val="510"/>
              </a:spcBef>
              <a:buFont typeface="Courier New" panose="020B0604020202020204" pitchFamily="34" charset="0"/>
              <a:buChar char="o"/>
              <a:defRPr/>
            </a:pPr>
            <a:r>
              <a:rPr lang="en-US" sz="1836">
                <a:latin typeface="Segoe Sans Text"/>
                <a:cs typeface="Segoe Sans Text"/>
              </a:rPr>
              <a:t>Developer lands in new workspace, reducing ‘time-to-code’.</a:t>
            </a:r>
          </a:p>
          <a:p>
            <a:pPr indent="-182245">
              <a:lnSpc>
                <a:spcPct val="150000"/>
              </a:lnSpc>
              <a:spcBef>
                <a:spcPts val="510"/>
              </a:spcBef>
              <a:buFont typeface="Courier New" panose="020B0604020202020204" pitchFamily="34" charset="0"/>
              <a:buChar char="o"/>
            </a:pPr>
            <a:r>
              <a:rPr lang="en-US" b="1">
                <a:latin typeface="Segoe Sans Text" panose="020F0502020204030204"/>
                <a:cs typeface="Segoe UI"/>
              </a:rPr>
              <a:t>Contextual  Navigation &amp; Branches Tab</a:t>
            </a:r>
          </a:p>
          <a:p>
            <a:pPr lvl="1" indent="-179070" defTabSz="932597">
              <a:lnSpc>
                <a:spcPct val="150000"/>
              </a:lnSpc>
              <a:buFont typeface="Courier New,monospace" panose="020B0604020202020204" pitchFamily="34" charset="0"/>
              <a:buChar char="o"/>
              <a:defRPr/>
            </a:pPr>
            <a:r>
              <a:rPr lang="en-US" sz="1700">
                <a:solidFill>
                  <a:srgbClr val="3C3C41"/>
                </a:solidFill>
                <a:latin typeface="Segoe Sans Text" panose="020F0502020204030204"/>
                <a:cs typeface="Segoe Sans Text"/>
              </a:rPr>
              <a:t>Find other branches and navigate to their respective workspaces.</a:t>
            </a:r>
          </a:p>
          <a:p>
            <a:pPr lvl="1" indent="-179070" defTabSz="932597">
              <a:lnSpc>
                <a:spcPct val="150000"/>
              </a:lnSpc>
              <a:buFont typeface="Courier New,monospace" panose="020B0604020202020204" pitchFamily="34" charset="0"/>
              <a:buChar char="o"/>
              <a:defRPr/>
            </a:pPr>
            <a:r>
              <a:rPr lang="en-US" sz="1700">
                <a:solidFill>
                  <a:srgbClr val="3C3C41"/>
                </a:solidFill>
                <a:latin typeface="Segoe Sans Text" panose="020F0502020204030204"/>
                <a:cs typeface="Segoe Sans Text"/>
              </a:rPr>
              <a:t>Contextual list of the same ‘branch workspaces’.</a:t>
            </a:r>
          </a:p>
          <a:p>
            <a:pPr indent="-182245" defTabSz="932597">
              <a:lnSpc>
                <a:spcPct val="150000"/>
              </a:lnSpc>
              <a:spcBef>
                <a:spcPts val="509"/>
              </a:spcBef>
              <a:buFont typeface="Courier New" panose="020B0604020202020204" pitchFamily="34" charset="0"/>
              <a:buChar char="o"/>
              <a:defRPr/>
            </a:pPr>
            <a:endParaRPr lang="en-US" b="1">
              <a:solidFill>
                <a:srgbClr val="3C3C41"/>
              </a:solidFill>
              <a:latin typeface="Segoe Sans Text" panose="020F0502020204030204"/>
            </a:endParaRPr>
          </a:p>
          <a:p>
            <a:pPr marL="0" indent="0" defTabSz="932597">
              <a:spcBef>
                <a:spcPts val="1020"/>
              </a:spcBef>
              <a:buNone/>
              <a:defRPr/>
            </a:pPr>
            <a:endParaRPr lang="en-US" sz="2040">
              <a:solidFill>
                <a:srgbClr val="FFFFFF"/>
              </a:solidFill>
              <a:latin typeface="Segoe Sans Text" panose="020F0502020204030204"/>
            </a:endParaRPr>
          </a:p>
        </p:txBody>
      </p:sp>
      <p:pic>
        <p:nvPicPr>
          <p:cNvPr id="10" name="Picture 9">
            <a:extLst>
              <a:ext uri="{FF2B5EF4-FFF2-40B4-BE49-F238E27FC236}">
                <a16:creationId xmlns:a16="http://schemas.microsoft.com/office/drawing/2014/main" id="{ACEC3A55-F6D8-4DCA-781A-D6F9ED9D84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068701" y="983505"/>
            <a:ext cx="2248152" cy="5506056"/>
          </a:xfrm>
          <a:prstGeom prst="rect">
            <a:avLst/>
          </a:prstGeom>
          <a:solidFill>
            <a:srgbClr val="FFFFFF">
              <a:shade val="85000"/>
            </a:srgbClr>
          </a:solidFill>
          <a:ln w="952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49D58556-0387-E35B-4201-7FF0C664A22B}"/>
              </a:ext>
            </a:extLst>
          </p:cNvPr>
          <p:cNvPicPr>
            <a:picLocks noChangeAspect="1"/>
          </p:cNvPicPr>
          <p:nvPr/>
        </p:nvPicPr>
        <p:blipFill>
          <a:blip r:embed="rId4"/>
          <a:stretch>
            <a:fillRect/>
          </a:stretch>
        </p:blipFill>
        <p:spPr>
          <a:xfrm>
            <a:off x="6134414" y="3950872"/>
            <a:ext cx="3572904" cy="2992149"/>
          </a:xfrm>
          <a:prstGeom prst="rect">
            <a:avLst/>
          </a:prstGeom>
        </p:spPr>
      </p:pic>
      <p:pic>
        <p:nvPicPr>
          <p:cNvPr id="15" name="Picture 14">
            <a:extLst>
              <a:ext uri="{FF2B5EF4-FFF2-40B4-BE49-F238E27FC236}">
                <a16:creationId xmlns:a16="http://schemas.microsoft.com/office/drawing/2014/main" id="{FA7A6F6E-966E-C242-F34F-D5CBA53B0BF8}"/>
              </a:ext>
            </a:extLst>
          </p:cNvPr>
          <p:cNvPicPr>
            <a:picLocks noChangeAspect="1"/>
          </p:cNvPicPr>
          <p:nvPr/>
        </p:nvPicPr>
        <p:blipFill>
          <a:blip r:embed="rId5"/>
          <a:stretch>
            <a:fillRect/>
          </a:stretch>
        </p:blipFill>
        <p:spPr>
          <a:xfrm>
            <a:off x="6074832" y="880624"/>
            <a:ext cx="3692070" cy="3070248"/>
          </a:xfrm>
          <a:prstGeom prst="rect">
            <a:avLst/>
          </a:prstGeom>
        </p:spPr>
      </p:pic>
    </p:spTree>
    <p:extLst>
      <p:ext uri="{BB962C8B-B14F-4D97-AF65-F5344CB8AC3E}">
        <p14:creationId xmlns:p14="http://schemas.microsoft.com/office/powerpoint/2010/main" val="12174857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Managing Branches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105</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2E06A119-1BFE-24F2-6BE9-B4570C66B798}"/>
              </a:ext>
            </a:extLst>
          </p:cNvPr>
          <p:cNvSpPr txBox="1">
            <a:spLocks/>
          </p:cNvSpPr>
          <p:nvPr/>
        </p:nvSpPr>
        <p:spPr>
          <a:xfrm>
            <a:off x="315162" y="1083989"/>
            <a:ext cx="5416322" cy="4826547"/>
          </a:xfrm>
          <a:prstGeom prst="rect">
            <a:avLst/>
          </a:prstGeom>
        </p:spPr>
        <p:txBody>
          <a:bodyPr vert="horz" lIns="93260" tIns="46630" rIns="93260" bIns="4663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lnSpc>
                <a:spcPct val="150000"/>
              </a:lnSpc>
              <a:spcBef>
                <a:spcPts val="1020"/>
              </a:spcBef>
              <a:defRPr/>
            </a:pPr>
            <a:r>
              <a:rPr lang="en-US" sz="2040" b="1">
                <a:latin typeface="Segoe Sans Text"/>
                <a:cs typeface="Segoe UI"/>
              </a:rPr>
              <a:t>Switch Branch</a:t>
            </a:r>
            <a:r>
              <a:rPr lang="en-US" sz="2040">
                <a:latin typeface="Segoe Sans Text"/>
                <a:cs typeface="Segoe UI"/>
              </a:rPr>
              <a:t> </a:t>
            </a:r>
            <a:endParaRPr lang="en-US" sz="2040">
              <a:latin typeface="Segoe Sans Text" panose="020F0502020204030204"/>
            </a:endParaRPr>
          </a:p>
          <a:p>
            <a:pPr marL="459822" lvl="1" indent="-182633" defTabSz="932597">
              <a:lnSpc>
                <a:spcPct val="150000"/>
              </a:lnSpc>
              <a:spcBef>
                <a:spcPts val="510"/>
              </a:spcBef>
              <a:buFont typeface="Courier New" panose="020B0604020202020204" pitchFamily="34" charset="0"/>
              <a:buChar char="o"/>
              <a:defRPr/>
            </a:pPr>
            <a:r>
              <a:rPr lang="en-US" sz="1836"/>
              <a:t>Enables developers to switch &amp; sync existing workspace to a different GIT branch</a:t>
            </a:r>
            <a:endParaRPr lang="en-US" sz="1836">
              <a:latin typeface="Segoe Sans Text"/>
              <a:cs typeface="Segoe Sans Text"/>
            </a:endParaRPr>
          </a:p>
          <a:p>
            <a:pPr lvl="1" indent="-182633">
              <a:lnSpc>
                <a:spcPct val="150000"/>
              </a:lnSpc>
              <a:buFont typeface="Courier New" panose="020B0604020202020204" pitchFamily="34" charset="0"/>
              <a:buChar char="o"/>
            </a:pPr>
            <a:r>
              <a:rPr lang="en-US" sz="1836">
                <a:latin typeface="Segoe Sans Text"/>
                <a:cs typeface="Segoe Sans Text"/>
              </a:rPr>
              <a:t>Prompts in case uncommitted items</a:t>
            </a:r>
          </a:p>
          <a:p>
            <a:pPr lvl="1" indent="-182633">
              <a:lnSpc>
                <a:spcPct val="150000"/>
              </a:lnSpc>
              <a:buFont typeface="Courier New" panose="020B0604020202020204" pitchFamily="34" charset="0"/>
              <a:buChar char="o"/>
            </a:pPr>
            <a:r>
              <a:rPr lang="en-US" sz="1836">
                <a:latin typeface="Segoe Sans Text"/>
                <a:cs typeface="Segoe Sans Text"/>
              </a:rPr>
              <a:t>Ability to create new </a:t>
            </a:r>
            <a:r>
              <a:rPr lang="en-US" sz="1836" err="1">
                <a:latin typeface="Segoe Sans Text"/>
                <a:cs typeface="Segoe Sans Text"/>
              </a:rPr>
              <a:t>Devops</a:t>
            </a:r>
            <a:r>
              <a:rPr lang="en-US" sz="1836">
                <a:latin typeface="Segoe Sans Text"/>
                <a:cs typeface="Segoe Sans Text"/>
              </a:rPr>
              <a:t> branch from existing branch</a:t>
            </a:r>
          </a:p>
          <a:p>
            <a:pPr marL="233149" indent="-233149" defTabSz="932597">
              <a:lnSpc>
                <a:spcPct val="150000"/>
              </a:lnSpc>
              <a:spcBef>
                <a:spcPts val="1020"/>
              </a:spcBef>
              <a:defRPr/>
            </a:pPr>
            <a:r>
              <a:rPr lang="en-US" sz="2040" b="1">
                <a:latin typeface="Segoe Sans Text"/>
                <a:cs typeface="Segoe UI"/>
              </a:rPr>
              <a:t>Checkout Branch</a:t>
            </a:r>
            <a:r>
              <a:rPr lang="en-US" sz="2040">
                <a:latin typeface="Segoe Sans Text"/>
                <a:cs typeface="Segoe UI"/>
              </a:rPr>
              <a:t> </a:t>
            </a:r>
            <a:endParaRPr lang="en-US" sz="2040">
              <a:latin typeface="Segoe Sans Text" panose="020F0502020204030204"/>
            </a:endParaRPr>
          </a:p>
          <a:p>
            <a:pPr marL="459822" lvl="1" indent="-182633" defTabSz="932597">
              <a:lnSpc>
                <a:spcPct val="150000"/>
              </a:lnSpc>
              <a:spcBef>
                <a:spcPts val="510"/>
              </a:spcBef>
              <a:buFont typeface="Courier New" panose="020B0604020202020204" pitchFamily="34" charset="0"/>
              <a:buChar char="o"/>
              <a:defRPr/>
            </a:pPr>
            <a:r>
              <a:rPr lang="en-US" sz="1836"/>
              <a:t>Creates new branch &amp; connect workspace to it</a:t>
            </a:r>
            <a:endParaRPr lang="en-US" sz="1836">
              <a:latin typeface="Segoe Sans Text"/>
              <a:cs typeface="Segoe Sans Text"/>
            </a:endParaRPr>
          </a:p>
          <a:p>
            <a:pPr lvl="1" indent="-182633">
              <a:lnSpc>
                <a:spcPct val="150000"/>
              </a:lnSpc>
              <a:buFont typeface="Courier New" panose="020B0604020202020204" pitchFamily="34" charset="0"/>
              <a:buChar char="o"/>
            </a:pPr>
            <a:r>
              <a:rPr lang="en-US" sz="1836">
                <a:latin typeface="Segoe Sans Text"/>
                <a:cs typeface="Segoe Sans Text"/>
              </a:rPr>
              <a:t>Uploads all the supported items to new branch</a:t>
            </a:r>
          </a:p>
          <a:p>
            <a:pPr lvl="1" indent="-182633">
              <a:lnSpc>
                <a:spcPct val="150000"/>
              </a:lnSpc>
              <a:buFont typeface="Courier New" panose="020B0604020202020204" pitchFamily="34" charset="0"/>
              <a:buChar char="o"/>
            </a:pPr>
            <a:r>
              <a:rPr lang="en-US" sz="1836">
                <a:latin typeface="Segoe Sans Text"/>
                <a:cs typeface="Segoe Sans Text"/>
              </a:rPr>
              <a:t>Useful to resolve Conflict </a:t>
            </a:r>
          </a:p>
          <a:p>
            <a:pPr marL="0" indent="0" defTabSz="932597">
              <a:spcBef>
                <a:spcPts val="1020"/>
              </a:spcBef>
              <a:buNone/>
              <a:defRPr/>
            </a:pPr>
            <a:endParaRPr lang="en-US" sz="2040">
              <a:solidFill>
                <a:srgbClr val="FFFFFF"/>
              </a:solidFill>
              <a:latin typeface="Segoe Sans Text" panose="020F0502020204030204"/>
            </a:endParaRPr>
          </a:p>
        </p:txBody>
      </p:sp>
      <p:pic>
        <p:nvPicPr>
          <p:cNvPr id="6" name="Picture 5">
            <a:extLst>
              <a:ext uri="{FF2B5EF4-FFF2-40B4-BE49-F238E27FC236}">
                <a16:creationId xmlns:a16="http://schemas.microsoft.com/office/drawing/2014/main" id="{77F55B76-B69F-1A82-4193-3DB4B21EA8A1}"/>
              </a:ext>
            </a:extLst>
          </p:cNvPr>
          <p:cNvPicPr>
            <a:picLocks noChangeAspect="1"/>
          </p:cNvPicPr>
          <p:nvPr/>
        </p:nvPicPr>
        <p:blipFill>
          <a:blip r:embed="rId3"/>
          <a:stretch>
            <a:fillRect/>
          </a:stretch>
        </p:blipFill>
        <p:spPr>
          <a:xfrm>
            <a:off x="5966593" y="971845"/>
            <a:ext cx="2946102" cy="2902021"/>
          </a:xfrm>
          <a:prstGeom prst="rect">
            <a:avLst/>
          </a:prstGeom>
        </p:spPr>
      </p:pic>
      <p:pic>
        <p:nvPicPr>
          <p:cNvPr id="10" name="Picture 9">
            <a:extLst>
              <a:ext uri="{FF2B5EF4-FFF2-40B4-BE49-F238E27FC236}">
                <a16:creationId xmlns:a16="http://schemas.microsoft.com/office/drawing/2014/main" id="{7469129F-A88F-8C02-67EB-B4DF031282FC}"/>
              </a:ext>
            </a:extLst>
          </p:cNvPr>
          <p:cNvPicPr>
            <a:picLocks noChangeAspect="1"/>
          </p:cNvPicPr>
          <p:nvPr/>
        </p:nvPicPr>
        <p:blipFill>
          <a:blip r:embed="rId4"/>
          <a:stretch>
            <a:fillRect/>
          </a:stretch>
        </p:blipFill>
        <p:spPr>
          <a:xfrm>
            <a:off x="9147805" y="971845"/>
            <a:ext cx="3287788" cy="2266020"/>
          </a:xfrm>
          <a:prstGeom prst="rect">
            <a:avLst/>
          </a:prstGeom>
        </p:spPr>
      </p:pic>
      <p:pic>
        <p:nvPicPr>
          <p:cNvPr id="14" name="Picture 13">
            <a:extLst>
              <a:ext uri="{FF2B5EF4-FFF2-40B4-BE49-F238E27FC236}">
                <a16:creationId xmlns:a16="http://schemas.microsoft.com/office/drawing/2014/main" id="{433FF633-1502-239A-F8E5-DB8C278FD90E}"/>
              </a:ext>
            </a:extLst>
          </p:cNvPr>
          <p:cNvPicPr>
            <a:picLocks noChangeAspect="1"/>
          </p:cNvPicPr>
          <p:nvPr/>
        </p:nvPicPr>
        <p:blipFill>
          <a:blip r:embed="rId5"/>
          <a:stretch>
            <a:fillRect/>
          </a:stretch>
        </p:blipFill>
        <p:spPr>
          <a:xfrm>
            <a:off x="7204610" y="4156613"/>
            <a:ext cx="3886390" cy="2730189"/>
          </a:xfrm>
          <a:prstGeom prst="rect">
            <a:avLst/>
          </a:prstGeom>
        </p:spPr>
      </p:pic>
    </p:spTree>
    <p:extLst>
      <p:ext uri="{BB962C8B-B14F-4D97-AF65-F5344CB8AC3E}">
        <p14:creationId xmlns:p14="http://schemas.microsoft.com/office/powerpoint/2010/main" val="367089983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Fabric GIT APIs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106</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graphicFrame>
        <p:nvGraphicFramePr>
          <p:cNvPr id="4" name="Table 3">
            <a:extLst>
              <a:ext uri="{FF2B5EF4-FFF2-40B4-BE49-F238E27FC236}">
                <a16:creationId xmlns:a16="http://schemas.microsoft.com/office/drawing/2014/main" id="{C0ACDEFD-59DD-11F0-B5B7-EEE79738792F}"/>
              </a:ext>
            </a:extLst>
          </p:cNvPr>
          <p:cNvGraphicFramePr>
            <a:graphicFrameLocks noGrp="1"/>
          </p:cNvGraphicFramePr>
          <p:nvPr/>
        </p:nvGraphicFramePr>
        <p:xfrm>
          <a:off x="447058" y="981534"/>
          <a:ext cx="11801475" cy="5652945"/>
        </p:xfrm>
        <a:graphic>
          <a:graphicData uri="http://schemas.openxmlformats.org/drawingml/2006/table">
            <a:tbl>
              <a:tblPr/>
              <a:tblGrid>
                <a:gridCol w="2706914">
                  <a:extLst>
                    <a:ext uri="{9D8B030D-6E8A-4147-A177-3AD203B41FA5}">
                      <a16:colId xmlns:a16="http://schemas.microsoft.com/office/drawing/2014/main" val="4087721077"/>
                    </a:ext>
                  </a:extLst>
                </a:gridCol>
                <a:gridCol w="9094561">
                  <a:extLst>
                    <a:ext uri="{9D8B030D-6E8A-4147-A177-3AD203B41FA5}">
                      <a16:colId xmlns:a16="http://schemas.microsoft.com/office/drawing/2014/main" val="91658948"/>
                    </a:ext>
                  </a:extLst>
                </a:gridCol>
              </a:tblGrid>
              <a:tr h="428916">
                <a:tc>
                  <a:txBody>
                    <a:bodyPr/>
                    <a:lstStyle/>
                    <a:p>
                      <a:pPr algn="l" fontAlgn="t"/>
                      <a:r>
                        <a:rPr lang="en-US" sz="2000" u="none" strike="noStrike">
                          <a:effectLst/>
                          <a:hlinkClick r:id="rId3"/>
                        </a:rPr>
                        <a:t>Connect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Connect a specific workspace to a git repository and branch.</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80974243"/>
                  </a:ext>
                </a:extLst>
              </a:tr>
              <a:tr h="720669">
                <a:tc>
                  <a:txBody>
                    <a:bodyPr/>
                    <a:lstStyle/>
                    <a:p>
                      <a:pPr algn="l" fontAlgn="t"/>
                      <a:r>
                        <a:rPr lang="en-US" sz="2000" u="none" strike="noStrike">
                          <a:effectLst/>
                          <a:hlinkClick r:id="rId4"/>
                        </a:rPr>
                        <a:t>Disconnect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Disconnect a specific workspace from the Git repository and branch it is connected to.</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05204355"/>
                  </a:ext>
                </a:extLst>
              </a:tr>
              <a:tr h="770768">
                <a:tc>
                  <a:txBody>
                    <a:bodyPr/>
                    <a:lstStyle/>
                    <a:p>
                      <a:pPr algn="l" fontAlgn="t"/>
                      <a:r>
                        <a:rPr lang="en-US" sz="2000" u="none" strike="noStrike">
                          <a:effectLst/>
                          <a:hlinkClick r:id="rId5"/>
                        </a:rPr>
                        <a:t>Initialize Connection</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Initialize a connection for a workspace that is connected to Git.</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40115698"/>
                  </a:ext>
                </a:extLst>
              </a:tr>
              <a:tr h="770768">
                <a:tc>
                  <a:txBody>
                    <a:bodyPr/>
                    <a:lstStyle/>
                    <a:p>
                      <a:pPr algn="l" fontAlgn="t"/>
                      <a:r>
                        <a:rPr lang="en-US" sz="2000" u="none" strike="noStrike">
                          <a:effectLst/>
                          <a:hlinkClick r:id="rId6"/>
                        </a:rPr>
                        <a:t>Get Connection</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Returns git connection details for the specified workspace.</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82977915"/>
                  </a:ext>
                </a:extLst>
              </a:tr>
              <a:tr h="770768">
                <a:tc>
                  <a:txBody>
                    <a:bodyPr/>
                    <a:lstStyle/>
                    <a:p>
                      <a:pPr algn="l" fontAlgn="t"/>
                      <a:r>
                        <a:rPr lang="en-US" sz="2000" u="none" strike="noStrike">
                          <a:effectLst/>
                          <a:hlinkClick r:id="rId7"/>
                        </a:rPr>
                        <a:t>Commit To 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Commits the changes made in the workspace to the connected remote branch.</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9347316"/>
                  </a:ext>
                </a:extLst>
              </a:tr>
              <a:tr h="770768">
                <a:tc>
                  <a:txBody>
                    <a:bodyPr/>
                    <a:lstStyle/>
                    <a:p>
                      <a:pPr algn="l" fontAlgn="t"/>
                      <a:r>
                        <a:rPr lang="en-US" sz="2000" u="none" strike="noStrike">
                          <a:effectLst/>
                          <a:hlinkClick r:id="rId8"/>
                        </a:rPr>
                        <a:t>Get Status</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Returns the Git status of items in the workspace, that can be committed to Git.</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43479910"/>
                  </a:ext>
                </a:extLst>
              </a:tr>
              <a:tr h="1420288">
                <a:tc>
                  <a:txBody>
                    <a:bodyPr/>
                    <a:lstStyle/>
                    <a:p>
                      <a:pPr algn="l" fontAlgn="t"/>
                      <a:r>
                        <a:rPr lang="en-US" sz="2000" u="none" strike="noStrike">
                          <a:effectLst/>
                          <a:hlinkClick r:id="rId9"/>
                        </a:rPr>
                        <a:t>Update From 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kern="1200">
                          <a:solidFill>
                            <a:schemeClr val="tx1"/>
                          </a:solidFill>
                          <a:effectLst/>
                          <a:latin typeface="+mn-lt"/>
                          <a:ea typeface="+mn-ea"/>
                          <a:cs typeface="+mn-cs"/>
                        </a:rPr>
                        <a:t>Updates the workspace with commits pushed to the connected branch. </a:t>
                      </a:r>
                      <a:r>
                        <a:rPr lang="en-US" sz="2000" kern="1200" err="1">
                          <a:solidFill>
                            <a:schemeClr val="tx1"/>
                          </a:solidFill>
                          <a:effectLst/>
                          <a:latin typeface="+mn-lt"/>
                          <a:ea typeface="+mn-ea"/>
                          <a:cs typeface="+mn-cs"/>
                        </a:rPr>
                        <a:t>ConflictResolutionPolicy</a:t>
                      </a:r>
                      <a:r>
                        <a:rPr lang="en-US" sz="2000" kern="1200">
                          <a:solidFill>
                            <a:schemeClr val="tx1"/>
                          </a:solidFill>
                          <a:effectLst/>
                          <a:latin typeface="+mn-lt"/>
                          <a:ea typeface="+mn-ea"/>
                          <a:cs typeface="+mn-cs"/>
                        </a:rPr>
                        <a:t> helps to determine which way to sync: GIT-&gt;Workspace or Workspace-&gt;GIT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55269005"/>
                  </a:ext>
                </a:extLst>
              </a:tr>
            </a:tbl>
          </a:graphicData>
        </a:graphic>
      </p:graphicFrame>
    </p:spTree>
    <p:extLst>
      <p:ext uri="{BB962C8B-B14F-4D97-AF65-F5344CB8AC3E}">
        <p14:creationId xmlns:p14="http://schemas.microsoft.com/office/powerpoint/2010/main" val="42439973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4D3C-89F4-0BCC-F359-CE288AFBF24D}"/>
              </a:ext>
            </a:extLst>
          </p:cNvPr>
          <p:cNvSpPr>
            <a:spLocks noGrp="1"/>
          </p:cNvSpPr>
          <p:nvPr>
            <p:ph type="title"/>
          </p:nvPr>
        </p:nvSpPr>
        <p:spPr/>
        <p:txBody>
          <a:bodyPr>
            <a:normAutofit/>
          </a:bodyPr>
          <a:lstStyle/>
          <a:p>
            <a:r>
              <a:rPr lang="en-US"/>
              <a:t>Continuous Integration : Development Workflow</a:t>
            </a:r>
          </a:p>
        </p:txBody>
      </p:sp>
      <p:graphicFrame>
        <p:nvGraphicFramePr>
          <p:cNvPr id="19" name="Content Placeholder">
            <a:extLst>
              <a:ext uri="{FF2B5EF4-FFF2-40B4-BE49-F238E27FC236}">
                <a16:creationId xmlns:a16="http://schemas.microsoft.com/office/drawing/2014/main" id="{B350A45F-9C13-603D-E41A-4F99E924D4C8}"/>
              </a:ext>
            </a:extLst>
          </p:cNvPr>
          <p:cNvGraphicFramePr>
            <a:graphicFrameLocks noGrp="1"/>
          </p:cNvGraphicFramePr>
          <p:nvPr/>
        </p:nvGraphicFramePr>
        <p:xfrm>
          <a:off x="225567" y="1060812"/>
          <a:ext cx="6175998" cy="5743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Oval 21">
            <a:extLst>
              <a:ext uri="{FF2B5EF4-FFF2-40B4-BE49-F238E27FC236}">
                <a16:creationId xmlns:a16="http://schemas.microsoft.com/office/drawing/2014/main" id="{6F46FA2F-597E-8DB2-CFA8-580A1C9489EA}"/>
              </a:ext>
            </a:extLst>
          </p:cNvPr>
          <p:cNvSpPr/>
          <p:nvPr/>
        </p:nvSpPr>
        <p:spPr>
          <a:xfrm>
            <a:off x="55430" y="114685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1</a:t>
            </a:r>
            <a:endParaRPr lang="en-US" sz="1600">
              <a:cs typeface="Segoe UI"/>
            </a:endParaRPr>
          </a:p>
        </p:txBody>
      </p:sp>
      <p:sp>
        <p:nvSpPr>
          <p:cNvPr id="23" name="Oval 22">
            <a:extLst>
              <a:ext uri="{FF2B5EF4-FFF2-40B4-BE49-F238E27FC236}">
                <a16:creationId xmlns:a16="http://schemas.microsoft.com/office/drawing/2014/main" id="{6F6D91BB-2F8B-F87F-D647-DAF2F96159C6}"/>
              </a:ext>
            </a:extLst>
          </p:cNvPr>
          <p:cNvSpPr/>
          <p:nvPr/>
        </p:nvSpPr>
        <p:spPr>
          <a:xfrm>
            <a:off x="67969" y="458740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4</a:t>
            </a:r>
            <a:endParaRPr lang="en-US" sz="1600">
              <a:cs typeface="Segoe UI"/>
            </a:endParaRPr>
          </a:p>
        </p:txBody>
      </p:sp>
      <p:sp>
        <p:nvSpPr>
          <p:cNvPr id="24" name="Oval 23">
            <a:extLst>
              <a:ext uri="{FF2B5EF4-FFF2-40B4-BE49-F238E27FC236}">
                <a16:creationId xmlns:a16="http://schemas.microsoft.com/office/drawing/2014/main" id="{8462E551-77E0-D20C-15C6-FA0E346B15C5}"/>
              </a:ext>
            </a:extLst>
          </p:cNvPr>
          <p:cNvSpPr/>
          <p:nvPr/>
        </p:nvSpPr>
        <p:spPr>
          <a:xfrm>
            <a:off x="67969" y="344055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3</a:t>
            </a:r>
          </a:p>
        </p:txBody>
      </p:sp>
      <p:sp>
        <p:nvSpPr>
          <p:cNvPr id="25" name="Oval 24">
            <a:extLst>
              <a:ext uri="{FF2B5EF4-FFF2-40B4-BE49-F238E27FC236}">
                <a16:creationId xmlns:a16="http://schemas.microsoft.com/office/drawing/2014/main" id="{EC2599F7-FD03-C74E-0E74-3E51650B8673}"/>
              </a:ext>
            </a:extLst>
          </p:cNvPr>
          <p:cNvSpPr/>
          <p:nvPr/>
        </p:nvSpPr>
        <p:spPr>
          <a:xfrm>
            <a:off x="67969" y="229370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2</a:t>
            </a:r>
          </a:p>
        </p:txBody>
      </p:sp>
      <p:pic>
        <p:nvPicPr>
          <p:cNvPr id="9" name="Picture 8">
            <a:extLst>
              <a:ext uri="{FF2B5EF4-FFF2-40B4-BE49-F238E27FC236}">
                <a16:creationId xmlns:a16="http://schemas.microsoft.com/office/drawing/2014/main" id="{06490877-BB0C-F48C-3D1C-6C061F3C4466}"/>
              </a:ext>
            </a:extLst>
          </p:cNvPr>
          <p:cNvPicPr>
            <a:picLocks noChangeAspect="1"/>
          </p:cNvPicPr>
          <p:nvPr/>
        </p:nvPicPr>
        <p:blipFill>
          <a:blip r:embed="rId8"/>
          <a:stretch>
            <a:fillRect/>
          </a:stretch>
        </p:blipFill>
        <p:spPr>
          <a:xfrm>
            <a:off x="6401566" y="1382636"/>
            <a:ext cx="6049000" cy="4720759"/>
          </a:xfrm>
          <a:prstGeom prst="rect">
            <a:avLst/>
          </a:prstGeom>
        </p:spPr>
      </p:pic>
    </p:spTree>
    <p:extLst>
      <p:ext uri="{BB962C8B-B14F-4D97-AF65-F5344CB8AC3E}">
        <p14:creationId xmlns:p14="http://schemas.microsoft.com/office/powerpoint/2010/main" val="410154557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Demo – Multiple Developers Working In A Project</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108</a:t>
            </a:fld>
            <a:endParaRPr lang="en-US" sz="816">
              <a:solidFill>
                <a:srgbClr val="225B61">
                  <a:tint val="75000"/>
                </a:srgbClr>
              </a:solidFill>
            </a:endParaRPr>
          </a:p>
        </p:txBody>
      </p:sp>
      <p:graphicFrame>
        <p:nvGraphicFramePr>
          <p:cNvPr id="3" name="Table 2">
            <a:extLst>
              <a:ext uri="{FF2B5EF4-FFF2-40B4-BE49-F238E27FC236}">
                <a16:creationId xmlns:a16="http://schemas.microsoft.com/office/drawing/2014/main" id="{1900BD1B-4014-1E0B-6F9B-EEE9349A980B}"/>
              </a:ext>
            </a:extLst>
          </p:cNvPr>
          <p:cNvGraphicFramePr>
            <a:graphicFrameLocks noGrp="1"/>
          </p:cNvGraphicFramePr>
          <p:nvPr/>
        </p:nvGraphicFramePr>
        <p:xfrm>
          <a:off x="134411" y="1133380"/>
          <a:ext cx="4898754" cy="1591580"/>
        </p:xfrm>
        <a:graphic>
          <a:graphicData uri="http://schemas.openxmlformats.org/drawingml/2006/table">
            <a:tbl>
              <a:tblPr firstRow="1" bandRow="1">
                <a:tableStyleId>{5C22544A-7EE6-4342-B048-85BDC9FD1C3A}</a:tableStyleId>
              </a:tblPr>
              <a:tblGrid>
                <a:gridCol w="1012911">
                  <a:extLst>
                    <a:ext uri="{9D8B030D-6E8A-4147-A177-3AD203B41FA5}">
                      <a16:colId xmlns:a16="http://schemas.microsoft.com/office/drawing/2014/main" val="1165824939"/>
                    </a:ext>
                  </a:extLst>
                </a:gridCol>
                <a:gridCol w="3885843">
                  <a:extLst>
                    <a:ext uri="{9D8B030D-6E8A-4147-A177-3AD203B41FA5}">
                      <a16:colId xmlns:a16="http://schemas.microsoft.com/office/drawing/2014/main" val="2072851657"/>
                    </a:ext>
                  </a:extLst>
                </a:gridCol>
              </a:tblGrid>
              <a:tr h="318316">
                <a:tc>
                  <a:txBody>
                    <a:bodyPr/>
                    <a:lstStyle/>
                    <a:p>
                      <a:pPr marL="0" marR="0" algn="ctr">
                        <a:lnSpc>
                          <a:spcPct val="107000"/>
                        </a:lnSpc>
                        <a:spcBef>
                          <a:spcPts val="0"/>
                        </a:spcBef>
                        <a:spcAft>
                          <a:spcPts val="0"/>
                        </a:spcAft>
                      </a:pPr>
                      <a:r>
                        <a:rPr lang="en-US" sz="2000">
                          <a:effectLst/>
                        </a:rPr>
                        <a:t>Person</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Role</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6541924"/>
                  </a:ext>
                </a:extLst>
              </a:tr>
              <a:tr h="318316">
                <a:tc>
                  <a:txBody>
                    <a:bodyPr/>
                    <a:lstStyle/>
                    <a:p>
                      <a:pPr marL="0" marR="0" algn="ctr">
                        <a:lnSpc>
                          <a:spcPct val="107000"/>
                        </a:lnSpc>
                        <a:spcBef>
                          <a:spcPts val="0"/>
                        </a:spcBef>
                        <a:spcAft>
                          <a:spcPts val="0"/>
                        </a:spcAft>
                      </a:pPr>
                      <a:r>
                        <a:rPr lang="en-US" sz="2000">
                          <a:effectLst/>
                        </a:rPr>
                        <a:t>Jessy</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Team Lead</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715367026"/>
                  </a:ext>
                </a:extLst>
              </a:tr>
              <a:tr h="318316">
                <a:tc>
                  <a:txBody>
                    <a:bodyPr/>
                    <a:lstStyle/>
                    <a:p>
                      <a:pPr marL="0" marR="0" algn="ctr">
                        <a:lnSpc>
                          <a:spcPct val="107000"/>
                        </a:lnSpc>
                        <a:spcBef>
                          <a:spcPts val="0"/>
                        </a:spcBef>
                        <a:spcAft>
                          <a:spcPts val="0"/>
                        </a:spcAft>
                      </a:pPr>
                      <a:r>
                        <a:rPr lang="en-US" sz="2000">
                          <a:effectLst/>
                        </a:rPr>
                        <a:t>Alex</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Integration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269336024"/>
                  </a:ext>
                </a:extLst>
              </a:tr>
              <a:tr h="318316">
                <a:tc>
                  <a:txBody>
                    <a:bodyPr/>
                    <a:lstStyle/>
                    <a:p>
                      <a:pPr marL="0" marR="0" algn="ctr">
                        <a:lnSpc>
                          <a:spcPct val="107000"/>
                        </a:lnSpc>
                        <a:spcBef>
                          <a:spcPts val="0"/>
                        </a:spcBef>
                        <a:spcAft>
                          <a:spcPts val="0"/>
                        </a:spcAft>
                      </a:pPr>
                      <a:r>
                        <a:rPr lang="en-US" sz="2000">
                          <a:effectLst/>
                        </a:rPr>
                        <a:t>Sam</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Warehouse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547787824"/>
                  </a:ext>
                </a:extLst>
              </a:tr>
              <a:tr h="318316">
                <a:tc>
                  <a:txBody>
                    <a:bodyPr/>
                    <a:lstStyle/>
                    <a:p>
                      <a:pPr marL="0" marR="0" algn="ctr">
                        <a:lnSpc>
                          <a:spcPct val="107000"/>
                        </a:lnSpc>
                        <a:spcBef>
                          <a:spcPts val="0"/>
                        </a:spcBef>
                        <a:spcAft>
                          <a:spcPts val="0"/>
                        </a:spcAft>
                      </a:pPr>
                      <a:r>
                        <a:rPr lang="en-US" sz="2000">
                          <a:effectLst/>
                        </a:rPr>
                        <a:t>Tom</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Engineering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42528838"/>
                  </a:ext>
                </a:extLst>
              </a:tr>
            </a:tbl>
          </a:graphicData>
        </a:graphic>
      </p:graphicFrame>
      <p:graphicFrame>
        <p:nvGraphicFramePr>
          <p:cNvPr id="4" name="Table 3">
            <a:extLst>
              <a:ext uri="{FF2B5EF4-FFF2-40B4-BE49-F238E27FC236}">
                <a16:creationId xmlns:a16="http://schemas.microsoft.com/office/drawing/2014/main" id="{9D8CA53B-0B79-CB63-B30A-0AC5789E86F5}"/>
              </a:ext>
            </a:extLst>
          </p:cNvPr>
          <p:cNvGraphicFramePr>
            <a:graphicFrameLocks noGrp="1"/>
          </p:cNvGraphicFramePr>
          <p:nvPr/>
        </p:nvGraphicFramePr>
        <p:xfrm>
          <a:off x="134411" y="5006319"/>
          <a:ext cx="11855751" cy="1924209"/>
        </p:xfrm>
        <a:graphic>
          <a:graphicData uri="http://schemas.openxmlformats.org/drawingml/2006/table">
            <a:tbl>
              <a:tblPr firstRow="1" bandRow="1">
                <a:tableStyleId>{5C22544A-7EE6-4342-B048-85BDC9FD1C3A}</a:tableStyleId>
              </a:tblPr>
              <a:tblGrid>
                <a:gridCol w="2644242">
                  <a:extLst>
                    <a:ext uri="{9D8B030D-6E8A-4147-A177-3AD203B41FA5}">
                      <a16:colId xmlns:a16="http://schemas.microsoft.com/office/drawing/2014/main" val="2263426613"/>
                    </a:ext>
                  </a:extLst>
                </a:gridCol>
                <a:gridCol w="2103373">
                  <a:extLst>
                    <a:ext uri="{9D8B030D-6E8A-4147-A177-3AD203B41FA5}">
                      <a16:colId xmlns:a16="http://schemas.microsoft.com/office/drawing/2014/main" val="2014789758"/>
                    </a:ext>
                  </a:extLst>
                </a:gridCol>
                <a:gridCol w="1765811">
                  <a:extLst>
                    <a:ext uri="{9D8B030D-6E8A-4147-A177-3AD203B41FA5}">
                      <a16:colId xmlns:a16="http://schemas.microsoft.com/office/drawing/2014/main" val="4119943099"/>
                    </a:ext>
                  </a:extLst>
                </a:gridCol>
                <a:gridCol w="2773524">
                  <a:extLst>
                    <a:ext uri="{9D8B030D-6E8A-4147-A177-3AD203B41FA5}">
                      <a16:colId xmlns:a16="http://schemas.microsoft.com/office/drawing/2014/main" val="1357020664"/>
                    </a:ext>
                  </a:extLst>
                </a:gridCol>
                <a:gridCol w="2568801">
                  <a:extLst>
                    <a:ext uri="{9D8B030D-6E8A-4147-A177-3AD203B41FA5}">
                      <a16:colId xmlns:a16="http://schemas.microsoft.com/office/drawing/2014/main" val="4255958745"/>
                    </a:ext>
                  </a:extLst>
                </a:gridCol>
              </a:tblGrid>
              <a:tr h="650945">
                <a:tc>
                  <a:txBody>
                    <a:bodyPr/>
                    <a:lstStyle/>
                    <a:p>
                      <a:pPr marL="0" marR="0" algn="ctr">
                        <a:lnSpc>
                          <a:spcPct val="107000"/>
                        </a:lnSpc>
                        <a:spcBef>
                          <a:spcPts val="0"/>
                        </a:spcBef>
                        <a:spcAft>
                          <a:spcPts val="0"/>
                        </a:spcAft>
                      </a:pPr>
                      <a:r>
                        <a:rPr lang="en-US" sz="2000">
                          <a:effectLst/>
                        </a:rPr>
                        <a:t>Workspace Name</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Workspace Admin</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Roles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69287486"/>
                  </a:ext>
                </a:extLst>
              </a:tr>
              <a:tr h="318316">
                <a:tc>
                  <a:txBody>
                    <a:bodyPr/>
                    <a:lstStyle/>
                    <a:p>
                      <a:pPr marL="0" marR="0" algn="ctr">
                        <a:lnSpc>
                          <a:spcPct val="107000"/>
                        </a:lnSpc>
                        <a:spcBef>
                          <a:spcPts val="0"/>
                        </a:spcBef>
                        <a:spcAft>
                          <a:spcPts val="0"/>
                        </a:spcAft>
                      </a:pPr>
                      <a:r>
                        <a:rPr lang="en-US" sz="2000">
                          <a:effectLst/>
                        </a:rPr>
                        <a:t>Dev Workspace</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Main dev</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Main_branch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Developers: Viewer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4147596175"/>
                  </a:ext>
                </a:extLst>
              </a:tr>
              <a:tr h="318316">
                <a:tc>
                  <a:txBody>
                    <a:bodyPr/>
                    <a:lstStyle/>
                    <a:p>
                      <a:pPr marL="0" marR="0" algn="ctr">
                        <a:lnSpc>
                          <a:spcPct val="107000"/>
                        </a:lnSpc>
                        <a:spcBef>
                          <a:spcPts val="0"/>
                        </a:spcBef>
                        <a:spcAft>
                          <a:spcPts val="0"/>
                        </a:spcAft>
                      </a:pPr>
                      <a:r>
                        <a:rPr lang="en-US" sz="2000">
                          <a:effectLst/>
                        </a:rPr>
                        <a:t>Alex_feature1_ws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Alex</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Alex_feature_1_branch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244631561"/>
                  </a:ext>
                </a:extLst>
              </a:tr>
              <a:tr h="318316">
                <a:tc>
                  <a:txBody>
                    <a:bodyPr/>
                    <a:lstStyle/>
                    <a:p>
                      <a:pPr marL="0" marR="0" algn="ctr">
                        <a:lnSpc>
                          <a:spcPct val="107000"/>
                        </a:lnSpc>
                        <a:spcBef>
                          <a:spcPts val="0"/>
                        </a:spcBef>
                        <a:spcAft>
                          <a:spcPts val="0"/>
                        </a:spcAft>
                      </a:pPr>
                      <a:r>
                        <a:rPr lang="en-US" sz="2000">
                          <a:effectLst/>
                        </a:rPr>
                        <a:t>Sam_feature2_ws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Sam</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Sam_feature_1_branch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311468850"/>
                  </a:ext>
                </a:extLst>
              </a:tr>
              <a:tr h="318316">
                <a:tc>
                  <a:txBody>
                    <a:bodyPr/>
                    <a:lstStyle/>
                    <a:p>
                      <a:pPr marL="0" marR="0" algn="ctr">
                        <a:lnSpc>
                          <a:spcPct val="107000"/>
                        </a:lnSpc>
                        <a:spcBef>
                          <a:spcPts val="0"/>
                        </a:spcBef>
                        <a:spcAft>
                          <a:spcPts val="0"/>
                        </a:spcAft>
                      </a:pPr>
                      <a:r>
                        <a:rPr lang="en-US" sz="2000">
                          <a:effectLst/>
                        </a:rPr>
                        <a:t>Tom_feature3_ws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Tom</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Tom_feature_1_branch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194559168"/>
                  </a:ext>
                </a:extLst>
              </a:tr>
            </a:tbl>
          </a:graphicData>
        </a:graphic>
      </p:graphicFrame>
      <p:sp>
        <p:nvSpPr>
          <p:cNvPr id="6" name="TextBox 5">
            <a:extLst>
              <a:ext uri="{FF2B5EF4-FFF2-40B4-BE49-F238E27FC236}">
                <a16:creationId xmlns:a16="http://schemas.microsoft.com/office/drawing/2014/main" id="{EB4D2020-DCD2-E7D2-1CD7-4FFBC811CECE}"/>
              </a:ext>
            </a:extLst>
          </p:cNvPr>
          <p:cNvSpPr txBox="1"/>
          <p:nvPr/>
        </p:nvSpPr>
        <p:spPr>
          <a:xfrm>
            <a:off x="5387134" y="794660"/>
            <a:ext cx="6225758" cy="4060474"/>
          </a:xfrm>
          <a:prstGeom prst="rect">
            <a:avLst/>
          </a:prstGeom>
          <a:noFill/>
        </p:spPr>
        <p:txBody>
          <a:bodyPr wrap="square">
            <a:spAutoFit/>
          </a:bodyPr>
          <a:lstStyle/>
          <a:p>
            <a:pPr marL="349724" indent="-349724" algn="just">
              <a:lnSpc>
                <a:spcPct val="107000"/>
              </a:lnSpc>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Jessy sets up the development workspace connected to development branch</a:t>
            </a:r>
            <a:endParaRPr lang="en-US" sz="2856">
              <a:latin typeface="Aptos" panose="020B0004020202020204" pitchFamily="34" charset="0"/>
              <a:ea typeface="Aptos" panose="020B0004020202020204" pitchFamily="34" charset="0"/>
              <a:cs typeface="Arial" panose="020B0604020202020204" pitchFamily="34" charset="0"/>
            </a:endParaRPr>
          </a:p>
          <a:p>
            <a:pPr marL="349724" indent="-349724" algn="just">
              <a:lnSpc>
                <a:spcPct val="107000"/>
              </a:lnSpc>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creates feature workspaces by leveraging  “Branch out” option from the Dev workspace, connecting to their respective feature branches</a:t>
            </a:r>
            <a:endParaRPr lang="en-US" sz="2856">
              <a:latin typeface="Aptos" panose="020B0004020202020204" pitchFamily="34" charset="0"/>
              <a:ea typeface="Aptos" panose="020B0004020202020204" pitchFamily="34" charset="0"/>
              <a:cs typeface="Arial" panose="020B0604020202020204" pitchFamily="34" charset="0"/>
            </a:endParaRP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works in their feature workspaces and commits changes to feature branches</a:t>
            </a: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raises PR which Jessy reviews &amp; merge to Dev branch</a:t>
            </a: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Build pipeline synchronizes changed items from Dev branch to Dev workspaces</a:t>
            </a:r>
            <a:endParaRPr lang="en-US" sz="2856">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37177985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Demo GIT Integration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109</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5" name="Content Placeholder 3">
            <a:extLst>
              <a:ext uri="{FF2B5EF4-FFF2-40B4-BE49-F238E27FC236}">
                <a16:creationId xmlns:a16="http://schemas.microsoft.com/office/drawing/2014/main" id="{CD36B3E1-DF16-B7F9-2B73-3A81E7403F19}"/>
              </a:ext>
            </a:extLst>
          </p:cNvPr>
          <p:cNvSpPr txBox="1">
            <a:spLocks/>
          </p:cNvSpPr>
          <p:nvPr/>
        </p:nvSpPr>
        <p:spPr>
          <a:xfrm>
            <a:off x="373186" y="920212"/>
            <a:ext cx="11412611" cy="289262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spcAft>
                <a:spcPts val="588"/>
              </a:spcAft>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588"/>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indent="0">
              <a:lnSpc>
                <a:spcPct val="100000"/>
              </a:lnSpc>
              <a:buNone/>
              <a:defRPr/>
            </a:pPr>
            <a:r>
              <a:rPr lang="en-US" sz="3672"/>
              <a:t>						DEMO</a:t>
            </a:r>
          </a:p>
        </p:txBody>
      </p:sp>
    </p:spTree>
    <p:extLst>
      <p:ext uri="{BB962C8B-B14F-4D97-AF65-F5344CB8AC3E}">
        <p14:creationId xmlns:p14="http://schemas.microsoft.com/office/powerpoint/2010/main" val="22788460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06EA-5161-F255-D0F0-A83D3379F9D9}"/>
              </a:ext>
            </a:extLst>
          </p:cNvPr>
          <p:cNvSpPr>
            <a:spLocks noGrp="1"/>
          </p:cNvSpPr>
          <p:nvPr>
            <p:ph type="title"/>
          </p:nvPr>
        </p:nvSpPr>
        <p:spPr>
          <a:xfrm>
            <a:off x="314324" y="190500"/>
            <a:ext cx="11801475" cy="498598"/>
          </a:xfrm>
        </p:spPr>
        <p:txBody>
          <a:bodyPr/>
          <a:lstStyle/>
          <a:p>
            <a:r>
              <a:rPr lang="en-US" dirty="0"/>
              <a:t>Acquiring Access Tokens for Service Principal using MSAL</a:t>
            </a:r>
          </a:p>
        </p:txBody>
      </p:sp>
      <p:sp>
        <p:nvSpPr>
          <p:cNvPr id="3" name="Text Placeholder 2">
            <a:extLst>
              <a:ext uri="{FF2B5EF4-FFF2-40B4-BE49-F238E27FC236}">
                <a16:creationId xmlns:a16="http://schemas.microsoft.com/office/drawing/2014/main" id="{76AF5B4D-0A1E-FEB3-56E0-F6092CA21048}"/>
              </a:ext>
            </a:extLst>
          </p:cNvPr>
          <p:cNvSpPr>
            <a:spLocks noGrp="1"/>
          </p:cNvSpPr>
          <p:nvPr>
            <p:ph type="body" sz="quarter" idx="10"/>
          </p:nvPr>
        </p:nvSpPr>
        <p:spPr>
          <a:xfrm>
            <a:off x="511175" y="1227138"/>
            <a:ext cx="11604625" cy="5586145"/>
          </a:xfrm>
        </p:spPr>
        <p:txBody>
          <a:bodyPr/>
          <a:lstStyle/>
          <a:p>
            <a:r>
              <a:rPr lang="en-US" dirty="0"/>
              <a:t>When using client credentials flow, pass default permission scope for Fabric REST API</a:t>
            </a:r>
          </a:p>
          <a:p>
            <a:pPr lvl="1"/>
            <a:r>
              <a:rPr lang="en-US" dirty="0"/>
              <a:t>Use default permission scope (</a:t>
            </a:r>
            <a:r>
              <a:rPr lang="en-US" sz="1600" b="1" dirty="0">
                <a:solidFill>
                  <a:srgbClr val="8A0000"/>
                </a:solidFill>
              </a:rPr>
              <a:t>.default</a:t>
            </a:r>
            <a:r>
              <a:rPr lang="en-US" dirty="0"/>
              <a:t>) when requesting to acquire access token</a:t>
            </a:r>
          </a:p>
          <a:p>
            <a:pPr lvl="1"/>
            <a:endParaRPr lang="en-US" dirty="0"/>
          </a:p>
          <a:p>
            <a:pPr lvl="1"/>
            <a:endParaRPr lang="en-US" dirty="0"/>
          </a:p>
          <a:p>
            <a:pPr lvl="1"/>
            <a:endParaRPr lang="en-US" dirty="0"/>
          </a:p>
          <a:p>
            <a:r>
              <a:rPr lang="en-US" dirty="0"/>
              <a:t>Acquiring access token with Entra Id application and client secret</a:t>
            </a:r>
          </a:p>
          <a:p>
            <a:pPr lvl="1"/>
            <a:r>
              <a:rPr lang="en-US" dirty="0"/>
              <a:t>Create </a:t>
            </a:r>
            <a:r>
              <a:rPr lang="en-US" sz="1600" b="1" dirty="0" err="1">
                <a:solidFill>
                  <a:srgbClr val="680000"/>
                </a:solidFill>
              </a:rPr>
              <a:t>ConfidentialClientApplication</a:t>
            </a:r>
            <a:r>
              <a:rPr lang="en-US" dirty="0"/>
              <a:t> from MSAL</a:t>
            </a:r>
          </a:p>
          <a:p>
            <a:pPr lvl="1"/>
            <a:r>
              <a:rPr lang="en-US" dirty="0"/>
              <a:t>Call </a:t>
            </a:r>
            <a:r>
              <a:rPr lang="en-US" sz="1600" b="1" dirty="0" err="1">
                <a:solidFill>
                  <a:srgbClr val="680000"/>
                </a:solidFill>
              </a:rPr>
              <a:t>AcquireTokenForClient</a:t>
            </a:r>
            <a:r>
              <a:rPr lang="en-US" dirty="0"/>
              <a:t> and pass </a:t>
            </a:r>
            <a:r>
              <a:rPr lang="en-US" b="1" dirty="0">
                <a:solidFill>
                  <a:srgbClr val="680000"/>
                </a:solidFill>
              </a:rPr>
              <a:t>TenantId</a:t>
            </a:r>
            <a:r>
              <a:rPr lang="en-US" dirty="0"/>
              <a:t>, </a:t>
            </a:r>
            <a:r>
              <a:rPr lang="en-US" b="1" dirty="0" err="1">
                <a:solidFill>
                  <a:srgbClr val="680000"/>
                </a:solidFill>
              </a:rPr>
              <a:t>ClientId</a:t>
            </a:r>
            <a:r>
              <a:rPr lang="en-US" dirty="0"/>
              <a:t> and </a:t>
            </a:r>
            <a:r>
              <a:rPr lang="en-US" b="1" dirty="0" err="1">
                <a:solidFill>
                  <a:srgbClr val="680000"/>
                </a:solidFill>
              </a:rPr>
              <a:t>ClientSecret</a:t>
            </a:r>
            <a:r>
              <a:rPr lang="en-US" dirty="0"/>
              <a:t> </a:t>
            </a:r>
            <a:endParaRPr lang="en-US" b="1" dirty="0">
              <a:solidFill>
                <a:srgbClr val="8A0000"/>
              </a:solidFill>
            </a:endParaRPr>
          </a:p>
          <a:p>
            <a:pPr lvl="1"/>
            <a:endParaRPr lang="en-US" dirty="0"/>
          </a:p>
          <a:p>
            <a:pPr lvl="1"/>
            <a:endParaRPr lang="en-US" dirty="0"/>
          </a:p>
          <a:p>
            <a:pPr lvl="1"/>
            <a:endParaRPr lang="en-US" dirty="0"/>
          </a:p>
          <a:p>
            <a:pPr lvl="1"/>
            <a:endParaRPr lang="en-US" dirty="0"/>
          </a:p>
          <a:p>
            <a:pPr lvl="1"/>
            <a:endParaRPr lang="en-US" dirty="0"/>
          </a:p>
          <a:p>
            <a:pPr marL="404813" lvl="1" indent="-9525">
              <a:buNone/>
            </a:pPr>
            <a:endParaRPr lang="en-US" dirty="0"/>
          </a:p>
          <a:p>
            <a:pPr lvl="1"/>
            <a:r>
              <a:rPr lang="en-US" dirty="0"/>
              <a:t>More info about MSAL at </a:t>
            </a:r>
            <a:r>
              <a:rPr lang="en-US" sz="1600" b="1" dirty="0">
                <a:solidFill>
                  <a:srgbClr val="8A0000"/>
                </a:solidFill>
                <a:hlinkClick r:id="rId2">
                  <a:extLst>
                    <a:ext uri="{A12FA001-AC4F-418D-AE19-62706E023703}">
                      <ahyp:hlinkClr xmlns:ahyp="http://schemas.microsoft.com/office/drawing/2018/hyperlinkcolor" val="tx"/>
                    </a:ext>
                  </a:extLst>
                </a:hlinkClick>
              </a:rPr>
              <a:t>https://learn.microsoft.com/en-us/entra/identity-platform/msal-overview</a:t>
            </a:r>
            <a:endParaRPr lang="en-US" b="1" dirty="0">
              <a:solidFill>
                <a:srgbClr val="8A0000"/>
              </a:solidFill>
            </a:endParaRPr>
          </a:p>
        </p:txBody>
      </p:sp>
      <p:pic>
        <p:nvPicPr>
          <p:cNvPr id="4" name="Picture 3">
            <a:extLst>
              <a:ext uri="{FF2B5EF4-FFF2-40B4-BE49-F238E27FC236}">
                <a16:creationId xmlns:a16="http://schemas.microsoft.com/office/drawing/2014/main" id="{E0172634-92C2-01B4-C897-176ADE59F5A6}"/>
              </a:ext>
            </a:extLst>
          </p:cNvPr>
          <p:cNvPicPr>
            <a:picLocks noChangeAspect="1"/>
          </p:cNvPicPr>
          <p:nvPr/>
        </p:nvPicPr>
        <p:blipFill>
          <a:blip r:embed="rId3"/>
          <a:stretch>
            <a:fillRect/>
          </a:stretch>
        </p:blipFill>
        <p:spPr>
          <a:xfrm>
            <a:off x="1268991" y="2071161"/>
            <a:ext cx="4879882" cy="766946"/>
          </a:xfrm>
          <a:prstGeom prst="rect">
            <a:avLst/>
          </a:prstGeom>
          <a:ln>
            <a:solidFill>
              <a:schemeClr val="tx1"/>
            </a:solidFill>
          </a:ln>
        </p:spPr>
      </p:pic>
      <p:pic>
        <p:nvPicPr>
          <p:cNvPr id="5" name="Picture 4">
            <a:extLst>
              <a:ext uri="{FF2B5EF4-FFF2-40B4-BE49-F238E27FC236}">
                <a16:creationId xmlns:a16="http://schemas.microsoft.com/office/drawing/2014/main" id="{CEA0DAED-79E7-8851-667D-1CE616FFDD23}"/>
              </a:ext>
            </a:extLst>
          </p:cNvPr>
          <p:cNvPicPr>
            <a:picLocks noChangeAspect="1"/>
          </p:cNvPicPr>
          <p:nvPr/>
        </p:nvPicPr>
        <p:blipFill>
          <a:blip r:embed="rId4"/>
          <a:stretch>
            <a:fillRect/>
          </a:stretch>
        </p:blipFill>
        <p:spPr>
          <a:xfrm>
            <a:off x="1268992" y="4280566"/>
            <a:ext cx="5663654" cy="1755126"/>
          </a:xfrm>
          <a:prstGeom prst="rect">
            <a:avLst/>
          </a:prstGeom>
          <a:ln>
            <a:solidFill>
              <a:schemeClr val="tx1"/>
            </a:solidFill>
          </a:ln>
        </p:spPr>
      </p:pic>
    </p:spTree>
    <p:extLst>
      <p:ext uri="{BB962C8B-B14F-4D97-AF65-F5344CB8AC3E}">
        <p14:creationId xmlns:p14="http://schemas.microsoft.com/office/powerpoint/2010/main" val="314513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110</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A89EC401-D934-576E-80E7-CA50D86B7959}"/>
              </a:ext>
            </a:extLst>
          </p:cNvPr>
          <p:cNvSpPr txBox="1">
            <a:spLocks/>
          </p:cNvSpPr>
          <p:nvPr/>
        </p:nvSpPr>
        <p:spPr>
          <a:xfrm>
            <a:off x="243440" y="1077722"/>
            <a:ext cx="4350939" cy="4839081"/>
          </a:xfrm>
          <a:prstGeom prst="rect">
            <a:avLst/>
          </a:prstGeom>
        </p:spPr>
        <p:txBody>
          <a:bodyPr vert="horz" lIns="93260" tIns="46630" rIns="93260" bIns="4663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a:cs typeface="Segoe Sans Text"/>
              </a:rPr>
              <a:t>Native &amp; No-Code deployment</a:t>
            </a:r>
          </a:p>
          <a:p>
            <a:pPr>
              <a:lnSpc>
                <a:spcPct val="100000"/>
              </a:lnSpc>
            </a:pPr>
            <a:endParaRPr lang="en-US" sz="2244">
              <a:cs typeface="Segoe Sans Text"/>
            </a:endParaRPr>
          </a:p>
          <a:p>
            <a:pPr>
              <a:lnSpc>
                <a:spcPct val="100000"/>
              </a:lnSpc>
            </a:pPr>
            <a:r>
              <a:rPr lang="en-US" sz="2200">
                <a:cs typeface="Segoe Sans Text"/>
              </a:rPr>
              <a:t>Apply rules on configuration like default </a:t>
            </a:r>
            <a:r>
              <a:rPr lang="en-US" sz="2200" err="1">
                <a:cs typeface="Segoe Sans Text"/>
              </a:rPr>
              <a:t>lakehouse</a:t>
            </a:r>
            <a:endParaRPr lang="en-US" sz="2200">
              <a:cs typeface="Segoe Sans Text"/>
            </a:endParaRPr>
          </a:p>
          <a:p>
            <a:pPr marL="233045" lvl="1">
              <a:lnSpc>
                <a:spcPct val="100000"/>
              </a:lnSpc>
              <a:spcBef>
                <a:spcPts val="1020"/>
              </a:spcBef>
            </a:pPr>
            <a:endParaRPr lang="en-US" sz="2244">
              <a:cs typeface="Segoe Sans Text"/>
            </a:endParaRPr>
          </a:p>
          <a:p>
            <a:pPr marL="233045" lvl="1">
              <a:lnSpc>
                <a:spcPct val="100000"/>
              </a:lnSpc>
              <a:spcBef>
                <a:spcPts val="1020"/>
              </a:spcBef>
            </a:pPr>
            <a:r>
              <a:rPr lang="en-US" sz="2244">
                <a:cs typeface="Segoe Sans Text"/>
              </a:rPr>
              <a:t>Compare changes on code-level</a:t>
            </a:r>
          </a:p>
          <a:p>
            <a:pPr marL="0" indent="0">
              <a:lnSpc>
                <a:spcPct val="100000"/>
              </a:lnSpc>
              <a:buNone/>
            </a:pPr>
            <a:br>
              <a:rPr lang="en-US" sz="2200">
                <a:cs typeface="Segoe Sans Text"/>
              </a:rPr>
            </a:br>
            <a:r>
              <a:rPr lang="en-US" sz="2200">
                <a:cs typeface="Segoe Sans Text"/>
              </a:rPr>
              <a:t>Create a pipeline of 2-10 stages</a:t>
            </a:r>
          </a:p>
          <a:p>
            <a:pPr>
              <a:lnSpc>
                <a:spcPct val="100000"/>
              </a:lnSpc>
            </a:pPr>
            <a:endParaRPr lang="en-US" sz="2244">
              <a:cs typeface="Segoe Sans Text"/>
            </a:endParaRPr>
          </a:p>
          <a:p>
            <a:pPr>
              <a:lnSpc>
                <a:spcPct val="100000"/>
              </a:lnSpc>
            </a:pPr>
            <a:r>
              <a:rPr lang="en-US" sz="2200">
                <a:cs typeface="Segoe Sans Text"/>
              </a:rPr>
              <a:t>Supports REST APIs for automation</a:t>
            </a:r>
          </a:p>
          <a:p>
            <a:endParaRPr lang="nl-NL" sz="2856"/>
          </a:p>
        </p:txBody>
      </p:sp>
      <p:pic>
        <p:nvPicPr>
          <p:cNvPr id="5" name="Picture 4">
            <a:extLst>
              <a:ext uri="{FF2B5EF4-FFF2-40B4-BE49-F238E27FC236}">
                <a16:creationId xmlns:a16="http://schemas.microsoft.com/office/drawing/2014/main" id="{EA357A79-699E-2BB7-29A1-32D9F868FEB8}"/>
              </a:ext>
            </a:extLst>
          </p:cNvPr>
          <p:cNvPicPr>
            <a:picLocks noChangeAspect="1"/>
          </p:cNvPicPr>
          <p:nvPr/>
        </p:nvPicPr>
        <p:blipFill>
          <a:blip r:embed="rId3"/>
          <a:stretch>
            <a:fillRect/>
          </a:stretch>
        </p:blipFill>
        <p:spPr>
          <a:xfrm>
            <a:off x="4694247" y="902705"/>
            <a:ext cx="7741346" cy="4014106"/>
          </a:xfrm>
          <a:prstGeom prst="rect">
            <a:avLst/>
          </a:prstGeom>
        </p:spPr>
      </p:pic>
      <p:graphicFrame>
        <p:nvGraphicFramePr>
          <p:cNvPr id="9" name="Table 8">
            <a:extLst>
              <a:ext uri="{FF2B5EF4-FFF2-40B4-BE49-F238E27FC236}">
                <a16:creationId xmlns:a16="http://schemas.microsoft.com/office/drawing/2014/main" id="{1519B93C-A856-66E5-847C-A006861FDAAF}"/>
              </a:ext>
            </a:extLst>
          </p:cNvPr>
          <p:cNvGraphicFramePr>
            <a:graphicFrameLocks noGrp="1"/>
          </p:cNvGraphicFramePr>
          <p:nvPr/>
        </p:nvGraphicFramePr>
        <p:xfrm>
          <a:off x="5065502" y="4865615"/>
          <a:ext cx="3871682" cy="2332126"/>
        </p:xfrm>
        <a:graphic>
          <a:graphicData uri="http://schemas.openxmlformats.org/drawingml/2006/table">
            <a:tbl>
              <a:tblPr firstRow="1" bandRow="1">
                <a:tableStyleId>{2D5ABB26-0587-4C30-8999-92F81FD0307C}</a:tableStyleId>
              </a:tblPr>
              <a:tblGrid>
                <a:gridCol w="2015395">
                  <a:extLst>
                    <a:ext uri="{9D8B030D-6E8A-4147-A177-3AD203B41FA5}">
                      <a16:colId xmlns:a16="http://schemas.microsoft.com/office/drawing/2014/main" val="2714744220"/>
                    </a:ext>
                  </a:extLst>
                </a:gridCol>
                <a:gridCol w="1856287">
                  <a:extLst>
                    <a:ext uri="{9D8B030D-6E8A-4147-A177-3AD203B41FA5}">
                      <a16:colId xmlns:a16="http://schemas.microsoft.com/office/drawing/2014/main" val="3566244312"/>
                    </a:ext>
                  </a:extLst>
                </a:gridCol>
              </a:tblGrid>
              <a:tr h="378222">
                <a:tc>
                  <a:txBody>
                    <a:bodyPr/>
                    <a:lstStyle/>
                    <a:p>
                      <a:pPr algn="ctr"/>
                      <a:r>
                        <a:rPr lang="en-US" sz="1600" b="1">
                          <a:solidFill>
                            <a:schemeClr val="tx1"/>
                          </a:solidFill>
                        </a:rPr>
                        <a:t>Item</a:t>
                      </a:r>
                    </a:p>
                  </a:txBody>
                  <a:tcPr marL="93260" marR="93260" marT="46630" marB="46630"/>
                </a:tc>
                <a:tc>
                  <a:txBody>
                    <a:bodyPr/>
                    <a:lstStyle/>
                    <a:p>
                      <a:pPr algn="l"/>
                      <a:r>
                        <a:rPr lang="en-US" sz="1600" b="1">
                          <a:solidFill>
                            <a:schemeClr val="tx1"/>
                          </a:solidFill>
                        </a:rPr>
                        <a:t>DP Support</a:t>
                      </a:r>
                    </a:p>
                  </a:txBody>
                  <a:tcPr marL="93260" marR="93260" marT="46630" marB="46630"/>
                </a:tc>
                <a:extLst>
                  <a:ext uri="{0D108BD9-81ED-4DB2-BD59-A6C34878D82A}">
                    <a16:rowId xmlns:a16="http://schemas.microsoft.com/office/drawing/2014/main" val="657862575"/>
                  </a:ext>
                </a:extLst>
              </a:tr>
              <a:tr h="378222">
                <a:tc>
                  <a:txBody>
                    <a:bodyPr/>
                    <a:lstStyle/>
                    <a:p>
                      <a:pPr algn="ctr"/>
                      <a:r>
                        <a:rPr lang="en-US" sz="1200">
                          <a:solidFill>
                            <a:schemeClr val="tx1"/>
                          </a:solidFill>
                        </a:rPr>
                        <a:t>Power BI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33795591"/>
                  </a:ext>
                </a:extLst>
              </a:tr>
              <a:tr h="466302">
                <a:tc>
                  <a:txBody>
                    <a:bodyPr/>
                    <a:lstStyle/>
                    <a:p>
                      <a:pPr algn="ctr"/>
                      <a:r>
                        <a:rPr lang="en-US" sz="1200">
                          <a:solidFill>
                            <a:schemeClr val="tx1"/>
                          </a:solidFill>
                        </a:rPr>
                        <a:t>Power BI paginated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75691748"/>
                  </a:ext>
                </a:extLst>
              </a:tr>
              <a:tr h="378222">
                <a:tc>
                  <a:txBody>
                    <a:bodyPr/>
                    <a:lstStyle/>
                    <a:p>
                      <a:pPr algn="ctr"/>
                      <a:r>
                        <a:rPr lang="en-US" sz="1200">
                          <a:solidFill>
                            <a:schemeClr val="tx1"/>
                          </a:solidFill>
                        </a:rPr>
                        <a:t>Power BI Semantic models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3680027983"/>
                  </a:ext>
                </a:extLst>
              </a:tr>
              <a:tr h="352936">
                <a:tc>
                  <a:txBody>
                    <a:bodyPr/>
                    <a:lstStyle/>
                    <a:p>
                      <a:pPr algn="ctr"/>
                      <a:r>
                        <a:rPr lang="en-US" sz="1200">
                          <a:solidFill>
                            <a:schemeClr val="tx1"/>
                          </a:solidFill>
                        </a:rPr>
                        <a:t>Notebooks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872471546"/>
                  </a:ext>
                </a:extLst>
              </a:tr>
              <a:tr h="378222">
                <a:tc>
                  <a:txBody>
                    <a:bodyPr/>
                    <a:lstStyle/>
                    <a:p>
                      <a:pPr algn="ctr"/>
                      <a:r>
                        <a:rPr lang="en-US" sz="1200">
                          <a:solidFill>
                            <a:schemeClr val="tx1"/>
                          </a:solidFill>
                        </a:rPr>
                        <a:t>LakeHouse</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1944781644"/>
                  </a:ext>
                </a:extLst>
              </a:tr>
            </a:tbl>
          </a:graphicData>
        </a:graphic>
      </p:graphicFrame>
      <p:sp>
        <p:nvSpPr>
          <p:cNvPr id="10" name="Graphic 7" descr="Checkmark with solid fill">
            <a:extLst>
              <a:ext uri="{FF2B5EF4-FFF2-40B4-BE49-F238E27FC236}">
                <a16:creationId xmlns:a16="http://schemas.microsoft.com/office/drawing/2014/main" id="{950CA77C-2E93-8A9E-73E4-B42E3F94D373}"/>
              </a:ext>
            </a:extLst>
          </p:cNvPr>
          <p:cNvSpPr/>
          <p:nvPr/>
        </p:nvSpPr>
        <p:spPr>
          <a:xfrm>
            <a:off x="7408720" y="5288318"/>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graphicFrame>
        <p:nvGraphicFramePr>
          <p:cNvPr id="11" name="Table 10">
            <a:extLst>
              <a:ext uri="{FF2B5EF4-FFF2-40B4-BE49-F238E27FC236}">
                <a16:creationId xmlns:a16="http://schemas.microsoft.com/office/drawing/2014/main" id="{C6440468-9F05-A938-94F1-EA13C4A73A14}"/>
              </a:ext>
            </a:extLst>
          </p:cNvPr>
          <p:cNvGraphicFramePr>
            <a:graphicFrameLocks noGrp="1"/>
          </p:cNvGraphicFramePr>
          <p:nvPr/>
        </p:nvGraphicFramePr>
        <p:xfrm>
          <a:off x="8368838" y="4865615"/>
          <a:ext cx="3495763" cy="2336691"/>
        </p:xfrm>
        <a:graphic>
          <a:graphicData uri="http://schemas.openxmlformats.org/drawingml/2006/table">
            <a:tbl>
              <a:tblPr firstRow="1" bandRow="1">
                <a:tableStyleId>{2D5ABB26-0587-4C30-8999-92F81FD0307C}</a:tableStyleId>
              </a:tblPr>
              <a:tblGrid>
                <a:gridCol w="1430128">
                  <a:extLst>
                    <a:ext uri="{9D8B030D-6E8A-4147-A177-3AD203B41FA5}">
                      <a16:colId xmlns:a16="http://schemas.microsoft.com/office/drawing/2014/main" val="2714744220"/>
                    </a:ext>
                  </a:extLst>
                </a:gridCol>
                <a:gridCol w="2065635">
                  <a:extLst>
                    <a:ext uri="{9D8B030D-6E8A-4147-A177-3AD203B41FA5}">
                      <a16:colId xmlns:a16="http://schemas.microsoft.com/office/drawing/2014/main" val="3566244312"/>
                    </a:ext>
                  </a:extLst>
                </a:gridCol>
              </a:tblGrid>
              <a:tr h="378222">
                <a:tc>
                  <a:txBody>
                    <a:bodyPr/>
                    <a:lstStyle/>
                    <a:p>
                      <a:pPr algn="ctr"/>
                      <a:r>
                        <a:rPr lang="en-US" sz="1600" b="1" kern="1200">
                          <a:solidFill>
                            <a:schemeClr val="tx1"/>
                          </a:solidFill>
                          <a:latin typeface="+mn-lt"/>
                          <a:ea typeface="+mn-ea"/>
                          <a:cs typeface="+mn-cs"/>
                        </a:rPr>
                        <a:t>Item</a:t>
                      </a:r>
                      <a:endParaRPr lang="en-US" sz="1400" b="1" kern="1200">
                        <a:solidFill>
                          <a:schemeClr val="tx1"/>
                        </a:solidFill>
                        <a:latin typeface="+mn-lt"/>
                        <a:ea typeface="+mn-ea"/>
                        <a:cs typeface="+mn-cs"/>
                      </a:endParaRPr>
                    </a:p>
                  </a:txBody>
                  <a:tcPr marL="93260" marR="93260" marT="46630" marB="46630"/>
                </a:tc>
                <a:tc>
                  <a:txBody>
                    <a:bodyPr/>
                    <a:lstStyle/>
                    <a:p>
                      <a:pPr algn="l"/>
                      <a:r>
                        <a:rPr lang="en-US" sz="1600" b="1" kern="1200">
                          <a:solidFill>
                            <a:schemeClr val="tx1"/>
                          </a:solidFill>
                          <a:latin typeface="+mn-lt"/>
                          <a:ea typeface="+mn-ea"/>
                          <a:cs typeface="+mn-cs"/>
                        </a:rPr>
                        <a:t>DP Support</a:t>
                      </a:r>
                    </a:p>
                  </a:txBody>
                  <a:tcPr marL="93260" marR="93260" marT="46630" marB="46630"/>
                </a:tc>
                <a:extLst>
                  <a:ext uri="{0D108BD9-81ED-4DB2-BD59-A6C34878D82A}">
                    <a16:rowId xmlns:a16="http://schemas.microsoft.com/office/drawing/2014/main" val="657862575"/>
                  </a:ext>
                </a:extLst>
              </a:tr>
              <a:tr h="341955">
                <a:tc>
                  <a:txBody>
                    <a:bodyPr/>
                    <a:lstStyle/>
                    <a:p>
                      <a:pPr lvl="0" algn="ctr">
                        <a:buNone/>
                      </a:pPr>
                      <a:r>
                        <a:rPr lang="en-US" sz="1200" kern="1200">
                          <a:solidFill>
                            <a:schemeClr val="tx1"/>
                          </a:solidFill>
                          <a:latin typeface="+mn-lt"/>
                          <a:ea typeface="+mn-ea"/>
                          <a:cs typeface="+mn-cs"/>
                        </a:rPr>
                        <a:t>Data pipelines</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33795591"/>
                  </a:ext>
                </a:extLst>
              </a:tr>
              <a:tr h="341955">
                <a:tc>
                  <a:txBody>
                    <a:bodyPr/>
                    <a:lstStyle/>
                    <a:p>
                      <a:pPr algn="ctr"/>
                      <a:r>
                        <a:rPr lang="en-US" sz="1200" kern="1200">
                          <a:solidFill>
                            <a:schemeClr val="tx1"/>
                          </a:solidFill>
                          <a:latin typeface="+mn-lt"/>
                          <a:ea typeface="+mn-ea"/>
                          <a:cs typeface="+mn-cs"/>
                        </a:rPr>
                        <a:t>Data Warehouse</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75691748"/>
                  </a:ext>
                </a:extLst>
              </a:tr>
              <a:tr h="466302">
                <a:tc>
                  <a:txBody>
                    <a:bodyPr/>
                    <a:lstStyle/>
                    <a:p>
                      <a:pPr lvl="0" algn="ctr">
                        <a:buNone/>
                      </a:pPr>
                      <a:r>
                        <a:rPr lang="en-US" sz="1200" kern="1200">
                          <a:solidFill>
                            <a:schemeClr val="tx1"/>
                          </a:solidFill>
                          <a:latin typeface="+mn-lt"/>
                          <a:ea typeface="+mn-ea"/>
                          <a:cs typeface="+mn-cs"/>
                        </a:rPr>
                        <a:t>Spark Job definition</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3680027983"/>
                  </a:ext>
                </a:extLst>
              </a:tr>
              <a:tr h="466302">
                <a:tc>
                  <a:txBody>
                    <a:bodyPr/>
                    <a:lstStyle/>
                    <a:p>
                      <a:pPr lvl="0" algn="ctr">
                        <a:buNone/>
                      </a:pPr>
                      <a:r>
                        <a:rPr lang="en-US" sz="1200" kern="1200">
                          <a:solidFill>
                            <a:schemeClr val="tx1"/>
                          </a:solidFill>
                          <a:latin typeface="+mn-lt"/>
                          <a:ea typeface="+mn-ea"/>
                          <a:cs typeface="+mn-cs"/>
                        </a:rPr>
                        <a:t>Spark Environment</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72471546"/>
                  </a:ext>
                </a:extLst>
              </a:tr>
              <a:tr h="341955">
                <a:tc>
                  <a:txBody>
                    <a:bodyPr/>
                    <a:lstStyle/>
                    <a:p>
                      <a:pPr algn="l"/>
                      <a:endParaRPr lang="en-US" sz="1200" kern="1200">
                        <a:solidFill>
                          <a:schemeClr val="tx1"/>
                        </a:solidFill>
                        <a:latin typeface="+mn-lt"/>
                        <a:ea typeface="+mn-ea"/>
                        <a:cs typeface="+mn-cs"/>
                      </a:endParaRP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1944781644"/>
                  </a:ext>
                </a:extLst>
              </a:tr>
            </a:tbl>
          </a:graphicData>
        </a:graphic>
      </p:graphicFrame>
      <p:sp>
        <p:nvSpPr>
          <p:cNvPr id="12" name="Graphic 7" descr="Checkmark with solid fill">
            <a:extLst>
              <a:ext uri="{FF2B5EF4-FFF2-40B4-BE49-F238E27FC236}">
                <a16:creationId xmlns:a16="http://schemas.microsoft.com/office/drawing/2014/main" id="{C4E82892-6D3D-5468-9740-B45AF5F7988C}"/>
              </a:ext>
            </a:extLst>
          </p:cNvPr>
          <p:cNvSpPr/>
          <p:nvPr/>
        </p:nvSpPr>
        <p:spPr>
          <a:xfrm>
            <a:off x="7408720" y="563642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3" name="Graphic 7" descr="Checkmark with solid fill">
            <a:extLst>
              <a:ext uri="{FF2B5EF4-FFF2-40B4-BE49-F238E27FC236}">
                <a16:creationId xmlns:a16="http://schemas.microsoft.com/office/drawing/2014/main" id="{E8315204-1B16-B265-997E-FCD920B4F5BB}"/>
              </a:ext>
            </a:extLst>
          </p:cNvPr>
          <p:cNvSpPr/>
          <p:nvPr/>
        </p:nvSpPr>
        <p:spPr>
          <a:xfrm>
            <a:off x="7417357" y="6024935"/>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4" name="Graphic 7" descr="Checkmark with solid fill">
            <a:extLst>
              <a:ext uri="{FF2B5EF4-FFF2-40B4-BE49-F238E27FC236}">
                <a16:creationId xmlns:a16="http://schemas.microsoft.com/office/drawing/2014/main" id="{BDA4C18A-EA9F-318C-A8C6-0A6802FE6C0A}"/>
              </a:ext>
            </a:extLst>
          </p:cNvPr>
          <p:cNvSpPr/>
          <p:nvPr/>
        </p:nvSpPr>
        <p:spPr>
          <a:xfrm>
            <a:off x="7417356" y="641344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5" name="Graphic 7" descr="Checkmark with solid fill">
            <a:extLst>
              <a:ext uri="{FF2B5EF4-FFF2-40B4-BE49-F238E27FC236}">
                <a16:creationId xmlns:a16="http://schemas.microsoft.com/office/drawing/2014/main" id="{500DB29C-33B4-1276-0B2C-B473295480B3}"/>
              </a:ext>
            </a:extLst>
          </p:cNvPr>
          <p:cNvSpPr/>
          <p:nvPr/>
        </p:nvSpPr>
        <p:spPr>
          <a:xfrm>
            <a:off x="7457211" y="670076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6" name="Graphic 7" descr="Checkmark with solid fill">
            <a:extLst>
              <a:ext uri="{FF2B5EF4-FFF2-40B4-BE49-F238E27FC236}">
                <a16:creationId xmlns:a16="http://schemas.microsoft.com/office/drawing/2014/main" id="{7E04B0EE-8528-86DD-DC17-A843C036A095}"/>
              </a:ext>
            </a:extLst>
          </p:cNvPr>
          <p:cNvSpPr/>
          <p:nvPr/>
        </p:nvSpPr>
        <p:spPr>
          <a:xfrm>
            <a:off x="10198172" y="532712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7" name="Graphic 7" descr="Checkmark with solid fill">
            <a:extLst>
              <a:ext uri="{FF2B5EF4-FFF2-40B4-BE49-F238E27FC236}">
                <a16:creationId xmlns:a16="http://schemas.microsoft.com/office/drawing/2014/main" id="{44693AB7-A13B-4B62-C39D-DDEE852D1F4B}"/>
              </a:ext>
            </a:extLst>
          </p:cNvPr>
          <p:cNvSpPr/>
          <p:nvPr/>
        </p:nvSpPr>
        <p:spPr>
          <a:xfrm>
            <a:off x="10198171" y="5686252"/>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8" name="Graphic 7" descr="Checkmark with solid fill">
            <a:extLst>
              <a:ext uri="{FF2B5EF4-FFF2-40B4-BE49-F238E27FC236}">
                <a16:creationId xmlns:a16="http://schemas.microsoft.com/office/drawing/2014/main" id="{EB419D70-1DDC-B92A-258A-8DBA078CCB41}"/>
              </a:ext>
            </a:extLst>
          </p:cNvPr>
          <p:cNvSpPr/>
          <p:nvPr/>
        </p:nvSpPr>
        <p:spPr>
          <a:xfrm>
            <a:off x="10198170" y="614703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9" name="Graphic 7" descr="Checkmark with solid fill">
            <a:extLst>
              <a:ext uri="{FF2B5EF4-FFF2-40B4-BE49-F238E27FC236}">
                <a16:creationId xmlns:a16="http://schemas.microsoft.com/office/drawing/2014/main" id="{D7DC23E0-8117-D0A5-FEB5-37B1E4569044}"/>
              </a:ext>
            </a:extLst>
          </p:cNvPr>
          <p:cNvSpPr/>
          <p:nvPr/>
        </p:nvSpPr>
        <p:spPr>
          <a:xfrm>
            <a:off x="10198170" y="6545224"/>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Tree>
    <p:extLst>
      <p:ext uri="{BB962C8B-B14F-4D97-AF65-F5344CB8AC3E}">
        <p14:creationId xmlns:p14="http://schemas.microsoft.com/office/powerpoint/2010/main" val="171100410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APIs : GIT &amp; Items API</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111</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4" name="Text Placeholder 2">
            <a:extLst>
              <a:ext uri="{FF2B5EF4-FFF2-40B4-BE49-F238E27FC236}">
                <a16:creationId xmlns:a16="http://schemas.microsoft.com/office/drawing/2014/main" id="{0E3E9320-DA79-28B1-1B14-D6A3AE6E602C}"/>
              </a:ext>
            </a:extLst>
          </p:cNvPr>
          <p:cNvSpPr txBox="1">
            <a:spLocks/>
          </p:cNvSpPr>
          <p:nvPr/>
        </p:nvSpPr>
        <p:spPr>
          <a:xfrm>
            <a:off x="243440" y="1077722"/>
            <a:ext cx="4810826" cy="5201050"/>
          </a:xfrm>
          <a:prstGeom prst="rect">
            <a:avLst/>
          </a:prstGeom>
        </p:spPr>
        <p:txBody>
          <a:bodyPr vert="horz" lIns="93260" tIns="46630" rIns="93260" bIns="4663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50">
                <a:cs typeface="Segoe Sans Text"/>
              </a:rPr>
              <a:t>Automated operations on behalf of Fabric users.</a:t>
            </a:r>
          </a:p>
          <a:p>
            <a:pPr>
              <a:lnSpc>
                <a:spcPct val="150000"/>
              </a:lnSpc>
            </a:pPr>
            <a:r>
              <a:rPr lang="en-US" sz="2850">
                <a:cs typeface="Segoe Sans Text"/>
              </a:rPr>
              <a:t>Supported scenarios:</a:t>
            </a:r>
          </a:p>
          <a:p>
            <a:pPr lvl="1" indent="-182245">
              <a:lnSpc>
                <a:spcPct val="150000"/>
              </a:lnSpc>
            </a:pPr>
            <a:r>
              <a:rPr lang="en-US">
                <a:cs typeface="Segoe Sans Text"/>
              </a:rPr>
              <a:t>Item management </a:t>
            </a:r>
            <a:r>
              <a:rPr lang="en-US" i="1">
                <a:cs typeface="Segoe Sans Text"/>
              </a:rPr>
              <a:t>(see table)</a:t>
            </a:r>
          </a:p>
          <a:p>
            <a:pPr lvl="1" indent="-182245">
              <a:lnSpc>
                <a:spcPct val="150000"/>
              </a:lnSpc>
            </a:pPr>
            <a:r>
              <a:rPr lang="en-US">
                <a:cs typeface="Segoe Sans Text"/>
              </a:rPr>
              <a:t>Item definition</a:t>
            </a:r>
          </a:p>
          <a:p>
            <a:pPr lvl="1" indent="-182245">
              <a:lnSpc>
                <a:spcPct val="150000"/>
              </a:lnSpc>
            </a:pPr>
            <a:r>
              <a:rPr lang="en-US">
                <a:cs typeface="Segoe Sans Text"/>
              </a:rPr>
              <a:t>Workspace management</a:t>
            </a:r>
          </a:p>
          <a:p>
            <a:pPr lvl="1" indent="-182245">
              <a:lnSpc>
                <a:spcPct val="150000"/>
              </a:lnSpc>
            </a:pPr>
            <a:r>
              <a:rPr lang="en-US">
                <a:cs typeface="Segoe Sans Text"/>
              </a:rPr>
              <a:t>Workspace access management</a:t>
            </a:r>
          </a:p>
          <a:p>
            <a:pPr lvl="1" indent="-182245">
              <a:lnSpc>
                <a:spcPct val="150000"/>
              </a:lnSpc>
            </a:pPr>
            <a:r>
              <a:rPr lang="en-US">
                <a:cs typeface="Segoe Sans Text"/>
              </a:rPr>
              <a:t>Execute item jobs</a:t>
            </a:r>
          </a:p>
          <a:p>
            <a:r>
              <a:rPr lang="en-US" sz="2600">
                <a:cs typeface="Segoe UI"/>
              </a:rPr>
              <a:t>Automation using Fabric GIT API</a:t>
            </a:r>
          </a:p>
          <a:p>
            <a:pPr indent="-182245">
              <a:lnSpc>
                <a:spcPct val="150000"/>
              </a:lnSpc>
            </a:pPr>
            <a:endParaRPr lang="en-US">
              <a:cs typeface="Segoe Sans Text"/>
            </a:endParaRPr>
          </a:p>
          <a:p>
            <a:endParaRPr lang="nl-NL" sz="2856">
              <a:cs typeface="Segoe UI"/>
            </a:endParaRPr>
          </a:p>
        </p:txBody>
      </p:sp>
      <p:pic>
        <p:nvPicPr>
          <p:cNvPr id="6" name="Picture 5">
            <a:extLst>
              <a:ext uri="{FF2B5EF4-FFF2-40B4-BE49-F238E27FC236}">
                <a16:creationId xmlns:a16="http://schemas.microsoft.com/office/drawing/2014/main" id="{AE9D5A10-814E-7279-7130-C6E2AFDE3A3D}"/>
              </a:ext>
            </a:extLst>
          </p:cNvPr>
          <p:cNvPicPr>
            <a:picLocks noChangeAspect="1"/>
          </p:cNvPicPr>
          <p:nvPr/>
        </p:nvPicPr>
        <p:blipFill>
          <a:blip r:embed="rId3"/>
          <a:stretch>
            <a:fillRect/>
          </a:stretch>
        </p:blipFill>
        <p:spPr>
          <a:xfrm>
            <a:off x="5535384" y="978400"/>
            <a:ext cx="5448129" cy="5555575"/>
          </a:xfrm>
          <a:prstGeom prst="rect">
            <a:avLst/>
          </a:prstGeom>
        </p:spPr>
      </p:pic>
    </p:spTree>
    <p:extLst>
      <p:ext uri="{BB962C8B-B14F-4D97-AF65-F5344CB8AC3E}">
        <p14:creationId xmlns:p14="http://schemas.microsoft.com/office/powerpoint/2010/main" val="260785412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Decision Tree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112</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grpSp>
        <p:nvGrpSpPr>
          <p:cNvPr id="4" name="Group 3">
            <a:extLst>
              <a:ext uri="{FF2B5EF4-FFF2-40B4-BE49-F238E27FC236}">
                <a16:creationId xmlns:a16="http://schemas.microsoft.com/office/drawing/2014/main" id="{C29BDFCA-5BDE-4032-6969-9CFD7219C963}"/>
              </a:ext>
            </a:extLst>
          </p:cNvPr>
          <p:cNvGrpSpPr/>
          <p:nvPr/>
        </p:nvGrpSpPr>
        <p:grpSpPr>
          <a:xfrm>
            <a:off x="478498" y="1083353"/>
            <a:ext cx="4584594" cy="5720672"/>
            <a:chOff x="628650" y="228600"/>
            <a:chExt cx="4495108" cy="5609011"/>
          </a:xfrm>
        </p:grpSpPr>
        <p:sp>
          <p:nvSpPr>
            <p:cNvPr id="5" name="Diamond 4">
              <a:extLst>
                <a:ext uri="{FF2B5EF4-FFF2-40B4-BE49-F238E27FC236}">
                  <a16:creationId xmlns:a16="http://schemas.microsoft.com/office/drawing/2014/main" id="{D2AD372E-9636-C86C-6B85-EA426579B66E}"/>
                </a:ext>
              </a:extLst>
            </p:cNvPr>
            <p:cNvSpPr/>
            <p:nvPr/>
          </p:nvSpPr>
          <p:spPr>
            <a:xfrm>
              <a:off x="795191" y="1038951"/>
              <a:ext cx="1629068" cy="1390651"/>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UX Driven?</a:t>
              </a:r>
            </a:p>
          </p:txBody>
        </p:sp>
        <p:sp>
          <p:nvSpPr>
            <p:cNvPr id="6" name="Diamond 5">
              <a:extLst>
                <a:ext uri="{FF2B5EF4-FFF2-40B4-BE49-F238E27FC236}">
                  <a16:creationId xmlns:a16="http://schemas.microsoft.com/office/drawing/2014/main" id="{65E9C185-336D-0129-FD46-FF259DCFDE07}"/>
                </a:ext>
              </a:extLst>
            </p:cNvPr>
            <p:cNvSpPr/>
            <p:nvPr/>
          </p:nvSpPr>
          <p:spPr>
            <a:xfrm>
              <a:off x="795191" y="2837384"/>
              <a:ext cx="1629068" cy="1390651"/>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GIT Driven</a:t>
              </a:r>
            </a:p>
            <a:p>
              <a:pPr algn="ctr"/>
              <a:r>
                <a:rPr lang="en-US" sz="1632"/>
                <a:t>?</a:t>
              </a:r>
            </a:p>
          </p:txBody>
        </p:sp>
        <p:sp>
          <p:nvSpPr>
            <p:cNvPr id="7" name="Rectangle 6">
              <a:extLst>
                <a:ext uri="{FF2B5EF4-FFF2-40B4-BE49-F238E27FC236}">
                  <a16:creationId xmlns:a16="http://schemas.microsoft.com/office/drawing/2014/main" id="{09895B49-C9A0-62D6-52F3-017A2DA3521A}"/>
                </a:ext>
              </a:extLst>
            </p:cNvPr>
            <p:cNvSpPr/>
            <p:nvPr/>
          </p:nvSpPr>
          <p:spPr>
            <a:xfrm>
              <a:off x="628650" y="228600"/>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Continuous Delivery</a:t>
              </a:r>
            </a:p>
          </p:txBody>
        </p:sp>
        <p:cxnSp>
          <p:nvCxnSpPr>
            <p:cNvPr id="8" name="Straight Arrow Connector 7">
              <a:extLst>
                <a:ext uri="{FF2B5EF4-FFF2-40B4-BE49-F238E27FC236}">
                  <a16:creationId xmlns:a16="http://schemas.microsoft.com/office/drawing/2014/main" id="{06947051-0B16-6D9C-28C6-581918CD02E3}"/>
                </a:ext>
              </a:extLst>
            </p:cNvPr>
            <p:cNvCxnSpPr>
              <a:cxnSpLocks/>
              <a:stCxn id="7" idx="2"/>
              <a:endCxn id="5" idx="0"/>
            </p:cNvCxnSpPr>
            <p:nvPr/>
          </p:nvCxnSpPr>
          <p:spPr>
            <a:xfrm>
              <a:off x="1609725" y="690570"/>
              <a:ext cx="0" cy="348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F70C0B0-6E8E-B5D6-19B8-0C38473440D2}"/>
                </a:ext>
              </a:extLst>
            </p:cNvPr>
            <p:cNvCxnSpPr>
              <a:cxnSpLocks/>
              <a:stCxn id="5" idx="2"/>
              <a:endCxn id="6" idx="0"/>
            </p:cNvCxnSpPr>
            <p:nvPr/>
          </p:nvCxnSpPr>
          <p:spPr>
            <a:xfrm>
              <a:off x="1609725" y="2429602"/>
              <a:ext cx="0" cy="4077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731D8F6-51A7-E22A-182F-F07BF7F6C8C9}"/>
                </a:ext>
              </a:extLst>
            </p:cNvPr>
            <p:cNvSpPr/>
            <p:nvPr/>
          </p:nvSpPr>
          <p:spPr>
            <a:xfrm>
              <a:off x="3161608" y="1499381"/>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Deployment Pipeline</a:t>
              </a:r>
            </a:p>
          </p:txBody>
        </p:sp>
        <p:cxnSp>
          <p:nvCxnSpPr>
            <p:cNvPr id="11" name="Straight Arrow Connector 10">
              <a:extLst>
                <a:ext uri="{FF2B5EF4-FFF2-40B4-BE49-F238E27FC236}">
                  <a16:creationId xmlns:a16="http://schemas.microsoft.com/office/drawing/2014/main" id="{27467ACE-BD3B-F8E6-659E-3554010E1FAB}"/>
                </a:ext>
              </a:extLst>
            </p:cNvPr>
            <p:cNvCxnSpPr>
              <a:cxnSpLocks/>
              <a:stCxn id="5" idx="3"/>
              <a:endCxn id="10" idx="1"/>
            </p:cNvCxnSpPr>
            <p:nvPr/>
          </p:nvCxnSpPr>
          <p:spPr>
            <a:xfrm flipV="1">
              <a:off x="2424259" y="1730366"/>
              <a:ext cx="737349" cy="3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DCC8B88-FA13-537A-9A07-67CD632AD5CE}"/>
                </a:ext>
              </a:extLst>
            </p:cNvPr>
            <p:cNvCxnSpPr>
              <a:cxnSpLocks/>
              <a:stCxn id="6" idx="3"/>
              <a:endCxn id="15" idx="1"/>
            </p:cNvCxnSpPr>
            <p:nvPr/>
          </p:nvCxnSpPr>
          <p:spPr>
            <a:xfrm flipV="1">
              <a:off x="2424259" y="3529926"/>
              <a:ext cx="711991" cy="2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12F385C-7B95-683D-105B-5577E4C41D76}"/>
                </a:ext>
              </a:extLst>
            </p:cNvPr>
            <p:cNvSpPr txBox="1"/>
            <p:nvPr/>
          </p:nvSpPr>
          <p:spPr>
            <a:xfrm>
              <a:off x="1191741" y="2512258"/>
              <a:ext cx="589433" cy="343492"/>
            </a:xfrm>
            <a:prstGeom prst="rect">
              <a:avLst/>
            </a:prstGeom>
            <a:noFill/>
          </p:spPr>
          <p:txBody>
            <a:bodyPr wrap="square" rtlCol="0">
              <a:spAutoFit/>
            </a:bodyPr>
            <a:lstStyle/>
            <a:p>
              <a:r>
                <a:rPr lang="en-US" sz="1632"/>
                <a:t>No</a:t>
              </a:r>
            </a:p>
          </p:txBody>
        </p:sp>
        <p:sp>
          <p:nvSpPr>
            <p:cNvPr id="14" name="TextBox 13">
              <a:extLst>
                <a:ext uri="{FF2B5EF4-FFF2-40B4-BE49-F238E27FC236}">
                  <a16:creationId xmlns:a16="http://schemas.microsoft.com/office/drawing/2014/main" id="{0093E443-A0E2-A9A4-2ED6-63BCAD744ADE}"/>
                </a:ext>
              </a:extLst>
            </p:cNvPr>
            <p:cNvSpPr txBox="1"/>
            <p:nvPr/>
          </p:nvSpPr>
          <p:spPr>
            <a:xfrm>
              <a:off x="2590800" y="1416116"/>
              <a:ext cx="589433" cy="343492"/>
            </a:xfrm>
            <a:prstGeom prst="rect">
              <a:avLst/>
            </a:prstGeom>
            <a:noFill/>
          </p:spPr>
          <p:txBody>
            <a:bodyPr wrap="square" rtlCol="0">
              <a:spAutoFit/>
            </a:bodyPr>
            <a:lstStyle/>
            <a:p>
              <a:r>
                <a:rPr lang="en-US" sz="1632"/>
                <a:t>Yes</a:t>
              </a:r>
            </a:p>
          </p:txBody>
        </p:sp>
        <p:sp>
          <p:nvSpPr>
            <p:cNvPr id="15" name="Rectangle 14">
              <a:extLst>
                <a:ext uri="{FF2B5EF4-FFF2-40B4-BE49-F238E27FC236}">
                  <a16:creationId xmlns:a16="http://schemas.microsoft.com/office/drawing/2014/main" id="{93EA9760-6EB2-A1C5-43EA-E7207F66E26F}"/>
                </a:ext>
              </a:extLst>
            </p:cNvPr>
            <p:cNvSpPr/>
            <p:nvPr/>
          </p:nvSpPr>
          <p:spPr>
            <a:xfrm>
              <a:off x="3136250" y="3298941"/>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Git: Update API</a:t>
              </a:r>
            </a:p>
          </p:txBody>
        </p:sp>
        <p:sp>
          <p:nvSpPr>
            <p:cNvPr id="16" name="TextBox 15">
              <a:extLst>
                <a:ext uri="{FF2B5EF4-FFF2-40B4-BE49-F238E27FC236}">
                  <a16:creationId xmlns:a16="http://schemas.microsoft.com/office/drawing/2014/main" id="{B99FB438-2FA6-CB49-7DCA-B93879463B01}"/>
                </a:ext>
              </a:extLst>
            </p:cNvPr>
            <p:cNvSpPr txBox="1"/>
            <p:nvPr/>
          </p:nvSpPr>
          <p:spPr>
            <a:xfrm>
              <a:off x="2498216" y="3216227"/>
              <a:ext cx="589433" cy="343492"/>
            </a:xfrm>
            <a:prstGeom prst="rect">
              <a:avLst/>
            </a:prstGeom>
            <a:noFill/>
          </p:spPr>
          <p:txBody>
            <a:bodyPr wrap="square" rtlCol="0">
              <a:spAutoFit/>
            </a:bodyPr>
            <a:lstStyle/>
            <a:p>
              <a:r>
                <a:rPr lang="en-US" sz="1632"/>
                <a:t>Yes</a:t>
              </a:r>
            </a:p>
          </p:txBody>
        </p:sp>
        <p:sp>
          <p:nvSpPr>
            <p:cNvPr id="17" name="Rectangle 16">
              <a:extLst>
                <a:ext uri="{FF2B5EF4-FFF2-40B4-BE49-F238E27FC236}">
                  <a16:creationId xmlns:a16="http://schemas.microsoft.com/office/drawing/2014/main" id="{CAFDEAAA-B210-0451-25B7-A3D7720AC1BA}"/>
                </a:ext>
              </a:extLst>
            </p:cNvPr>
            <p:cNvSpPr/>
            <p:nvPr/>
          </p:nvSpPr>
          <p:spPr>
            <a:xfrm>
              <a:off x="3087649" y="5375641"/>
              <a:ext cx="1942543"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Deployment Pipeline API</a:t>
              </a:r>
            </a:p>
          </p:txBody>
        </p:sp>
        <p:sp>
          <p:nvSpPr>
            <p:cNvPr id="18" name="Rectangle 17">
              <a:extLst>
                <a:ext uri="{FF2B5EF4-FFF2-40B4-BE49-F238E27FC236}">
                  <a16:creationId xmlns:a16="http://schemas.microsoft.com/office/drawing/2014/main" id="{E0C30E73-7147-7356-FDA9-12F61DEFC224}"/>
                </a:ext>
              </a:extLst>
            </p:cNvPr>
            <p:cNvSpPr/>
            <p:nvPr/>
          </p:nvSpPr>
          <p:spPr>
            <a:xfrm>
              <a:off x="3116643" y="4477819"/>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Items API</a:t>
              </a:r>
            </a:p>
          </p:txBody>
        </p:sp>
        <p:cxnSp>
          <p:nvCxnSpPr>
            <p:cNvPr id="19" name="Connector: Elbow 18">
              <a:extLst>
                <a:ext uri="{FF2B5EF4-FFF2-40B4-BE49-F238E27FC236}">
                  <a16:creationId xmlns:a16="http://schemas.microsoft.com/office/drawing/2014/main" id="{D23EB760-ACB3-75D2-A82C-3F2A8E2784F2}"/>
                </a:ext>
              </a:extLst>
            </p:cNvPr>
            <p:cNvCxnSpPr>
              <a:stCxn id="6" idx="2"/>
              <a:endCxn id="18" idx="1"/>
            </p:cNvCxnSpPr>
            <p:nvPr/>
          </p:nvCxnSpPr>
          <p:spPr>
            <a:xfrm rot="16200000" flipH="1">
              <a:off x="2122800" y="3714960"/>
              <a:ext cx="480769" cy="150691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C4347889-96FA-64EA-4DBD-C517D0AC6155}"/>
                </a:ext>
              </a:extLst>
            </p:cNvPr>
            <p:cNvCxnSpPr>
              <a:stCxn id="6" idx="2"/>
              <a:endCxn id="17" idx="1"/>
            </p:cNvCxnSpPr>
            <p:nvPr/>
          </p:nvCxnSpPr>
          <p:spPr>
            <a:xfrm rot="16200000" flipH="1">
              <a:off x="1659392" y="4178368"/>
              <a:ext cx="1378591" cy="14779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3718416-43EF-BB2C-8BEA-F7B09485A5EC}"/>
                </a:ext>
              </a:extLst>
            </p:cNvPr>
            <p:cNvSpPr txBox="1"/>
            <p:nvPr/>
          </p:nvSpPr>
          <p:spPr>
            <a:xfrm>
              <a:off x="1201265" y="4228033"/>
              <a:ext cx="589433" cy="343492"/>
            </a:xfrm>
            <a:prstGeom prst="rect">
              <a:avLst/>
            </a:prstGeom>
            <a:noFill/>
          </p:spPr>
          <p:txBody>
            <a:bodyPr wrap="square" rtlCol="0">
              <a:spAutoFit/>
            </a:bodyPr>
            <a:lstStyle/>
            <a:p>
              <a:r>
                <a:rPr lang="en-US" sz="1632"/>
                <a:t>No</a:t>
              </a:r>
            </a:p>
          </p:txBody>
        </p:sp>
      </p:grpSp>
      <p:sp>
        <p:nvSpPr>
          <p:cNvPr id="22" name="TextBox 21">
            <a:extLst>
              <a:ext uri="{FF2B5EF4-FFF2-40B4-BE49-F238E27FC236}">
                <a16:creationId xmlns:a16="http://schemas.microsoft.com/office/drawing/2014/main" id="{A6F4AE1A-F488-AD4F-C709-BAD313F07A8F}"/>
              </a:ext>
            </a:extLst>
          </p:cNvPr>
          <p:cNvSpPr txBox="1"/>
          <p:nvPr/>
        </p:nvSpPr>
        <p:spPr>
          <a:xfrm>
            <a:off x="5599403" y="1136671"/>
            <a:ext cx="6537933" cy="6241647"/>
          </a:xfrm>
          <a:prstGeom prst="rect">
            <a:avLst/>
          </a:prstGeom>
          <a:noFill/>
        </p:spPr>
        <p:txBody>
          <a:bodyPr wrap="square" rtlCol="0">
            <a:spAutoFit/>
          </a:bodyPr>
          <a:lstStyle/>
          <a:p>
            <a:pPr marL="291436" indent="-291436">
              <a:buFont typeface="Arial" panose="020B0604020202020204" pitchFamily="34" charset="0"/>
              <a:buChar char="•"/>
            </a:pPr>
            <a:r>
              <a:rPr lang="en-US" sz="2448"/>
              <a:t>Fabric Deployment Pipeline</a:t>
            </a:r>
          </a:p>
          <a:p>
            <a:pPr marL="757735" lvl="1" indent="-291436">
              <a:buFont typeface="Arial" panose="020B0604020202020204" pitchFamily="34" charset="0"/>
              <a:buChar char="•"/>
            </a:pPr>
            <a:r>
              <a:rPr lang="en-US" sz="2040"/>
              <a:t>Intuitive UX Driven &amp; No Code solution</a:t>
            </a:r>
          </a:p>
          <a:p>
            <a:pPr marL="757735" lvl="1" indent="-291436">
              <a:buFont typeface="Arial" panose="020B0604020202020204" pitchFamily="34" charset="0"/>
              <a:buChar char="•"/>
            </a:pPr>
            <a:r>
              <a:rPr lang="en-US" sz="2040"/>
              <a:t>Inbuilt Permission &amp; deployment history </a:t>
            </a:r>
          </a:p>
          <a:p>
            <a:pPr marL="757735" lvl="1" indent="-291436">
              <a:buFont typeface="Arial" panose="020B0604020202020204" pitchFamily="34" charset="0"/>
              <a:buChar char="•"/>
            </a:pPr>
            <a:r>
              <a:rPr lang="en-US" sz="2040"/>
              <a:t>REST API for DevOps tools</a:t>
            </a:r>
          </a:p>
          <a:p>
            <a:pPr marL="291436" indent="-291436">
              <a:buFont typeface="Arial" panose="020B0604020202020204" pitchFamily="34" charset="0"/>
              <a:buChar char="•"/>
            </a:pPr>
            <a:endParaRPr lang="en-US" sz="2040"/>
          </a:p>
          <a:p>
            <a:pPr marL="291436" indent="-291436">
              <a:buFont typeface="Arial" panose="020B0604020202020204" pitchFamily="34" charset="0"/>
              <a:buChar char="•"/>
            </a:pPr>
            <a:r>
              <a:rPr lang="en-US" sz="2244"/>
              <a:t>Fabric GIT </a:t>
            </a:r>
          </a:p>
          <a:p>
            <a:pPr marL="757735" lvl="1" indent="-291436">
              <a:buFont typeface="Arial" panose="020B0604020202020204" pitchFamily="34" charset="0"/>
              <a:buChar char="•"/>
            </a:pPr>
            <a:r>
              <a:rPr lang="en-US" sz="2040"/>
              <a:t>GIT to be source of truth</a:t>
            </a:r>
          </a:p>
          <a:p>
            <a:pPr marL="757735" lvl="1" indent="-291436">
              <a:buFont typeface="Arial" panose="020B0604020202020204" pitchFamily="34" charset="0"/>
              <a:buChar char="•"/>
            </a:pPr>
            <a:r>
              <a:rPr lang="en-US" sz="2040"/>
              <a:t>Pro-Dev</a:t>
            </a:r>
          </a:p>
          <a:p>
            <a:pPr marL="757735" lvl="1" indent="-291436">
              <a:buFont typeface="Arial" panose="020B0604020202020204" pitchFamily="34" charset="0"/>
              <a:buChar char="•"/>
            </a:pPr>
            <a:r>
              <a:rPr lang="en-US" sz="2040"/>
              <a:t>REST API for automation</a:t>
            </a:r>
          </a:p>
          <a:p>
            <a:pPr marL="757735" lvl="1" indent="-291436">
              <a:buFont typeface="Arial" panose="020B0604020202020204" pitchFamily="34" charset="0"/>
              <a:buChar char="•"/>
            </a:pPr>
            <a:r>
              <a:rPr lang="en-US" sz="2040"/>
              <a:t>UX based Interaction</a:t>
            </a:r>
          </a:p>
          <a:p>
            <a:pPr marL="291436" indent="-291436">
              <a:buFont typeface="Arial" panose="020B0604020202020204" pitchFamily="34" charset="0"/>
              <a:buChar char="•"/>
            </a:pPr>
            <a:endParaRPr lang="en-US" sz="2040"/>
          </a:p>
          <a:p>
            <a:pPr marL="291436" indent="-291436">
              <a:buFont typeface="Arial" panose="020B0604020202020204" pitchFamily="34" charset="0"/>
              <a:buChar char="•"/>
            </a:pPr>
            <a:r>
              <a:rPr lang="en-US" sz="2244"/>
              <a:t>Fabric Items APIs</a:t>
            </a:r>
          </a:p>
          <a:p>
            <a:pPr marL="757735" lvl="1" indent="-291436">
              <a:buFont typeface="Arial" panose="020B0604020202020204" pitchFamily="34" charset="0"/>
              <a:buChar char="•"/>
            </a:pPr>
            <a:r>
              <a:rPr lang="en-US" sz="2040"/>
              <a:t>Flexible for complex scenarios</a:t>
            </a:r>
          </a:p>
          <a:p>
            <a:pPr marL="757735" lvl="1" indent="-291436">
              <a:buFont typeface="Arial" panose="020B0604020202020204" pitchFamily="34" charset="0"/>
              <a:buChar char="•"/>
            </a:pPr>
            <a:r>
              <a:rPr lang="en-US" sz="2040"/>
              <a:t>Supports multiple Code repositories &amp; DevOps tool</a:t>
            </a:r>
          </a:p>
          <a:p>
            <a:pPr marL="757735" lvl="1" indent="-291436">
              <a:buFont typeface="Arial" panose="020B0604020202020204" pitchFamily="34" charset="0"/>
              <a:buChar char="•"/>
            </a:pPr>
            <a:r>
              <a:rPr lang="en-US" sz="2040"/>
              <a:t>Robust REST API support</a:t>
            </a:r>
          </a:p>
          <a:p>
            <a:pPr marL="757735" lvl="1" indent="-291436">
              <a:buFont typeface="Arial" panose="020B0604020202020204" pitchFamily="34" charset="0"/>
              <a:buChar char="•"/>
            </a:pPr>
            <a:r>
              <a:rPr lang="en-US" sz="2040"/>
              <a:t>Multi-Tenant support</a:t>
            </a:r>
          </a:p>
          <a:p>
            <a:pPr marL="291436" indent="-291436">
              <a:buFont typeface="Arial" panose="020B0604020202020204" pitchFamily="34" charset="0"/>
              <a:buChar char="•"/>
            </a:pPr>
            <a:endParaRPr lang="en-US" sz="1836"/>
          </a:p>
          <a:p>
            <a:pPr marL="757735" lvl="1" indent="-291436">
              <a:buFont typeface="Arial" panose="020B0604020202020204" pitchFamily="34" charset="0"/>
              <a:buChar char="•"/>
            </a:pPr>
            <a:endParaRPr lang="en-US" sz="1836"/>
          </a:p>
        </p:txBody>
      </p:sp>
    </p:spTree>
    <p:extLst>
      <p:ext uri="{BB962C8B-B14F-4D97-AF65-F5344CB8AC3E}">
        <p14:creationId xmlns:p14="http://schemas.microsoft.com/office/powerpoint/2010/main" val="83151958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113</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4" name="Picture 3" descr="A diagram of a software development process&#10;&#10;Description automatically generated with medium confidence">
            <a:extLst>
              <a:ext uri="{FF2B5EF4-FFF2-40B4-BE49-F238E27FC236}">
                <a16:creationId xmlns:a16="http://schemas.microsoft.com/office/drawing/2014/main" id="{23DD5AF0-0612-9007-56BC-FADACF2AFDA9}"/>
              </a:ext>
            </a:extLst>
          </p:cNvPr>
          <p:cNvPicPr>
            <a:picLocks noChangeAspect="1"/>
          </p:cNvPicPr>
          <p:nvPr/>
        </p:nvPicPr>
        <p:blipFill>
          <a:blip r:embed="rId2"/>
          <a:stretch>
            <a:fillRect/>
          </a:stretch>
        </p:blipFill>
        <p:spPr>
          <a:xfrm>
            <a:off x="3133210" y="1243938"/>
            <a:ext cx="9302383" cy="4081718"/>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1589E69D-89CE-25C6-7F46-76DBDAFD2C02}"/>
              </a:ext>
            </a:extLst>
          </p:cNvPr>
          <p:cNvSpPr txBox="1">
            <a:spLocks/>
          </p:cNvSpPr>
          <p:nvPr/>
        </p:nvSpPr>
        <p:spPr>
          <a:xfrm>
            <a:off x="176505" y="1379534"/>
            <a:ext cx="3068461" cy="48265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Deploy to Test / Prod via Deployment Pipeline</a:t>
            </a:r>
          </a:p>
          <a:p>
            <a:endParaRPr lang="en-US" sz="1836"/>
          </a:p>
          <a:p>
            <a:r>
              <a:rPr lang="en-US" sz="1836"/>
              <a:t>Rick UX</a:t>
            </a:r>
          </a:p>
          <a:p>
            <a:endParaRPr lang="en-US" sz="1836"/>
          </a:p>
          <a:p>
            <a:r>
              <a:rPr lang="en-US" sz="1836"/>
              <a:t>Define  rules to manage dependencies </a:t>
            </a:r>
            <a:r>
              <a:rPr lang="en-US" sz="1836" err="1"/>
              <a:t>eg</a:t>
            </a:r>
            <a:r>
              <a:rPr lang="en-US" sz="1836"/>
              <a:t>: default </a:t>
            </a:r>
            <a:r>
              <a:rPr lang="en-US" sz="1836" err="1"/>
              <a:t>lakehouse</a:t>
            </a:r>
            <a:endParaRPr lang="en-US" sz="1836"/>
          </a:p>
          <a:p>
            <a:endParaRPr lang="en-US" sz="1836"/>
          </a:p>
          <a:p>
            <a:r>
              <a:rPr lang="en-US" sz="1800">
                <a:cs typeface="Segoe UI"/>
              </a:rPr>
              <a:t>Selective Deployment</a:t>
            </a:r>
            <a:endParaRPr lang="en-US" sz="1800"/>
          </a:p>
          <a:p>
            <a:endParaRPr lang="en-US" sz="1800"/>
          </a:p>
          <a:p>
            <a:r>
              <a:rPr lang="en-US" sz="1800"/>
              <a:t>Orchestrate from Azure DevOps through Deployment APIs</a:t>
            </a:r>
          </a:p>
          <a:p>
            <a:endParaRPr lang="en-US" sz="1836"/>
          </a:p>
          <a:p>
            <a:endParaRPr lang="en-US" sz="1836"/>
          </a:p>
          <a:p>
            <a:endParaRPr lang="en-US" sz="1836"/>
          </a:p>
        </p:txBody>
      </p:sp>
    </p:spTree>
    <p:extLst>
      <p:ext uri="{BB962C8B-B14F-4D97-AF65-F5344CB8AC3E}">
        <p14:creationId xmlns:p14="http://schemas.microsoft.com/office/powerpoint/2010/main" val="112627514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114</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3" name="Video 3" descr="A video on the different parts of our lease and life cycle management process">
            <a:hlinkClick r:id="" action="ppaction://media"/>
            <a:extLst>
              <a:ext uri="{FF2B5EF4-FFF2-40B4-BE49-F238E27FC236}">
                <a16:creationId xmlns:a16="http://schemas.microsoft.com/office/drawing/2014/main" id="{CAB4758F-12C5-1A02-CD8F-4EFCD54844EA}"/>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E72E4BF6-4F16-494A-9037-B67B2BBD09DA}" label="Media1 3-en-US" lang="" r:embed="rId5"/>
                        </p173:trackLst>
                      </p173:tracksInfo>
                    </p:ext>
                  </p14:extLst>
                </p14:media>
              </p:ext>
            </p:extLst>
          </p:nvPr>
        </p:nvPicPr>
        <p:blipFill rotWithShape="1">
          <a:blip r:embed="rId6"/>
          <a:srcRect l="360"/>
          <a:stretch/>
        </p:blipFill>
        <p:spPr>
          <a:xfrm>
            <a:off x="447058" y="983241"/>
            <a:ext cx="11248159" cy="5820783"/>
          </a:xfrm>
          <a:prstGeom prst="roundRect">
            <a:avLst>
              <a:gd name="adj" fmla="val 1747"/>
            </a:avLst>
          </a:prstGeom>
        </p:spPr>
      </p:pic>
    </p:spTree>
    <p:extLst>
      <p:ext uri="{BB962C8B-B14F-4D97-AF65-F5344CB8AC3E}">
        <p14:creationId xmlns:p14="http://schemas.microsoft.com/office/powerpoint/2010/main" val="11635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94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GIT API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115</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3" name="Picture 2" descr="A diagram of a workflow&#10;&#10;Description automatically generated with medium confidence">
            <a:extLst>
              <a:ext uri="{FF2B5EF4-FFF2-40B4-BE49-F238E27FC236}">
                <a16:creationId xmlns:a16="http://schemas.microsoft.com/office/drawing/2014/main" id="{9B370CE0-BC60-F1C5-828D-C6D56D7F0203}"/>
              </a:ext>
            </a:extLst>
          </p:cNvPr>
          <p:cNvPicPr>
            <a:picLocks noChangeAspect="1"/>
          </p:cNvPicPr>
          <p:nvPr/>
        </p:nvPicPr>
        <p:blipFill>
          <a:blip r:embed="rId3"/>
          <a:stretch>
            <a:fillRect/>
          </a:stretch>
        </p:blipFill>
        <p:spPr>
          <a:xfrm>
            <a:off x="3127148" y="1071676"/>
            <a:ext cx="9206924" cy="3615882"/>
          </a:xfrm>
          <a:prstGeom prst="rect">
            <a:avLst/>
          </a:prstGeom>
          <a:ln>
            <a:noFill/>
          </a:ln>
          <a:effectLst>
            <a:outerShdw blurRad="292100" dist="139700" dir="2700000" algn="tl" rotWithShape="0">
              <a:srgbClr val="333333">
                <a:alpha val="65000"/>
              </a:srgbClr>
            </a:outerShdw>
          </a:effectLst>
        </p:spPr>
      </p:pic>
      <p:sp>
        <p:nvSpPr>
          <p:cNvPr id="4" name="Text Placeholder 2">
            <a:extLst>
              <a:ext uri="{FF2B5EF4-FFF2-40B4-BE49-F238E27FC236}">
                <a16:creationId xmlns:a16="http://schemas.microsoft.com/office/drawing/2014/main" id="{42434C07-B0B2-F9B2-BF9B-61ABE04D5AC3}"/>
              </a:ext>
            </a:extLst>
          </p:cNvPr>
          <p:cNvSpPr txBox="1">
            <a:spLocks/>
          </p:cNvSpPr>
          <p:nvPr/>
        </p:nvSpPr>
        <p:spPr>
          <a:xfrm>
            <a:off x="166613" y="1387124"/>
            <a:ext cx="2960535" cy="42202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Git serves as ‘single source of truth’, and all deployments originates from repo.</a:t>
            </a:r>
          </a:p>
          <a:p>
            <a:r>
              <a:rPr lang="en-US" sz="1836"/>
              <a:t>Using primary branches for each stage</a:t>
            </a:r>
          </a:p>
          <a:p>
            <a:r>
              <a:rPr lang="en-US" sz="1836"/>
              <a:t>PR to each stage branches</a:t>
            </a:r>
          </a:p>
          <a:p>
            <a:r>
              <a:rPr lang="en-US" sz="1836"/>
              <a:t>Fabric Git APIs to update workspace in each stage</a:t>
            </a:r>
          </a:p>
        </p:txBody>
      </p:sp>
    </p:spTree>
    <p:extLst>
      <p:ext uri="{BB962C8B-B14F-4D97-AF65-F5344CB8AC3E}">
        <p14:creationId xmlns:p14="http://schemas.microsoft.com/office/powerpoint/2010/main" val="234498148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Fabric GIT API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116</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12" name="Content Placeholder 3">
            <a:extLst>
              <a:ext uri="{FF2B5EF4-FFF2-40B4-BE49-F238E27FC236}">
                <a16:creationId xmlns:a16="http://schemas.microsoft.com/office/drawing/2014/main" id="{B13434A2-76F0-3A85-4E7F-B1C547346812}"/>
              </a:ext>
            </a:extLst>
          </p:cNvPr>
          <p:cNvSpPr txBox="1">
            <a:spLocks/>
          </p:cNvSpPr>
          <p:nvPr/>
        </p:nvSpPr>
        <p:spPr>
          <a:xfrm>
            <a:off x="373186" y="920212"/>
            <a:ext cx="11412611" cy="289262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spcAft>
                <a:spcPts val="588"/>
              </a:spcAft>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588"/>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indent="0">
              <a:lnSpc>
                <a:spcPct val="100000"/>
              </a:lnSpc>
              <a:buNone/>
              <a:defRPr/>
            </a:pPr>
            <a:r>
              <a:rPr lang="en-US" sz="3672"/>
              <a:t>						DEMO</a:t>
            </a:r>
          </a:p>
        </p:txBody>
      </p:sp>
    </p:spTree>
    <p:extLst>
      <p:ext uri="{BB962C8B-B14F-4D97-AF65-F5344CB8AC3E}">
        <p14:creationId xmlns:p14="http://schemas.microsoft.com/office/powerpoint/2010/main" val="307437282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Item API based </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117</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4" name="Picture 3" descr="A diagram of a software development process&#10;&#10;Description automatically generated">
            <a:extLst>
              <a:ext uri="{FF2B5EF4-FFF2-40B4-BE49-F238E27FC236}">
                <a16:creationId xmlns:a16="http://schemas.microsoft.com/office/drawing/2014/main" id="{29466465-25C5-1D09-F097-39C66C53A1F4}"/>
              </a:ext>
            </a:extLst>
          </p:cNvPr>
          <p:cNvPicPr>
            <a:picLocks noChangeAspect="1"/>
          </p:cNvPicPr>
          <p:nvPr/>
        </p:nvPicPr>
        <p:blipFill>
          <a:blip r:embed="rId2"/>
          <a:stretch>
            <a:fillRect/>
          </a:stretch>
        </p:blipFill>
        <p:spPr>
          <a:xfrm>
            <a:off x="3271486" y="1528279"/>
            <a:ext cx="8843476" cy="3525107"/>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41A744C6-CC46-2E5F-187C-5441D2268A9C}"/>
              </a:ext>
            </a:extLst>
          </p:cNvPr>
          <p:cNvSpPr txBox="1">
            <a:spLocks/>
          </p:cNvSpPr>
          <p:nvPr/>
        </p:nvSpPr>
        <p:spPr>
          <a:xfrm>
            <a:off x="58042" y="1218928"/>
            <a:ext cx="2960535" cy="48265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Git connected to Dev</a:t>
            </a:r>
          </a:p>
          <a:p>
            <a:r>
              <a:rPr lang="en-US" sz="1836"/>
              <a:t>Run Build pipelines for Unit testing.</a:t>
            </a:r>
          </a:p>
          <a:p>
            <a:r>
              <a:rPr lang="en-US" sz="1836"/>
              <a:t>Run Release pipelines for change configurations, and </a:t>
            </a:r>
          </a:p>
          <a:p>
            <a:r>
              <a:rPr lang="en-US" sz="1836"/>
              <a:t>Upload using Fabric APIs to ‘Create/Update item definition’</a:t>
            </a:r>
          </a:p>
          <a:p>
            <a:pPr marL="0" indent="0">
              <a:buNone/>
            </a:pPr>
            <a:endParaRPr lang="en-US" sz="1836"/>
          </a:p>
          <a:p>
            <a:pPr marL="0" indent="0">
              <a:buNone/>
            </a:pPr>
            <a:endParaRPr lang="en-US" sz="1836"/>
          </a:p>
        </p:txBody>
      </p:sp>
    </p:spTree>
    <p:extLst>
      <p:ext uri="{BB962C8B-B14F-4D97-AF65-F5344CB8AC3E}">
        <p14:creationId xmlns:p14="http://schemas.microsoft.com/office/powerpoint/2010/main" val="271467303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ü"/>
            </a:pPr>
            <a:r>
              <a:rPr lang="en-US" dirty="0"/>
              <a:t>Getting Started with the Fabric CI/CD</a:t>
            </a:r>
          </a:p>
          <a:p>
            <a:pPr>
              <a:buFont typeface="Wingdings" panose="05000000000000000000" pitchFamily="2" charset="2"/>
              <a:buChar char="Ø"/>
            </a:pPr>
            <a:r>
              <a:rPr lang="en-US" dirty="0"/>
              <a:t>Fabric Data Warehouse CI/CD using IDE</a:t>
            </a:r>
          </a:p>
        </p:txBody>
      </p:sp>
    </p:spTree>
    <p:extLst>
      <p:ext uri="{BB962C8B-B14F-4D97-AF65-F5344CB8AC3E}">
        <p14:creationId xmlns:p14="http://schemas.microsoft.com/office/powerpoint/2010/main" val="356799373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6EDD-5543-61E2-16FD-DBADAB448D5B}"/>
              </a:ext>
            </a:extLst>
          </p:cNvPr>
          <p:cNvSpPr>
            <a:spLocks noGrp="1"/>
          </p:cNvSpPr>
          <p:nvPr>
            <p:ph type="title"/>
          </p:nvPr>
        </p:nvSpPr>
        <p:spPr/>
        <p:txBody>
          <a:bodyPr>
            <a:normAutofit/>
          </a:bodyPr>
          <a:lstStyle/>
          <a:p>
            <a:r>
              <a:rPr lang="en-GB"/>
              <a:t>CI/CD with Warehouses in Microsoft Fabric</a:t>
            </a:r>
          </a:p>
        </p:txBody>
      </p:sp>
      <p:sp>
        <p:nvSpPr>
          <p:cNvPr id="6" name="Rectangle 5">
            <a:extLst>
              <a:ext uri="{FF2B5EF4-FFF2-40B4-BE49-F238E27FC236}">
                <a16:creationId xmlns:a16="http://schemas.microsoft.com/office/drawing/2014/main" id="{C6E3DAB7-BD34-274A-18C2-D2FBA73272A4}"/>
              </a:ext>
            </a:extLst>
          </p:cNvPr>
          <p:cNvSpPr/>
          <p:nvPr/>
        </p:nvSpPr>
        <p:spPr>
          <a:xfrm>
            <a:off x="2956636" y="2913274"/>
            <a:ext cx="4107510" cy="3351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20" b="1">
                <a:solidFill>
                  <a:schemeClr val="bg1"/>
                </a:solidFill>
                <a:latin typeface="Segoe UI" panose="020B0502040204020203" pitchFamily="34" charset="0"/>
              </a:rPr>
              <a:t>CI/CD with Fabric Warehouses</a:t>
            </a:r>
            <a:endParaRPr lang="en-IN" sz="1020" b="1">
              <a:solidFill>
                <a:schemeClr val="bg1"/>
              </a:solidFill>
            </a:endParaRPr>
          </a:p>
        </p:txBody>
      </p:sp>
      <p:sp>
        <p:nvSpPr>
          <p:cNvPr id="7" name="Diamond 6">
            <a:extLst>
              <a:ext uri="{FF2B5EF4-FFF2-40B4-BE49-F238E27FC236}">
                <a16:creationId xmlns:a16="http://schemas.microsoft.com/office/drawing/2014/main" id="{AFA570D6-863A-DD52-3798-6D8E214EAB09}"/>
              </a:ext>
            </a:extLst>
          </p:cNvPr>
          <p:cNvSpPr/>
          <p:nvPr/>
        </p:nvSpPr>
        <p:spPr>
          <a:xfrm>
            <a:off x="4432583" y="3586369"/>
            <a:ext cx="1155617" cy="835288"/>
          </a:xfrm>
          <a:prstGeom prst="diamon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UX Driven?</a:t>
            </a:r>
          </a:p>
        </p:txBody>
      </p:sp>
      <p:sp>
        <p:nvSpPr>
          <p:cNvPr id="9" name="Diamond 8">
            <a:extLst>
              <a:ext uri="{FF2B5EF4-FFF2-40B4-BE49-F238E27FC236}">
                <a16:creationId xmlns:a16="http://schemas.microsoft.com/office/drawing/2014/main" id="{B213B8AF-4FB2-57D3-A814-1061CACE9F8B}"/>
              </a:ext>
            </a:extLst>
          </p:cNvPr>
          <p:cNvSpPr/>
          <p:nvPr/>
        </p:nvSpPr>
        <p:spPr>
          <a:xfrm>
            <a:off x="4432583" y="4758429"/>
            <a:ext cx="1127233" cy="83528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Developer Tools</a:t>
            </a:r>
            <a:r>
              <a:rPr lang="en-IN" sz="816" b="1"/>
              <a:t>?</a:t>
            </a:r>
          </a:p>
        </p:txBody>
      </p:sp>
      <p:cxnSp>
        <p:nvCxnSpPr>
          <p:cNvPr id="10" name="Straight Arrow Connector 9">
            <a:extLst>
              <a:ext uri="{FF2B5EF4-FFF2-40B4-BE49-F238E27FC236}">
                <a16:creationId xmlns:a16="http://schemas.microsoft.com/office/drawing/2014/main" id="{193B0DCB-D798-05A2-A7DE-4B94EC08FDBD}"/>
              </a:ext>
            </a:extLst>
          </p:cNvPr>
          <p:cNvCxnSpPr>
            <a:cxnSpLocks/>
            <a:stCxn id="7" idx="3"/>
            <a:endCxn id="26" idx="1"/>
          </p:cNvCxnSpPr>
          <p:nvPr/>
        </p:nvCxnSpPr>
        <p:spPr>
          <a:xfrm flipV="1">
            <a:off x="5588199" y="4000566"/>
            <a:ext cx="1475947" cy="3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E5757CC-F2CD-D520-DE62-1AFD2D76EE5C}"/>
              </a:ext>
            </a:extLst>
          </p:cNvPr>
          <p:cNvSpPr/>
          <p:nvPr/>
        </p:nvSpPr>
        <p:spPr>
          <a:xfrm>
            <a:off x="9050990" y="3654160"/>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Fabric Deployment pipeline</a:t>
            </a:r>
          </a:p>
        </p:txBody>
      </p:sp>
      <p:sp>
        <p:nvSpPr>
          <p:cNvPr id="13" name="Rectangle 12">
            <a:extLst>
              <a:ext uri="{FF2B5EF4-FFF2-40B4-BE49-F238E27FC236}">
                <a16:creationId xmlns:a16="http://schemas.microsoft.com/office/drawing/2014/main" id="{A9DA131C-267E-840D-1E5D-07B41B5788D2}"/>
              </a:ext>
            </a:extLst>
          </p:cNvPr>
          <p:cNvSpPr/>
          <p:nvPr/>
        </p:nvSpPr>
        <p:spPr>
          <a:xfrm>
            <a:off x="4450828" y="6062415"/>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Database Project and SQL Package</a:t>
            </a:r>
          </a:p>
        </p:txBody>
      </p:sp>
      <p:cxnSp>
        <p:nvCxnSpPr>
          <p:cNvPr id="14" name="Straight Arrow Connector 13">
            <a:extLst>
              <a:ext uri="{FF2B5EF4-FFF2-40B4-BE49-F238E27FC236}">
                <a16:creationId xmlns:a16="http://schemas.microsoft.com/office/drawing/2014/main" id="{C428BF9F-1F52-9B84-0F6C-CD593195FA5A}"/>
              </a:ext>
            </a:extLst>
          </p:cNvPr>
          <p:cNvCxnSpPr>
            <a:stCxn id="6" idx="2"/>
            <a:endCxn id="7" idx="0"/>
          </p:cNvCxnSpPr>
          <p:nvPr/>
        </p:nvCxnSpPr>
        <p:spPr>
          <a:xfrm>
            <a:off x="5010391" y="3248472"/>
            <a:ext cx="0" cy="33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66EFEA1-D254-0200-76AD-36EE6D7FD65A}"/>
              </a:ext>
            </a:extLst>
          </p:cNvPr>
          <p:cNvCxnSpPr>
            <a:cxnSpLocks/>
          </p:cNvCxnSpPr>
          <p:nvPr/>
        </p:nvCxnSpPr>
        <p:spPr>
          <a:xfrm>
            <a:off x="5001604" y="4421658"/>
            <a:ext cx="0" cy="33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5FEDEEE-999E-38E1-0AC3-C4A81AE21E78}"/>
              </a:ext>
            </a:extLst>
          </p:cNvPr>
          <p:cNvSpPr txBox="1"/>
          <p:nvPr/>
        </p:nvSpPr>
        <p:spPr>
          <a:xfrm>
            <a:off x="579317" y="950120"/>
            <a:ext cx="11500998" cy="1632349"/>
          </a:xfrm>
          <a:prstGeom prst="rect">
            <a:avLst/>
          </a:prstGeom>
          <a:noFill/>
        </p:spPr>
        <p:txBody>
          <a:bodyPr wrap="square" lIns="93260" tIns="46630" rIns="93260" bIns="46630" anchor="t">
            <a:spAutoFit/>
          </a:bodyPr>
          <a:lstStyle/>
          <a:p>
            <a:pPr algn="l"/>
            <a:r>
              <a:rPr lang="en-GB" sz="1836" b="1" spc="-50"/>
              <a:t>Build warehousing solutions – from code integration to code deployment</a:t>
            </a:r>
            <a:endParaRPr lang="en-IN" sz="2400" spc="-50"/>
          </a:p>
          <a:p>
            <a:endParaRPr lang="en-GB" sz="1836" b="1" spc="-50"/>
          </a:p>
          <a:p>
            <a:pPr marL="291436" indent="-291436">
              <a:buFont typeface="Arial" panose="020B0604020202020204" pitchFamily="34" charset="0"/>
              <a:buChar char="•"/>
            </a:pPr>
            <a:r>
              <a:rPr lang="en-IN" sz="1428" b="1"/>
              <a:t>Git Integration &amp; Deployment Pipelines: </a:t>
            </a:r>
            <a:r>
              <a:rPr lang="en-IN" sz="1428"/>
              <a:t>Seamlessly integrate development processes and automate deployment of schema changes.</a:t>
            </a:r>
          </a:p>
          <a:p>
            <a:pPr marL="291436" indent="-291436">
              <a:buFont typeface="Arial" panose="020B0604020202020204" pitchFamily="34" charset="0"/>
              <a:buChar char="•"/>
            </a:pPr>
            <a:r>
              <a:rPr lang="en-IN" sz="1428" b="1"/>
              <a:t>SQL Database Projects:</a:t>
            </a:r>
            <a:r>
              <a:rPr lang="en-GB" sz="2040"/>
              <a:t> </a:t>
            </a:r>
            <a:r>
              <a:rPr lang="en-GB" sz="1428"/>
              <a:t>Leverage DACPAC and SQLPackage for schema changes across environments</a:t>
            </a:r>
            <a:endParaRPr lang="en-IN" sz="1428"/>
          </a:p>
          <a:p>
            <a:pPr marL="291436" indent="-291436">
              <a:buFont typeface="Arial" panose="020B0604020202020204" pitchFamily="34" charset="0"/>
              <a:buChar char="•"/>
            </a:pPr>
            <a:r>
              <a:rPr lang="en-IN" sz="1428" b="1"/>
              <a:t>Fabric Git APIs </a:t>
            </a:r>
            <a:r>
              <a:rPr lang="en-IN" sz="1428"/>
              <a:t>: Utilize Fabric GIT APIs</a:t>
            </a:r>
            <a:r>
              <a:rPr lang="en-GB" sz="1428"/>
              <a:t> to create automated workflows and pipelines that ensure quality, reliability, and productivity for data projects</a:t>
            </a:r>
            <a:endParaRPr lang="en-IN" sz="1428"/>
          </a:p>
        </p:txBody>
      </p:sp>
      <p:sp>
        <p:nvSpPr>
          <p:cNvPr id="26" name="Diamond 25">
            <a:extLst>
              <a:ext uri="{FF2B5EF4-FFF2-40B4-BE49-F238E27FC236}">
                <a16:creationId xmlns:a16="http://schemas.microsoft.com/office/drawing/2014/main" id="{3D4EC3DA-5A5C-329E-E1B9-BADB30FCA702}"/>
              </a:ext>
            </a:extLst>
          </p:cNvPr>
          <p:cNvSpPr/>
          <p:nvPr/>
        </p:nvSpPr>
        <p:spPr>
          <a:xfrm>
            <a:off x="7064147" y="3582922"/>
            <a:ext cx="1155617" cy="835288"/>
          </a:xfrm>
          <a:prstGeom prst="diamon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GIT Driven?</a:t>
            </a:r>
          </a:p>
        </p:txBody>
      </p:sp>
      <p:cxnSp>
        <p:nvCxnSpPr>
          <p:cNvPr id="30" name="Straight Arrow Connector 29">
            <a:extLst>
              <a:ext uri="{FF2B5EF4-FFF2-40B4-BE49-F238E27FC236}">
                <a16:creationId xmlns:a16="http://schemas.microsoft.com/office/drawing/2014/main" id="{6FB6E0ED-6C2D-3221-48AF-88BA40D4D0DE}"/>
              </a:ext>
            </a:extLst>
          </p:cNvPr>
          <p:cNvCxnSpPr>
            <a:stCxn id="26" idx="3"/>
            <a:endCxn id="12" idx="1"/>
          </p:cNvCxnSpPr>
          <p:nvPr/>
        </p:nvCxnSpPr>
        <p:spPr>
          <a:xfrm>
            <a:off x="8219763" y="4000566"/>
            <a:ext cx="831227" cy="13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D47B89B-D20D-4076-D1B5-378BB1E9F70C}"/>
              </a:ext>
            </a:extLst>
          </p:cNvPr>
          <p:cNvSpPr/>
          <p:nvPr/>
        </p:nvSpPr>
        <p:spPr>
          <a:xfrm>
            <a:off x="7096584" y="5049051"/>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Fabric GIT APIs</a:t>
            </a:r>
          </a:p>
        </p:txBody>
      </p:sp>
      <p:cxnSp>
        <p:nvCxnSpPr>
          <p:cNvPr id="34" name="Straight Arrow Connector 33">
            <a:extLst>
              <a:ext uri="{FF2B5EF4-FFF2-40B4-BE49-F238E27FC236}">
                <a16:creationId xmlns:a16="http://schemas.microsoft.com/office/drawing/2014/main" id="{09A0686F-1CEC-7374-8686-75ABF25A95FA}"/>
              </a:ext>
            </a:extLst>
          </p:cNvPr>
          <p:cNvCxnSpPr>
            <a:stCxn id="26" idx="2"/>
            <a:endCxn id="31" idx="0"/>
          </p:cNvCxnSpPr>
          <p:nvPr/>
        </p:nvCxnSpPr>
        <p:spPr>
          <a:xfrm flipH="1">
            <a:off x="7641955" y="4418210"/>
            <a:ext cx="1" cy="630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B8E4C1CA-2594-B47A-C3C6-D280753FCEC1}"/>
              </a:ext>
            </a:extLst>
          </p:cNvPr>
          <p:cNvSpPr txBox="1"/>
          <p:nvPr/>
        </p:nvSpPr>
        <p:spPr>
          <a:xfrm>
            <a:off x="6215061" y="3779732"/>
            <a:ext cx="510904" cy="238240"/>
          </a:xfrm>
          <a:prstGeom prst="rect">
            <a:avLst/>
          </a:prstGeom>
          <a:noFill/>
        </p:spPr>
        <p:txBody>
          <a:bodyPr wrap="square" rtlCol="0">
            <a:spAutoFit/>
          </a:bodyPr>
          <a:lstStyle/>
          <a:p>
            <a:r>
              <a:rPr lang="en-IN" sz="918" b="1"/>
              <a:t>Yes</a:t>
            </a:r>
          </a:p>
        </p:txBody>
      </p:sp>
      <p:cxnSp>
        <p:nvCxnSpPr>
          <p:cNvPr id="40" name="Straight Arrow Connector 39">
            <a:extLst>
              <a:ext uri="{FF2B5EF4-FFF2-40B4-BE49-F238E27FC236}">
                <a16:creationId xmlns:a16="http://schemas.microsoft.com/office/drawing/2014/main" id="{4FFB6C62-0A3F-79C0-ED81-0722090CC878}"/>
              </a:ext>
            </a:extLst>
          </p:cNvPr>
          <p:cNvCxnSpPr>
            <a:stCxn id="9" idx="2"/>
            <a:endCxn id="13" idx="0"/>
          </p:cNvCxnSpPr>
          <p:nvPr/>
        </p:nvCxnSpPr>
        <p:spPr>
          <a:xfrm flipH="1">
            <a:off x="4996199" y="5593718"/>
            <a:ext cx="1" cy="46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2CF0BF1F-54C3-8CD8-D0F1-906547E78E30}"/>
              </a:ext>
            </a:extLst>
          </p:cNvPr>
          <p:cNvSpPr txBox="1"/>
          <p:nvPr/>
        </p:nvSpPr>
        <p:spPr>
          <a:xfrm>
            <a:off x="4996198" y="4455164"/>
            <a:ext cx="510904" cy="238240"/>
          </a:xfrm>
          <a:prstGeom prst="rect">
            <a:avLst/>
          </a:prstGeom>
          <a:noFill/>
        </p:spPr>
        <p:txBody>
          <a:bodyPr wrap="square" rtlCol="0">
            <a:spAutoFit/>
          </a:bodyPr>
          <a:lstStyle/>
          <a:p>
            <a:r>
              <a:rPr lang="en-IN" sz="918" b="1"/>
              <a:t>No</a:t>
            </a:r>
          </a:p>
        </p:txBody>
      </p:sp>
      <p:sp>
        <p:nvSpPr>
          <p:cNvPr id="51" name="TextBox 50">
            <a:extLst>
              <a:ext uri="{FF2B5EF4-FFF2-40B4-BE49-F238E27FC236}">
                <a16:creationId xmlns:a16="http://schemas.microsoft.com/office/drawing/2014/main" id="{7DCA9AC4-1AA0-171B-72B1-CA61E1EAEC0A}"/>
              </a:ext>
            </a:extLst>
          </p:cNvPr>
          <p:cNvSpPr txBox="1"/>
          <p:nvPr/>
        </p:nvSpPr>
        <p:spPr>
          <a:xfrm>
            <a:off x="4949386" y="5661556"/>
            <a:ext cx="510904" cy="238240"/>
          </a:xfrm>
          <a:prstGeom prst="rect">
            <a:avLst/>
          </a:prstGeom>
          <a:noFill/>
        </p:spPr>
        <p:txBody>
          <a:bodyPr wrap="square" rtlCol="0">
            <a:spAutoFit/>
          </a:bodyPr>
          <a:lstStyle/>
          <a:p>
            <a:r>
              <a:rPr lang="en-IN" sz="918" b="1"/>
              <a:t>Yes</a:t>
            </a:r>
          </a:p>
        </p:txBody>
      </p:sp>
      <p:sp>
        <p:nvSpPr>
          <p:cNvPr id="8" name="TextBox 7">
            <a:extLst>
              <a:ext uri="{FF2B5EF4-FFF2-40B4-BE49-F238E27FC236}">
                <a16:creationId xmlns:a16="http://schemas.microsoft.com/office/drawing/2014/main" id="{24043F9E-7B4B-C34A-D6F6-1B8F8C720EC2}"/>
              </a:ext>
            </a:extLst>
          </p:cNvPr>
          <p:cNvSpPr txBox="1"/>
          <p:nvPr/>
        </p:nvSpPr>
        <p:spPr>
          <a:xfrm>
            <a:off x="7249034" y="4565912"/>
            <a:ext cx="510904" cy="238240"/>
          </a:xfrm>
          <a:prstGeom prst="rect">
            <a:avLst/>
          </a:prstGeom>
          <a:noFill/>
        </p:spPr>
        <p:txBody>
          <a:bodyPr wrap="square" rtlCol="0">
            <a:spAutoFit/>
          </a:bodyPr>
          <a:lstStyle/>
          <a:p>
            <a:r>
              <a:rPr lang="en-IN" sz="918" b="1"/>
              <a:t>Yes</a:t>
            </a:r>
          </a:p>
        </p:txBody>
      </p:sp>
      <p:sp>
        <p:nvSpPr>
          <p:cNvPr id="16" name="TextBox 15">
            <a:extLst>
              <a:ext uri="{FF2B5EF4-FFF2-40B4-BE49-F238E27FC236}">
                <a16:creationId xmlns:a16="http://schemas.microsoft.com/office/drawing/2014/main" id="{A5C564E9-8CDF-B0AD-F940-6B312F53583F}"/>
              </a:ext>
            </a:extLst>
          </p:cNvPr>
          <p:cNvSpPr txBox="1"/>
          <p:nvPr/>
        </p:nvSpPr>
        <p:spPr>
          <a:xfrm>
            <a:off x="8386631" y="3766216"/>
            <a:ext cx="510904" cy="238240"/>
          </a:xfrm>
          <a:prstGeom prst="rect">
            <a:avLst/>
          </a:prstGeom>
          <a:noFill/>
        </p:spPr>
        <p:txBody>
          <a:bodyPr wrap="square" rtlCol="0">
            <a:spAutoFit/>
          </a:bodyPr>
          <a:lstStyle/>
          <a:p>
            <a:r>
              <a:rPr lang="en-IN" sz="918" b="1"/>
              <a:t>Yes</a:t>
            </a:r>
          </a:p>
        </p:txBody>
      </p:sp>
    </p:spTree>
    <p:extLst>
      <p:ext uri="{BB962C8B-B14F-4D97-AF65-F5344CB8AC3E}">
        <p14:creationId xmlns:p14="http://schemas.microsoft.com/office/powerpoint/2010/main" val="2761892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2" grpId="0" animBg="1"/>
      <p:bldP spid="13" grpId="0" animBg="1"/>
      <p:bldP spid="26" grpId="0" animBg="1"/>
      <p:bldP spid="31" grpId="0" animBg="1"/>
      <p:bldP spid="37" grpId="0"/>
      <p:bldP spid="50" grpId="0"/>
      <p:bldP spid="51" grpId="0"/>
      <p:bldP spid="8"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CCAB-9534-ED8B-8D0D-FBA66723F02F}"/>
              </a:ext>
            </a:extLst>
          </p:cNvPr>
          <p:cNvSpPr>
            <a:spLocks noGrp="1"/>
          </p:cNvSpPr>
          <p:nvPr>
            <p:ph type="title"/>
          </p:nvPr>
        </p:nvSpPr>
        <p:spPr/>
        <p:txBody>
          <a:bodyPr/>
          <a:lstStyle/>
          <a:p>
            <a:r>
              <a:rPr lang="en-US" dirty="0"/>
              <a:t>Authenticate as Service Principal using Managed Identity</a:t>
            </a:r>
          </a:p>
        </p:txBody>
      </p:sp>
      <p:sp>
        <p:nvSpPr>
          <p:cNvPr id="3" name="Text Placeholder 2">
            <a:extLst>
              <a:ext uri="{FF2B5EF4-FFF2-40B4-BE49-F238E27FC236}">
                <a16:creationId xmlns:a16="http://schemas.microsoft.com/office/drawing/2014/main" id="{E5B681EF-9F5A-4AB3-96FE-542419C33EF9}"/>
              </a:ext>
            </a:extLst>
          </p:cNvPr>
          <p:cNvSpPr>
            <a:spLocks noGrp="1"/>
          </p:cNvSpPr>
          <p:nvPr>
            <p:ph type="body" sz="quarter" idx="10"/>
          </p:nvPr>
        </p:nvSpPr>
        <p:spPr>
          <a:xfrm>
            <a:off x="511277" y="1227439"/>
            <a:ext cx="11604521" cy="3331681"/>
          </a:xfrm>
        </p:spPr>
        <p:txBody>
          <a:bodyPr/>
          <a:lstStyle/>
          <a:p>
            <a:r>
              <a:rPr lang="en-US" dirty="0"/>
              <a:t>Microsoft Azure support two different types of manage identities</a:t>
            </a:r>
          </a:p>
          <a:p>
            <a:pPr lvl="1"/>
            <a:r>
              <a:rPr lang="en-US" dirty="0"/>
              <a:t>Azure supports </a:t>
            </a:r>
            <a:r>
              <a:rPr lang="en-US" sz="1600" b="1" dirty="0">
                <a:solidFill>
                  <a:srgbClr val="8A0000"/>
                </a:solidFill>
              </a:rPr>
              <a:t>System-assigned Managed Identities</a:t>
            </a:r>
            <a:r>
              <a:rPr lang="en-US" dirty="0"/>
              <a:t> and </a:t>
            </a:r>
            <a:r>
              <a:rPr lang="en-US" sz="1600" b="1" dirty="0">
                <a:solidFill>
                  <a:srgbClr val="8A0000"/>
                </a:solidFill>
              </a:rPr>
              <a:t>User-assigned Managed Identities</a:t>
            </a:r>
            <a:endParaRPr lang="en-US" b="1" dirty="0">
              <a:solidFill>
                <a:srgbClr val="8A0000"/>
              </a:solidFill>
            </a:endParaRPr>
          </a:p>
          <a:p>
            <a:pPr lvl="1"/>
            <a:r>
              <a:rPr lang="en-US" dirty="0"/>
              <a:t>Both types of managed identities can be used to call Fabric REST API</a:t>
            </a:r>
          </a:p>
          <a:p>
            <a:pPr lvl="1"/>
            <a:endParaRPr lang="en-US" dirty="0"/>
          </a:p>
          <a:p>
            <a:r>
              <a:rPr lang="en-US" dirty="0"/>
              <a:t>Authenticating as service principal using managed identity</a:t>
            </a:r>
          </a:p>
          <a:p>
            <a:pPr lvl="1"/>
            <a:r>
              <a:rPr lang="en-US" dirty="0"/>
              <a:t>Authenticating with managed identity does not require passing client secret or client certificate</a:t>
            </a:r>
          </a:p>
          <a:p>
            <a:pPr lvl="1"/>
            <a:r>
              <a:rPr lang="en-US" dirty="0"/>
              <a:t>Authenticating with user-assigned managed identity requires passing Client Id</a:t>
            </a:r>
          </a:p>
          <a:p>
            <a:pPr lvl="1"/>
            <a:r>
              <a:rPr lang="en-US" dirty="0"/>
              <a:t>Authenticating with system-assigned managed identity does not require passing Client Id</a:t>
            </a:r>
          </a:p>
          <a:p>
            <a:pPr lvl="1"/>
            <a:r>
              <a:rPr lang="en-US" dirty="0"/>
              <a:t>.NET Developers can leverage </a:t>
            </a:r>
            <a:r>
              <a:rPr lang="en-US" sz="1600" b="1" dirty="0" err="1">
                <a:solidFill>
                  <a:srgbClr val="8A0000"/>
                </a:solidFill>
              </a:rPr>
              <a:t>Azure.Identity</a:t>
            </a:r>
            <a:r>
              <a:rPr lang="en-US" dirty="0"/>
              <a:t> library to implement managed identity authentication flow</a:t>
            </a:r>
          </a:p>
        </p:txBody>
      </p:sp>
      <p:pic>
        <p:nvPicPr>
          <p:cNvPr id="5" name="Picture 4">
            <a:extLst>
              <a:ext uri="{FF2B5EF4-FFF2-40B4-BE49-F238E27FC236}">
                <a16:creationId xmlns:a16="http://schemas.microsoft.com/office/drawing/2014/main" id="{6752F222-D6F3-5AD9-B167-62963D0C798D}"/>
              </a:ext>
            </a:extLst>
          </p:cNvPr>
          <p:cNvPicPr>
            <a:picLocks noChangeAspect="1"/>
          </p:cNvPicPr>
          <p:nvPr/>
        </p:nvPicPr>
        <p:blipFill>
          <a:blip r:embed="rId2"/>
          <a:stretch>
            <a:fillRect/>
          </a:stretch>
        </p:blipFill>
        <p:spPr>
          <a:xfrm>
            <a:off x="1242579" y="4716384"/>
            <a:ext cx="8601218" cy="1587553"/>
          </a:xfrm>
          <a:prstGeom prst="rect">
            <a:avLst/>
          </a:prstGeom>
          <a:ln>
            <a:solidFill>
              <a:schemeClr val="tx1"/>
            </a:solidFill>
          </a:ln>
        </p:spPr>
      </p:pic>
    </p:spTree>
    <p:extLst>
      <p:ext uri="{BB962C8B-B14F-4D97-AF65-F5344CB8AC3E}">
        <p14:creationId xmlns:p14="http://schemas.microsoft.com/office/powerpoint/2010/main" val="1078691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291EF6B-BDE7-408E-A819-C1CFF6223A0F}"/>
              </a:ext>
            </a:extLst>
          </p:cNvPr>
          <p:cNvSpPr/>
          <p:nvPr/>
        </p:nvSpPr>
        <p:spPr>
          <a:xfrm>
            <a:off x="3114205" y="2066928"/>
            <a:ext cx="7283632" cy="2373196"/>
          </a:xfrm>
          <a:prstGeom prst="rect">
            <a:avLst/>
          </a:prstGeom>
          <a:noFill/>
          <a:ln w="19050">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a:solidFill>
                <a:schemeClr val="bg2"/>
              </a:solidFill>
              <a:latin typeface="Calibri" panose="020F0502020204030204"/>
            </a:endParaRPr>
          </a:p>
        </p:txBody>
      </p:sp>
      <p:sp>
        <p:nvSpPr>
          <p:cNvPr id="41" name="Rectangle 40">
            <a:extLst>
              <a:ext uri="{FF2B5EF4-FFF2-40B4-BE49-F238E27FC236}">
                <a16:creationId xmlns:a16="http://schemas.microsoft.com/office/drawing/2014/main" id="{51B7374A-3EB8-4DB8-AE5E-1FFB3C5E0F55}"/>
              </a:ext>
            </a:extLst>
          </p:cNvPr>
          <p:cNvSpPr/>
          <p:nvPr/>
        </p:nvSpPr>
        <p:spPr>
          <a:xfrm>
            <a:off x="5790084" y="4026166"/>
            <a:ext cx="236193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a:solidFill>
                  <a:schemeClr val="tx1"/>
                </a:solidFill>
                <a:latin typeface="Segoe UI Semilight"/>
                <a:cs typeface="Segoe UI" pitchFamily="34" charset="0"/>
              </a:rPr>
              <a:t>Deployment Pipeline</a:t>
            </a:r>
          </a:p>
        </p:txBody>
      </p:sp>
      <p:cxnSp>
        <p:nvCxnSpPr>
          <p:cNvPr id="48" name="Straight Connector 47">
            <a:extLst>
              <a:ext uri="{FF2B5EF4-FFF2-40B4-BE49-F238E27FC236}">
                <a16:creationId xmlns:a16="http://schemas.microsoft.com/office/drawing/2014/main" id="{F0B8AA77-DD93-4E37-A9B7-980A39924739}"/>
              </a:ext>
            </a:extLst>
          </p:cNvPr>
          <p:cNvCxnSpPr>
            <a:cxnSpLocks/>
          </p:cNvCxnSpPr>
          <p:nvPr/>
        </p:nvCxnSpPr>
        <p:spPr>
          <a:xfrm rot="5400000" flipV="1">
            <a:off x="5624604" y="2984392"/>
            <a:ext cx="0" cy="233151"/>
          </a:xfrm>
          <a:prstGeom prst="line">
            <a:avLst/>
          </a:prstGeom>
          <a:noFill/>
          <a:ln w="19050" cap="flat" cmpd="sng" algn="ctr">
            <a:solidFill>
              <a:srgbClr val="7F7F7F"/>
            </a:solidFill>
            <a:prstDash val="sysDot"/>
            <a:headEnd type="none" w="lg" len="med"/>
            <a:tailEnd type="arrow" w="lg" len="med"/>
          </a:ln>
          <a:effectLst/>
        </p:spPr>
      </p:cxnSp>
      <p:cxnSp>
        <p:nvCxnSpPr>
          <p:cNvPr id="51" name="Straight Connector 50">
            <a:extLst>
              <a:ext uri="{FF2B5EF4-FFF2-40B4-BE49-F238E27FC236}">
                <a16:creationId xmlns:a16="http://schemas.microsoft.com/office/drawing/2014/main" id="{11143B78-13E3-432D-A46E-D4DFE241DC5F}"/>
              </a:ext>
            </a:extLst>
          </p:cNvPr>
          <p:cNvCxnSpPr>
            <a:cxnSpLocks/>
          </p:cNvCxnSpPr>
          <p:nvPr/>
        </p:nvCxnSpPr>
        <p:spPr>
          <a:xfrm rot="5400000" flipV="1">
            <a:off x="8240613" y="2951205"/>
            <a:ext cx="0" cy="233151"/>
          </a:xfrm>
          <a:prstGeom prst="line">
            <a:avLst/>
          </a:prstGeom>
          <a:noFill/>
          <a:ln w="19050" cap="flat" cmpd="sng" algn="ctr">
            <a:solidFill>
              <a:srgbClr val="7F7F7F"/>
            </a:solidFill>
            <a:prstDash val="sysDot"/>
            <a:headEnd type="none" w="lg" len="med"/>
            <a:tailEnd type="arrow" w="lg" len="med"/>
          </a:ln>
          <a:effectLst/>
        </p:spPr>
      </p:cxnSp>
      <p:pic>
        <p:nvPicPr>
          <p:cNvPr id="1026" name="Picture 2" descr="×ª××¦××ª ×ª××× × ×¢×××¨ âªrepository azureâ¬â">
            <a:extLst>
              <a:ext uri="{FF2B5EF4-FFF2-40B4-BE49-F238E27FC236}">
                <a16:creationId xmlns:a16="http://schemas.microsoft.com/office/drawing/2014/main" id="{BE0D80CF-94B1-407A-93C3-CD0AE18A14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6546" y="3345239"/>
            <a:ext cx="466302" cy="321910"/>
          </a:xfrm>
          <a:prstGeom prst="rect">
            <a:avLst/>
          </a:prstGeom>
          <a:noFill/>
          <a:extLst>
            <a:ext uri="{909E8E84-426E-40DD-AFC4-6F175D3DCCD1}">
              <a14:hiddenFill xmlns:a14="http://schemas.microsoft.com/office/drawing/2010/main">
                <a:solidFill>
                  <a:srgbClr val="FFFFFF"/>
                </a:solidFill>
              </a14:hiddenFill>
            </a:ext>
          </a:extLst>
        </p:spPr>
      </p:pic>
      <p:sp>
        <p:nvSpPr>
          <p:cNvPr id="69" name="Oval 68">
            <a:extLst>
              <a:ext uri="{FF2B5EF4-FFF2-40B4-BE49-F238E27FC236}">
                <a16:creationId xmlns:a16="http://schemas.microsoft.com/office/drawing/2014/main" id="{4D718181-1D37-499E-9EE0-3E2103DEC511}"/>
              </a:ext>
            </a:extLst>
          </p:cNvPr>
          <p:cNvSpPr/>
          <p:nvPr/>
        </p:nvSpPr>
        <p:spPr>
          <a:xfrm>
            <a:off x="2005515" y="3232619"/>
            <a:ext cx="588364" cy="565902"/>
          </a:xfrm>
          <a:prstGeom prst="ellipse">
            <a:avLst/>
          </a:prstGeom>
          <a:noFill/>
          <a:ln w="38100">
            <a:solidFill>
              <a:schemeClr val="bg2">
                <a:lumMod val="60000"/>
                <a:lumOff val="4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428" kern="0">
              <a:gradFill>
                <a:gsLst>
                  <a:gs pos="2917">
                    <a:srgbClr val="353535"/>
                  </a:gs>
                  <a:gs pos="100000">
                    <a:srgbClr val="353535"/>
                  </a:gs>
                </a:gsLst>
                <a:lin ang="5400000" scaled="0"/>
              </a:gradFill>
              <a:latin typeface="Segoe UI"/>
              <a:cs typeface="Segoe UI Semilight" panose="020B0402040204020203" pitchFamily="34" charset="0"/>
            </a:endParaRPr>
          </a:p>
        </p:txBody>
      </p:sp>
      <p:sp>
        <p:nvSpPr>
          <p:cNvPr id="76" name="Rectangle 75">
            <a:extLst>
              <a:ext uri="{FF2B5EF4-FFF2-40B4-BE49-F238E27FC236}">
                <a16:creationId xmlns:a16="http://schemas.microsoft.com/office/drawing/2014/main" id="{DDBA066C-B45C-428E-8665-3D6F3FEB54A2}"/>
              </a:ext>
            </a:extLst>
          </p:cNvPr>
          <p:cNvSpPr/>
          <p:nvPr/>
        </p:nvSpPr>
        <p:spPr>
          <a:xfrm>
            <a:off x="5574620" y="1609776"/>
            <a:ext cx="2582812"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2040">
                <a:solidFill>
                  <a:schemeClr val="tx1"/>
                </a:solidFill>
                <a:latin typeface="Segoe UI Semilight"/>
                <a:cs typeface="Segoe UI" pitchFamily="34" charset="0"/>
              </a:rPr>
              <a:t>Fabric</a:t>
            </a:r>
          </a:p>
        </p:txBody>
      </p:sp>
      <p:sp>
        <p:nvSpPr>
          <p:cNvPr id="10" name="TextBox 9">
            <a:extLst>
              <a:ext uri="{FF2B5EF4-FFF2-40B4-BE49-F238E27FC236}">
                <a16:creationId xmlns:a16="http://schemas.microsoft.com/office/drawing/2014/main" id="{47CD6D45-EE94-4153-AA70-EC3749FC4B47}"/>
              </a:ext>
            </a:extLst>
          </p:cNvPr>
          <p:cNvSpPr txBox="1"/>
          <p:nvPr/>
        </p:nvSpPr>
        <p:spPr>
          <a:xfrm>
            <a:off x="8031161" y="3324246"/>
            <a:ext cx="511548" cy="606488"/>
          </a:xfrm>
          <a:prstGeom prst="rect">
            <a:avLst/>
          </a:prstGeom>
          <a:noFill/>
        </p:spPr>
        <p:txBody>
          <a:bodyPr wrap="square" rtlCol="0">
            <a:spAutoFit/>
          </a:bodyPr>
          <a:lstStyle/>
          <a:p>
            <a:pPr defTabSz="932597">
              <a:defRPr/>
            </a:pPr>
            <a:r>
              <a:rPr lang="en-US" sz="3264">
                <a:latin typeface="Calibri" panose="020F0502020204030204"/>
              </a:rPr>
              <a:t>…</a:t>
            </a:r>
          </a:p>
        </p:txBody>
      </p:sp>
      <p:sp>
        <p:nvSpPr>
          <p:cNvPr id="3" name="Title 1">
            <a:extLst>
              <a:ext uri="{FF2B5EF4-FFF2-40B4-BE49-F238E27FC236}">
                <a16:creationId xmlns:a16="http://schemas.microsoft.com/office/drawing/2014/main" id="{905A129D-82AA-4C07-B54D-DC6368011700}"/>
              </a:ext>
            </a:extLst>
          </p:cNvPr>
          <p:cNvSpPr txBox="1">
            <a:spLocks/>
          </p:cNvSpPr>
          <p:nvPr/>
        </p:nvSpPr>
        <p:spPr>
          <a:xfrm>
            <a:off x="467183" y="192177"/>
            <a:ext cx="11502108" cy="57886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defTabSz="932597">
              <a:defRPr/>
            </a:pPr>
            <a:r>
              <a:rPr lang="en-US" sz="2448"/>
              <a:t>Scenario 1: Basic CI/CD process with Fabric Workspace and Deployment pipeline</a:t>
            </a:r>
          </a:p>
        </p:txBody>
      </p:sp>
      <p:pic>
        <p:nvPicPr>
          <p:cNvPr id="16" name="Picture 2" descr="×ª××¦××ª ×ª××× × ×¢×××¨ âªpipeline azureâ¬â">
            <a:extLst>
              <a:ext uri="{FF2B5EF4-FFF2-40B4-BE49-F238E27FC236}">
                <a16:creationId xmlns:a16="http://schemas.microsoft.com/office/drawing/2014/main" id="{22E01F8B-6982-5408-C7D1-4FD3A7713D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7522" y="4008172"/>
            <a:ext cx="395806" cy="395806"/>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0FFEE0A-7963-F387-A64E-4C33F1FA4263}"/>
              </a:ext>
            </a:extLst>
          </p:cNvPr>
          <p:cNvSpPr/>
          <p:nvPr/>
        </p:nvSpPr>
        <p:spPr>
          <a:xfrm>
            <a:off x="1840544" y="4010565"/>
            <a:ext cx="970404"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Commit/undo/ update</a:t>
            </a:r>
          </a:p>
        </p:txBody>
      </p:sp>
      <p:sp>
        <p:nvSpPr>
          <p:cNvPr id="79" name="Rectangle 78">
            <a:extLst>
              <a:ext uri="{FF2B5EF4-FFF2-40B4-BE49-F238E27FC236}">
                <a16:creationId xmlns:a16="http://schemas.microsoft.com/office/drawing/2014/main" id="{3544E7FF-DBFD-DC74-F7F4-8BB230B14163}"/>
              </a:ext>
            </a:extLst>
          </p:cNvPr>
          <p:cNvSpPr/>
          <p:nvPr/>
        </p:nvSpPr>
        <p:spPr>
          <a:xfrm>
            <a:off x="3526189" y="4096147"/>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endPar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2B4D51D8-2742-621D-4E02-06D4A3752F4A}"/>
              </a:ext>
            </a:extLst>
          </p:cNvPr>
          <p:cNvSpPr/>
          <p:nvPr/>
        </p:nvSpPr>
        <p:spPr>
          <a:xfrm>
            <a:off x="5184275" y="2594400"/>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Deploy</a:t>
            </a:r>
          </a:p>
        </p:txBody>
      </p:sp>
      <p:pic>
        <p:nvPicPr>
          <p:cNvPr id="6" name="Picture 5" descr="Fabric icon">
            <a:extLst>
              <a:ext uri="{FF2B5EF4-FFF2-40B4-BE49-F238E27FC236}">
                <a16:creationId xmlns:a16="http://schemas.microsoft.com/office/drawing/2014/main" id="{3074322C-2C92-8FA4-F4B9-33C062FA019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4595" y="1702740"/>
            <a:ext cx="353820" cy="353820"/>
          </a:xfrm>
          <a:prstGeom prst="rect">
            <a:avLst/>
          </a:prstGeom>
        </p:spPr>
      </p:pic>
      <p:sp>
        <p:nvSpPr>
          <p:cNvPr id="21" name="Rectangle 20">
            <a:extLst>
              <a:ext uri="{FF2B5EF4-FFF2-40B4-BE49-F238E27FC236}">
                <a16:creationId xmlns:a16="http://schemas.microsoft.com/office/drawing/2014/main" id="{9D051169-BCA1-7C94-1D21-0408DC5E8FAC}"/>
              </a:ext>
            </a:extLst>
          </p:cNvPr>
          <p:cNvSpPr/>
          <p:nvPr/>
        </p:nvSpPr>
        <p:spPr>
          <a:xfrm>
            <a:off x="7678083" y="2584175"/>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Deploy</a:t>
            </a:r>
          </a:p>
        </p:txBody>
      </p:sp>
      <p:cxnSp>
        <p:nvCxnSpPr>
          <p:cNvPr id="30" name="Straight Arrow Connector 29">
            <a:extLst>
              <a:ext uri="{FF2B5EF4-FFF2-40B4-BE49-F238E27FC236}">
                <a16:creationId xmlns:a16="http://schemas.microsoft.com/office/drawing/2014/main" id="{C6FFC2AB-817E-399C-3F5B-B8D83C7851E2}"/>
              </a:ext>
            </a:extLst>
          </p:cNvPr>
          <p:cNvCxnSpPr>
            <a:cxnSpLocks/>
          </p:cNvCxnSpPr>
          <p:nvPr/>
        </p:nvCxnSpPr>
        <p:spPr>
          <a:xfrm>
            <a:off x="1874482" y="2977197"/>
            <a:ext cx="1238422" cy="28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F57794FA-8EE2-C505-DB8A-7466EBBB6C9A}"/>
              </a:ext>
            </a:extLst>
          </p:cNvPr>
          <p:cNvGrpSpPr/>
          <p:nvPr/>
        </p:nvGrpSpPr>
        <p:grpSpPr>
          <a:xfrm>
            <a:off x="3532875" y="2229204"/>
            <a:ext cx="1460501" cy="1255758"/>
            <a:chOff x="3761650" y="2505955"/>
            <a:chExt cx="1431994" cy="1231247"/>
          </a:xfrm>
        </p:grpSpPr>
        <p:sp>
          <p:nvSpPr>
            <p:cNvPr id="5" name="Rectangle: Rounded Corners 4">
              <a:extLst>
                <a:ext uri="{FF2B5EF4-FFF2-40B4-BE49-F238E27FC236}">
                  <a16:creationId xmlns:a16="http://schemas.microsoft.com/office/drawing/2014/main" id="{521FA1DC-D969-7E2F-9F1D-18A746D82CA3}"/>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7" name="Rectangle: Rounded Corners 6">
              <a:extLst>
                <a:ext uri="{FF2B5EF4-FFF2-40B4-BE49-F238E27FC236}">
                  <a16:creationId xmlns:a16="http://schemas.microsoft.com/office/drawing/2014/main" id="{7D318778-30D3-ED87-9C34-2CBCADA5D03A}"/>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8" name="Group 7">
              <a:extLst>
                <a:ext uri="{FF2B5EF4-FFF2-40B4-BE49-F238E27FC236}">
                  <a16:creationId xmlns:a16="http://schemas.microsoft.com/office/drawing/2014/main" id="{7DCF2E34-C052-5E43-A81C-7C9D435EF466}"/>
                </a:ext>
              </a:extLst>
            </p:cNvPr>
            <p:cNvGrpSpPr/>
            <p:nvPr/>
          </p:nvGrpSpPr>
          <p:grpSpPr>
            <a:xfrm>
              <a:off x="3761650" y="2505955"/>
              <a:ext cx="445890" cy="487563"/>
              <a:chOff x="1447255" y="2216577"/>
              <a:chExt cx="1080000" cy="1080000"/>
            </a:xfrm>
          </p:grpSpPr>
          <p:sp>
            <p:nvSpPr>
              <p:cNvPr id="14" name="Oval 13">
                <a:extLst>
                  <a:ext uri="{FF2B5EF4-FFF2-40B4-BE49-F238E27FC236}">
                    <a16:creationId xmlns:a16="http://schemas.microsoft.com/office/drawing/2014/main" id="{095E78EB-2254-8ADB-F3D6-481BDF5FF5AC}"/>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15" name="Picture 14">
                <a:extLst>
                  <a:ext uri="{FF2B5EF4-FFF2-40B4-BE49-F238E27FC236}">
                    <a16:creationId xmlns:a16="http://schemas.microsoft.com/office/drawing/2014/main" id="{FFF015E9-7150-4FFD-FDFC-24A47C00123B}"/>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9" name="Group 8">
              <a:extLst>
                <a:ext uri="{FF2B5EF4-FFF2-40B4-BE49-F238E27FC236}">
                  <a16:creationId xmlns:a16="http://schemas.microsoft.com/office/drawing/2014/main" id="{9C614103-BB57-7145-E8F5-D091F34DF6B7}"/>
                </a:ext>
              </a:extLst>
            </p:cNvPr>
            <p:cNvGrpSpPr/>
            <p:nvPr/>
          </p:nvGrpSpPr>
          <p:grpSpPr>
            <a:xfrm>
              <a:off x="4031068" y="2789672"/>
              <a:ext cx="952129" cy="875144"/>
              <a:chOff x="2918732" y="2598963"/>
              <a:chExt cx="1040946" cy="947060"/>
            </a:xfrm>
          </p:grpSpPr>
          <p:pic>
            <p:nvPicPr>
              <p:cNvPr id="11" name="Picture 10" descr="A white circle with green arrows&#10;&#10;Description automatically generated">
                <a:extLst>
                  <a:ext uri="{FF2B5EF4-FFF2-40B4-BE49-F238E27FC236}">
                    <a16:creationId xmlns:a16="http://schemas.microsoft.com/office/drawing/2014/main" id="{17156C90-71B4-74DE-EA32-71A2499EA3D0}"/>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12" name="Picture 11" descr="A green and white spool&#10;&#10;Description automatically generated">
                <a:extLst>
                  <a:ext uri="{FF2B5EF4-FFF2-40B4-BE49-F238E27FC236}">
                    <a16:creationId xmlns:a16="http://schemas.microsoft.com/office/drawing/2014/main" id="{59FBDFE6-5862-EDFD-9EEA-48708D87AE35}"/>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13" name="Picture 12" descr="A blue and white house&#10;&#10;Description automatically generated">
                <a:extLst>
                  <a:ext uri="{FF2B5EF4-FFF2-40B4-BE49-F238E27FC236}">
                    <a16:creationId xmlns:a16="http://schemas.microsoft.com/office/drawing/2014/main" id="{C75BFC19-CA4B-5F4B-B131-D8D674F97AF6}"/>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17" name="TextBox 16">
            <a:extLst>
              <a:ext uri="{FF2B5EF4-FFF2-40B4-BE49-F238E27FC236}">
                <a16:creationId xmlns:a16="http://schemas.microsoft.com/office/drawing/2014/main" id="{2336050D-482B-A32E-3CB9-E293097E069C}"/>
              </a:ext>
            </a:extLst>
          </p:cNvPr>
          <p:cNvSpPr txBox="1"/>
          <p:nvPr/>
        </p:nvSpPr>
        <p:spPr>
          <a:xfrm>
            <a:off x="3564048" y="3502767"/>
            <a:ext cx="1565175" cy="542399"/>
          </a:xfrm>
          <a:prstGeom prst="rect">
            <a:avLst/>
          </a:prstGeom>
          <a:noFill/>
        </p:spPr>
        <p:txBody>
          <a:bodyPr wrap="square" lIns="93260" tIns="46630" rIns="93260" bIns="46630" rtlCol="0" anchor="t">
            <a:spAutoFit/>
          </a:bodyPr>
          <a:lstStyle/>
          <a:p>
            <a:pPr algn="ctr" defTabSz="932597">
              <a:defRPr/>
            </a:pPr>
            <a:r>
              <a:rPr lang="nl-NL" sz="1428">
                <a:solidFill>
                  <a:prstClr val="black"/>
                </a:solidFill>
                <a:latin typeface="Segoe Sans Text" panose="020F0502020204030204"/>
              </a:rPr>
              <a:t>Dev Workspaces</a:t>
            </a:r>
          </a:p>
          <a:p>
            <a:pPr algn="ctr" defTabSz="932597">
              <a:defRPr/>
            </a:pPr>
            <a:r>
              <a:rPr lang="nl-NL" sz="1428">
                <a:solidFill>
                  <a:prstClr val="black"/>
                </a:solidFill>
                <a:latin typeface="Segoe Sans Text" panose="020F0502020204030204"/>
              </a:rPr>
              <a:t>(collabration)</a:t>
            </a:r>
            <a:endParaRPr lang="nl-NL" sz="1428">
              <a:solidFill>
                <a:prstClr val="black"/>
              </a:solidFill>
              <a:latin typeface="Segoe Sans Text" panose="020F0502020204030204"/>
              <a:cs typeface="Segoe Sans Text"/>
            </a:endParaRPr>
          </a:p>
        </p:txBody>
      </p:sp>
      <p:grpSp>
        <p:nvGrpSpPr>
          <p:cNvPr id="31" name="Group 30">
            <a:extLst>
              <a:ext uri="{FF2B5EF4-FFF2-40B4-BE49-F238E27FC236}">
                <a16:creationId xmlns:a16="http://schemas.microsoft.com/office/drawing/2014/main" id="{041FA7DF-9DB4-2BF0-C400-AE1EF22809D2}"/>
              </a:ext>
            </a:extLst>
          </p:cNvPr>
          <p:cNvGrpSpPr/>
          <p:nvPr/>
        </p:nvGrpSpPr>
        <p:grpSpPr>
          <a:xfrm>
            <a:off x="6086444" y="2229204"/>
            <a:ext cx="1460501" cy="1255758"/>
            <a:chOff x="3761650" y="2505955"/>
            <a:chExt cx="1431994" cy="1231247"/>
          </a:xfrm>
        </p:grpSpPr>
        <p:sp>
          <p:nvSpPr>
            <p:cNvPr id="32" name="Rectangle: Rounded Corners 31">
              <a:extLst>
                <a:ext uri="{FF2B5EF4-FFF2-40B4-BE49-F238E27FC236}">
                  <a16:creationId xmlns:a16="http://schemas.microsoft.com/office/drawing/2014/main" id="{755572B1-D02F-DF2E-B354-F215FD8544F4}"/>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35" name="Rectangle: Rounded Corners 34">
              <a:extLst>
                <a:ext uri="{FF2B5EF4-FFF2-40B4-BE49-F238E27FC236}">
                  <a16:creationId xmlns:a16="http://schemas.microsoft.com/office/drawing/2014/main" id="{72553F62-179E-D872-410A-F58BDEE9DDAB}"/>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36" name="Group 35">
              <a:extLst>
                <a:ext uri="{FF2B5EF4-FFF2-40B4-BE49-F238E27FC236}">
                  <a16:creationId xmlns:a16="http://schemas.microsoft.com/office/drawing/2014/main" id="{1A651BEB-D4CB-730D-6C88-24DAFD01872C}"/>
                </a:ext>
              </a:extLst>
            </p:cNvPr>
            <p:cNvGrpSpPr/>
            <p:nvPr/>
          </p:nvGrpSpPr>
          <p:grpSpPr>
            <a:xfrm>
              <a:off x="3761650" y="2505955"/>
              <a:ext cx="445890" cy="487563"/>
              <a:chOff x="1447255" y="2216577"/>
              <a:chExt cx="1080000" cy="1080000"/>
            </a:xfrm>
          </p:grpSpPr>
          <p:sp>
            <p:nvSpPr>
              <p:cNvPr id="46" name="Oval 45">
                <a:extLst>
                  <a:ext uri="{FF2B5EF4-FFF2-40B4-BE49-F238E27FC236}">
                    <a16:creationId xmlns:a16="http://schemas.microsoft.com/office/drawing/2014/main" id="{B5BE45AA-DBF3-5594-0A02-CE796DDB163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47" name="Picture 46">
                <a:extLst>
                  <a:ext uri="{FF2B5EF4-FFF2-40B4-BE49-F238E27FC236}">
                    <a16:creationId xmlns:a16="http://schemas.microsoft.com/office/drawing/2014/main" id="{98B1BF90-1EAE-9B15-ADE3-02CE102471CB}"/>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37" name="Group 36">
              <a:extLst>
                <a:ext uri="{FF2B5EF4-FFF2-40B4-BE49-F238E27FC236}">
                  <a16:creationId xmlns:a16="http://schemas.microsoft.com/office/drawing/2014/main" id="{F2CB1E39-E30C-DAFC-D5B6-E94ED0A3F1F5}"/>
                </a:ext>
              </a:extLst>
            </p:cNvPr>
            <p:cNvGrpSpPr/>
            <p:nvPr/>
          </p:nvGrpSpPr>
          <p:grpSpPr>
            <a:xfrm>
              <a:off x="4031068" y="2789672"/>
              <a:ext cx="952129" cy="875144"/>
              <a:chOff x="2918732" y="2598963"/>
              <a:chExt cx="1040946" cy="947060"/>
            </a:xfrm>
          </p:grpSpPr>
          <p:pic>
            <p:nvPicPr>
              <p:cNvPr id="40" name="Picture 39" descr="A white circle with green arrows&#10;&#10;Description automatically generated">
                <a:extLst>
                  <a:ext uri="{FF2B5EF4-FFF2-40B4-BE49-F238E27FC236}">
                    <a16:creationId xmlns:a16="http://schemas.microsoft.com/office/drawing/2014/main" id="{5B472A42-9799-E234-BEFA-FB03FD75F3AF}"/>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44" name="Picture 43" descr="A green and white spool&#10;&#10;Description automatically generated">
                <a:extLst>
                  <a:ext uri="{FF2B5EF4-FFF2-40B4-BE49-F238E27FC236}">
                    <a16:creationId xmlns:a16="http://schemas.microsoft.com/office/drawing/2014/main" id="{EF91548D-FE78-0288-DA31-390E0228575E}"/>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45" name="Picture 44" descr="A blue and white house&#10;&#10;Description automatically generated">
                <a:extLst>
                  <a:ext uri="{FF2B5EF4-FFF2-40B4-BE49-F238E27FC236}">
                    <a16:creationId xmlns:a16="http://schemas.microsoft.com/office/drawing/2014/main" id="{2B0F189D-1B3B-71A6-6381-580CF2374AA1}"/>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49" name="TextBox 48">
            <a:extLst>
              <a:ext uri="{FF2B5EF4-FFF2-40B4-BE49-F238E27FC236}">
                <a16:creationId xmlns:a16="http://schemas.microsoft.com/office/drawing/2014/main" id="{3C8611F2-C616-AF60-E174-E89DB39A9CD2}"/>
              </a:ext>
            </a:extLst>
          </p:cNvPr>
          <p:cNvSpPr txBox="1"/>
          <p:nvPr/>
        </p:nvSpPr>
        <p:spPr>
          <a:xfrm>
            <a:off x="6117617" y="3502768"/>
            <a:ext cx="1565175" cy="318286"/>
          </a:xfrm>
          <a:prstGeom prst="rect">
            <a:avLst/>
          </a:prstGeom>
          <a:noFill/>
        </p:spPr>
        <p:txBody>
          <a:bodyPr wrap="square" lIns="93260" tIns="46630" rIns="93260" bIns="46630" rtlCol="0" anchor="t">
            <a:spAutoFit/>
          </a:bodyPr>
          <a:lstStyle/>
          <a:p>
            <a:pPr defTabSz="932597">
              <a:defRPr/>
            </a:pPr>
            <a:r>
              <a:rPr lang="nl-NL" sz="1428">
                <a:solidFill>
                  <a:prstClr val="black"/>
                </a:solidFill>
                <a:latin typeface="Segoe Sans Text" panose="020F0502020204030204"/>
              </a:rPr>
              <a:t>Test Workspaces</a:t>
            </a:r>
            <a:endParaRPr lang="nl-NL" sz="1428">
              <a:solidFill>
                <a:prstClr val="black"/>
              </a:solidFill>
              <a:latin typeface="Segoe Sans Text" panose="020F0502020204030204"/>
              <a:cs typeface="Segoe Sans Text"/>
            </a:endParaRPr>
          </a:p>
        </p:txBody>
      </p:sp>
      <p:grpSp>
        <p:nvGrpSpPr>
          <p:cNvPr id="50" name="Group 49">
            <a:extLst>
              <a:ext uri="{FF2B5EF4-FFF2-40B4-BE49-F238E27FC236}">
                <a16:creationId xmlns:a16="http://schemas.microsoft.com/office/drawing/2014/main" id="{E46DF818-D6D8-5E1B-98E9-A79BD95450C0}"/>
              </a:ext>
            </a:extLst>
          </p:cNvPr>
          <p:cNvGrpSpPr/>
          <p:nvPr/>
        </p:nvGrpSpPr>
        <p:grpSpPr>
          <a:xfrm>
            <a:off x="8705349" y="2306715"/>
            <a:ext cx="1460501" cy="1255758"/>
            <a:chOff x="3761650" y="2505955"/>
            <a:chExt cx="1431994" cy="1231247"/>
          </a:xfrm>
        </p:grpSpPr>
        <p:sp>
          <p:nvSpPr>
            <p:cNvPr id="52" name="Rectangle: Rounded Corners 51">
              <a:extLst>
                <a:ext uri="{FF2B5EF4-FFF2-40B4-BE49-F238E27FC236}">
                  <a16:creationId xmlns:a16="http://schemas.microsoft.com/office/drawing/2014/main" id="{333D26B6-1ED7-2FFC-482B-DBDB6E241227}"/>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53" name="Rectangle: Rounded Corners 52">
              <a:extLst>
                <a:ext uri="{FF2B5EF4-FFF2-40B4-BE49-F238E27FC236}">
                  <a16:creationId xmlns:a16="http://schemas.microsoft.com/office/drawing/2014/main" id="{4989B610-2954-0100-394E-0D7B04AE231D}"/>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54" name="Group 53">
              <a:extLst>
                <a:ext uri="{FF2B5EF4-FFF2-40B4-BE49-F238E27FC236}">
                  <a16:creationId xmlns:a16="http://schemas.microsoft.com/office/drawing/2014/main" id="{B88A0680-1DE7-2C79-9253-15C0108DAADA}"/>
                </a:ext>
              </a:extLst>
            </p:cNvPr>
            <p:cNvGrpSpPr/>
            <p:nvPr/>
          </p:nvGrpSpPr>
          <p:grpSpPr>
            <a:xfrm>
              <a:off x="3761650" y="2505955"/>
              <a:ext cx="445890" cy="487563"/>
              <a:chOff x="1447255" y="2216577"/>
              <a:chExt cx="1080000" cy="1080000"/>
            </a:xfrm>
          </p:grpSpPr>
          <p:sp>
            <p:nvSpPr>
              <p:cNvPr id="59" name="Oval 58">
                <a:extLst>
                  <a:ext uri="{FF2B5EF4-FFF2-40B4-BE49-F238E27FC236}">
                    <a16:creationId xmlns:a16="http://schemas.microsoft.com/office/drawing/2014/main" id="{6D5CE319-240E-1E62-CD4B-BFCF585D0687}"/>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60" name="Picture 59">
                <a:extLst>
                  <a:ext uri="{FF2B5EF4-FFF2-40B4-BE49-F238E27FC236}">
                    <a16:creationId xmlns:a16="http://schemas.microsoft.com/office/drawing/2014/main" id="{50B77094-8481-5E6C-A540-C751C8A92E98}"/>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55" name="Group 54">
              <a:extLst>
                <a:ext uri="{FF2B5EF4-FFF2-40B4-BE49-F238E27FC236}">
                  <a16:creationId xmlns:a16="http://schemas.microsoft.com/office/drawing/2014/main" id="{6A42D1A6-114F-65C9-856A-2A1D38A444BD}"/>
                </a:ext>
              </a:extLst>
            </p:cNvPr>
            <p:cNvGrpSpPr/>
            <p:nvPr/>
          </p:nvGrpSpPr>
          <p:grpSpPr>
            <a:xfrm>
              <a:off x="4031068" y="2789672"/>
              <a:ext cx="952129" cy="875144"/>
              <a:chOff x="2918732" y="2598963"/>
              <a:chExt cx="1040946" cy="947060"/>
            </a:xfrm>
          </p:grpSpPr>
          <p:pic>
            <p:nvPicPr>
              <p:cNvPr id="56" name="Picture 55" descr="A white circle with green arrows&#10;&#10;Description automatically generated">
                <a:extLst>
                  <a:ext uri="{FF2B5EF4-FFF2-40B4-BE49-F238E27FC236}">
                    <a16:creationId xmlns:a16="http://schemas.microsoft.com/office/drawing/2014/main" id="{C6CFAB7E-A0AD-B204-6A20-1636858A789A}"/>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57" name="Picture 56" descr="A green and white spool&#10;&#10;Description automatically generated">
                <a:extLst>
                  <a:ext uri="{FF2B5EF4-FFF2-40B4-BE49-F238E27FC236}">
                    <a16:creationId xmlns:a16="http://schemas.microsoft.com/office/drawing/2014/main" id="{EBD51EFF-90B8-C150-81A6-4E972FF76D12}"/>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58" name="Picture 57" descr="A blue and white house&#10;&#10;Description automatically generated">
                <a:extLst>
                  <a:ext uri="{FF2B5EF4-FFF2-40B4-BE49-F238E27FC236}">
                    <a16:creationId xmlns:a16="http://schemas.microsoft.com/office/drawing/2014/main" id="{24B121C0-DE64-5966-AEDD-FE6BDFAEA82D}"/>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61" name="TextBox 60">
            <a:extLst>
              <a:ext uri="{FF2B5EF4-FFF2-40B4-BE49-F238E27FC236}">
                <a16:creationId xmlns:a16="http://schemas.microsoft.com/office/drawing/2014/main" id="{277F583D-8D35-7F65-6EBF-65E993D32B35}"/>
              </a:ext>
            </a:extLst>
          </p:cNvPr>
          <p:cNvSpPr txBox="1"/>
          <p:nvPr/>
        </p:nvSpPr>
        <p:spPr>
          <a:xfrm>
            <a:off x="8736521" y="3580279"/>
            <a:ext cx="1750810" cy="318286"/>
          </a:xfrm>
          <a:prstGeom prst="rect">
            <a:avLst/>
          </a:prstGeom>
          <a:noFill/>
        </p:spPr>
        <p:txBody>
          <a:bodyPr wrap="square" lIns="93260" tIns="46630" rIns="93260" bIns="46630" rtlCol="0" anchor="t">
            <a:spAutoFit/>
          </a:bodyPr>
          <a:lstStyle/>
          <a:p>
            <a:pPr defTabSz="932597">
              <a:defRPr/>
            </a:pPr>
            <a:r>
              <a:rPr lang="nl-NL" sz="1428">
                <a:solidFill>
                  <a:prstClr val="black"/>
                </a:solidFill>
                <a:latin typeface="Segoe Sans Text" panose="020F0502020204030204"/>
              </a:rPr>
              <a:t>Prod Workspaces</a:t>
            </a:r>
            <a:endParaRPr lang="nl-NL" sz="1428">
              <a:solidFill>
                <a:prstClr val="black"/>
              </a:solidFill>
              <a:latin typeface="Segoe Sans Text" panose="020F0502020204030204"/>
              <a:cs typeface="Segoe Sans Text"/>
            </a:endParaRPr>
          </a:p>
        </p:txBody>
      </p:sp>
      <p:grpSp>
        <p:nvGrpSpPr>
          <p:cNvPr id="63" name="Group 62">
            <a:extLst>
              <a:ext uri="{FF2B5EF4-FFF2-40B4-BE49-F238E27FC236}">
                <a16:creationId xmlns:a16="http://schemas.microsoft.com/office/drawing/2014/main" id="{B3D1B274-21B5-4E33-A92A-B6ACCFCCE2C2}"/>
              </a:ext>
            </a:extLst>
          </p:cNvPr>
          <p:cNvGrpSpPr/>
          <p:nvPr/>
        </p:nvGrpSpPr>
        <p:grpSpPr>
          <a:xfrm>
            <a:off x="68129" y="2150404"/>
            <a:ext cx="1463366" cy="1324135"/>
            <a:chOff x="3761650" y="2505955"/>
            <a:chExt cx="1431994" cy="1231247"/>
          </a:xfrm>
        </p:grpSpPr>
        <p:sp>
          <p:nvSpPr>
            <p:cNvPr id="64" name="Rectangle: Rounded Corners 63">
              <a:extLst>
                <a:ext uri="{FF2B5EF4-FFF2-40B4-BE49-F238E27FC236}">
                  <a16:creationId xmlns:a16="http://schemas.microsoft.com/office/drawing/2014/main" id="{D949D510-614D-699A-F17E-5D4E9A1E47C5}"/>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65" name="Rectangle: Rounded Corners 64">
              <a:extLst>
                <a:ext uri="{FF2B5EF4-FFF2-40B4-BE49-F238E27FC236}">
                  <a16:creationId xmlns:a16="http://schemas.microsoft.com/office/drawing/2014/main" id="{682E0E88-C67E-916B-EC1A-8DF8F7BC40BE}"/>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66" name="Group 65">
              <a:extLst>
                <a:ext uri="{FF2B5EF4-FFF2-40B4-BE49-F238E27FC236}">
                  <a16:creationId xmlns:a16="http://schemas.microsoft.com/office/drawing/2014/main" id="{E638C262-CC90-8EC4-CE16-4D7E3B62870E}"/>
                </a:ext>
              </a:extLst>
            </p:cNvPr>
            <p:cNvGrpSpPr/>
            <p:nvPr/>
          </p:nvGrpSpPr>
          <p:grpSpPr>
            <a:xfrm>
              <a:off x="3761650" y="2505955"/>
              <a:ext cx="445890" cy="487563"/>
              <a:chOff x="1447255" y="2216577"/>
              <a:chExt cx="1080000" cy="1080000"/>
            </a:xfrm>
          </p:grpSpPr>
          <p:sp>
            <p:nvSpPr>
              <p:cNvPr id="72" name="Oval 71">
                <a:extLst>
                  <a:ext uri="{FF2B5EF4-FFF2-40B4-BE49-F238E27FC236}">
                    <a16:creationId xmlns:a16="http://schemas.microsoft.com/office/drawing/2014/main" id="{46A9F397-7587-5BEF-3A56-98CFBA97FF7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73" name="Picture 72">
                <a:extLst>
                  <a:ext uri="{FF2B5EF4-FFF2-40B4-BE49-F238E27FC236}">
                    <a16:creationId xmlns:a16="http://schemas.microsoft.com/office/drawing/2014/main" id="{F26F9638-89DF-6A12-CFF3-532411D4BABA}"/>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67" name="Group 66">
              <a:extLst>
                <a:ext uri="{FF2B5EF4-FFF2-40B4-BE49-F238E27FC236}">
                  <a16:creationId xmlns:a16="http://schemas.microsoft.com/office/drawing/2014/main" id="{6496AAD2-9B72-BE65-F52C-832B694926EE}"/>
                </a:ext>
              </a:extLst>
            </p:cNvPr>
            <p:cNvGrpSpPr/>
            <p:nvPr/>
          </p:nvGrpSpPr>
          <p:grpSpPr>
            <a:xfrm>
              <a:off x="4031068" y="2789672"/>
              <a:ext cx="952129" cy="875144"/>
              <a:chOff x="2918732" y="2598963"/>
              <a:chExt cx="1040946" cy="947060"/>
            </a:xfrm>
          </p:grpSpPr>
          <p:pic>
            <p:nvPicPr>
              <p:cNvPr id="68" name="Picture 67" descr="A white circle with green arrows&#10;&#10;Description automatically generated">
                <a:extLst>
                  <a:ext uri="{FF2B5EF4-FFF2-40B4-BE49-F238E27FC236}">
                    <a16:creationId xmlns:a16="http://schemas.microsoft.com/office/drawing/2014/main" id="{063B5BC7-6A57-E091-1F60-A426E45A9CD0}"/>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70" name="Picture 69" descr="A green and white spool&#10;&#10;Description automatically generated">
                <a:extLst>
                  <a:ext uri="{FF2B5EF4-FFF2-40B4-BE49-F238E27FC236}">
                    <a16:creationId xmlns:a16="http://schemas.microsoft.com/office/drawing/2014/main" id="{AD1E4DF4-E8CE-BDFF-401C-26D815AABD5A}"/>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71" name="Picture 70" descr="A blue and white house&#10;&#10;Description automatically generated">
                <a:extLst>
                  <a:ext uri="{FF2B5EF4-FFF2-40B4-BE49-F238E27FC236}">
                    <a16:creationId xmlns:a16="http://schemas.microsoft.com/office/drawing/2014/main" id="{BD54E1AD-D7B0-69F3-C750-D9B81EDB2FE7}"/>
                  </a:ext>
                </a:extLst>
              </p:cNvPr>
              <p:cNvPicPr>
                <a:picLocks noChangeAspect="1"/>
              </p:cNvPicPr>
              <p:nvPr/>
            </p:nvPicPr>
            <p:blipFill>
              <a:blip r:embed="rId10"/>
              <a:stretch>
                <a:fillRect/>
              </a:stretch>
            </p:blipFill>
            <p:spPr>
              <a:xfrm>
                <a:off x="3573917" y="3101068"/>
                <a:ext cx="342901" cy="444955"/>
              </a:xfrm>
              <a:prstGeom prst="rect">
                <a:avLst/>
              </a:prstGeom>
            </p:spPr>
          </p:pic>
        </p:grpSp>
      </p:grpSp>
      <p:grpSp>
        <p:nvGrpSpPr>
          <p:cNvPr id="88" name="Group 87">
            <a:extLst>
              <a:ext uri="{FF2B5EF4-FFF2-40B4-BE49-F238E27FC236}">
                <a16:creationId xmlns:a16="http://schemas.microsoft.com/office/drawing/2014/main" id="{065740E1-CE30-B408-4AFE-0EEA7EC02CC7}"/>
              </a:ext>
            </a:extLst>
          </p:cNvPr>
          <p:cNvGrpSpPr/>
          <p:nvPr/>
        </p:nvGrpSpPr>
        <p:grpSpPr>
          <a:xfrm>
            <a:off x="223563" y="2305838"/>
            <a:ext cx="1463366" cy="1324135"/>
            <a:chOff x="3761650" y="2505955"/>
            <a:chExt cx="1431994" cy="1231247"/>
          </a:xfrm>
        </p:grpSpPr>
        <p:sp>
          <p:nvSpPr>
            <p:cNvPr id="89" name="Rectangle: Rounded Corners 88">
              <a:extLst>
                <a:ext uri="{FF2B5EF4-FFF2-40B4-BE49-F238E27FC236}">
                  <a16:creationId xmlns:a16="http://schemas.microsoft.com/office/drawing/2014/main" id="{C3EF6D80-2FA4-0A6D-42BD-FB406AEA9F1D}"/>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90" name="Rectangle: Rounded Corners 89">
              <a:extLst>
                <a:ext uri="{FF2B5EF4-FFF2-40B4-BE49-F238E27FC236}">
                  <a16:creationId xmlns:a16="http://schemas.microsoft.com/office/drawing/2014/main" id="{ED135770-4C80-B9A4-B8BE-3F26AC344975}"/>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91" name="Group 90">
              <a:extLst>
                <a:ext uri="{FF2B5EF4-FFF2-40B4-BE49-F238E27FC236}">
                  <a16:creationId xmlns:a16="http://schemas.microsoft.com/office/drawing/2014/main" id="{04CA1174-48DE-806B-881C-CA3ACAD1D19C}"/>
                </a:ext>
              </a:extLst>
            </p:cNvPr>
            <p:cNvGrpSpPr/>
            <p:nvPr/>
          </p:nvGrpSpPr>
          <p:grpSpPr>
            <a:xfrm>
              <a:off x="3761650" y="2505955"/>
              <a:ext cx="445890" cy="487563"/>
              <a:chOff x="1447255" y="2216577"/>
              <a:chExt cx="1080000" cy="1080000"/>
            </a:xfrm>
          </p:grpSpPr>
          <p:sp>
            <p:nvSpPr>
              <p:cNvPr id="96" name="Oval 95">
                <a:extLst>
                  <a:ext uri="{FF2B5EF4-FFF2-40B4-BE49-F238E27FC236}">
                    <a16:creationId xmlns:a16="http://schemas.microsoft.com/office/drawing/2014/main" id="{A178680D-EA13-5F64-59E4-5582D9C317F0}"/>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97" name="Picture 96">
                <a:extLst>
                  <a:ext uri="{FF2B5EF4-FFF2-40B4-BE49-F238E27FC236}">
                    <a16:creationId xmlns:a16="http://schemas.microsoft.com/office/drawing/2014/main" id="{2E73E445-1A92-A52B-C95C-4F83E64C59C5}"/>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92" name="Group 91">
              <a:extLst>
                <a:ext uri="{FF2B5EF4-FFF2-40B4-BE49-F238E27FC236}">
                  <a16:creationId xmlns:a16="http://schemas.microsoft.com/office/drawing/2014/main" id="{D26C09F5-95DC-4FC5-2993-6B012214DAEB}"/>
                </a:ext>
              </a:extLst>
            </p:cNvPr>
            <p:cNvGrpSpPr/>
            <p:nvPr/>
          </p:nvGrpSpPr>
          <p:grpSpPr>
            <a:xfrm>
              <a:off x="4031068" y="2789672"/>
              <a:ext cx="952129" cy="875144"/>
              <a:chOff x="2918732" y="2598963"/>
              <a:chExt cx="1040946" cy="947060"/>
            </a:xfrm>
          </p:grpSpPr>
          <p:pic>
            <p:nvPicPr>
              <p:cNvPr id="93" name="Picture 92" descr="A white circle with green arrows&#10;&#10;Description automatically generated">
                <a:extLst>
                  <a:ext uri="{FF2B5EF4-FFF2-40B4-BE49-F238E27FC236}">
                    <a16:creationId xmlns:a16="http://schemas.microsoft.com/office/drawing/2014/main" id="{91894CD4-2BD3-987C-0DFA-741F1CE0587A}"/>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94" name="Picture 93" descr="A green and white spool&#10;&#10;Description automatically generated">
                <a:extLst>
                  <a:ext uri="{FF2B5EF4-FFF2-40B4-BE49-F238E27FC236}">
                    <a16:creationId xmlns:a16="http://schemas.microsoft.com/office/drawing/2014/main" id="{00C4AB5D-B912-F4E5-A152-99D660E470DC}"/>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95" name="Picture 94" descr="A blue and white house&#10;&#10;Description automatically generated">
                <a:extLst>
                  <a:ext uri="{FF2B5EF4-FFF2-40B4-BE49-F238E27FC236}">
                    <a16:creationId xmlns:a16="http://schemas.microsoft.com/office/drawing/2014/main" id="{CB04D11A-F51D-E74F-F027-8771A3B7AA50}"/>
                  </a:ext>
                </a:extLst>
              </p:cNvPr>
              <p:cNvPicPr>
                <a:picLocks noChangeAspect="1"/>
              </p:cNvPicPr>
              <p:nvPr/>
            </p:nvPicPr>
            <p:blipFill>
              <a:blip r:embed="rId10"/>
              <a:stretch>
                <a:fillRect/>
              </a:stretch>
            </p:blipFill>
            <p:spPr>
              <a:xfrm>
                <a:off x="3573917" y="3101068"/>
                <a:ext cx="342901" cy="444955"/>
              </a:xfrm>
              <a:prstGeom prst="rect">
                <a:avLst/>
              </a:prstGeom>
            </p:spPr>
          </p:pic>
        </p:grpSp>
      </p:grpSp>
      <p:grpSp>
        <p:nvGrpSpPr>
          <p:cNvPr id="98" name="Group 97">
            <a:extLst>
              <a:ext uri="{FF2B5EF4-FFF2-40B4-BE49-F238E27FC236}">
                <a16:creationId xmlns:a16="http://schemas.microsoft.com/office/drawing/2014/main" id="{00794701-A2E6-BF2A-EA88-35C24D693F26}"/>
              </a:ext>
            </a:extLst>
          </p:cNvPr>
          <p:cNvGrpSpPr/>
          <p:nvPr/>
        </p:nvGrpSpPr>
        <p:grpSpPr>
          <a:xfrm>
            <a:off x="378996" y="2461272"/>
            <a:ext cx="1463366" cy="1324135"/>
            <a:chOff x="3761650" y="2505955"/>
            <a:chExt cx="1431994" cy="1231247"/>
          </a:xfrm>
        </p:grpSpPr>
        <p:sp>
          <p:nvSpPr>
            <p:cNvPr id="99" name="Rectangle: Rounded Corners 98">
              <a:extLst>
                <a:ext uri="{FF2B5EF4-FFF2-40B4-BE49-F238E27FC236}">
                  <a16:creationId xmlns:a16="http://schemas.microsoft.com/office/drawing/2014/main" id="{E97D8658-90C6-54F4-F7ED-D7A4BF753F17}"/>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100" name="Rectangle: Rounded Corners 99">
              <a:extLst>
                <a:ext uri="{FF2B5EF4-FFF2-40B4-BE49-F238E27FC236}">
                  <a16:creationId xmlns:a16="http://schemas.microsoft.com/office/drawing/2014/main" id="{4BA5CD34-85FF-3763-5229-A34AD0FB0593}"/>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101" name="Group 100">
              <a:extLst>
                <a:ext uri="{FF2B5EF4-FFF2-40B4-BE49-F238E27FC236}">
                  <a16:creationId xmlns:a16="http://schemas.microsoft.com/office/drawing/2014/main" id="{4A993E03-B929-320F-FE88-C72BE521F204}"/>
                </a:ext>
              </a:extLst>
            </p:cNvPr>
            <p:cNvGrpSpPr/>
            <p:nvPr/>
          </p:nvGrpSpPr>
          <p:grpSpPr>
            <a:xfrm>
              <a:off x="3761650" y="2505955"/>
              <a:ext cx="445890" cy="487563"/>
              <a:chOff x="1447255" y="2216577"/>
              <a:chExt cx="1080000" cy="1080000"/>
            </a:xfrm>
          </p:grpSpPr>
          <p:sp>
            <p:nvSpPr>
              <p:cNvPr id="106" name="Oval 105">
                <a:extLst>
                  <a:ext uri="{FF2B5EF4-FFF2-40B4-BE49-F238E27FC236}">
                    <a16:creationId xmlns:a16="http://schemas.microsoft.com/office/drawing/2014/main" id="{756E1291-BC53-5151-7C38-2318BC13370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107" name="Picture 106">
                <a:extLst>
                  <a:ext uri="{FF2B5EF4-FFF2-40B4-BE49-F238E27FC236}">
                    <a16:creationId xmlns:a16="http://schemas.microsoft.com/office/drawing/2014/main" id="{3B364441-F985-9A4B-6ED8-AFD1EAF6FB0D}"/>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102" name="Group 101">
              <a:extLst>
                <a:ext uri="{FF2B5EF4-FFF2-40B4-BE49-F238E27FC236}">
                  <a16:creationId xmlns:a16="http://schemas.microsoft.com/office/drawing/2014/main" id="{5AAED504-C102-4E2D-A7FF-153EC4D9520E}"/>
                </a:ext>
              </a:extLst>
            </p:cNvPr>
            <p:cNvGrpSpPr/>
            <p:nvPr/>
          </p:nvGrpSpPr>
          <p:grpSpPr>
            <a:xfrm>
              <a:off x="4031068" y="2789672"/>
              <a:ext cx="952129" cy="875144"/>
              <a:chOff x="2918732" y="2598963"/>
              <a:chExt cx="1040946" cy="947060"/>
            </a:xfrm>
          </p:grpSpPr>
          <p:pic>
            <p:nvPicPr>
              <p:cNvPr id="103" name="Picture 102" descr="A white circle with green arrows&#10;&#10;Description automatically generated">
                <a:extLst>
                  <a:ext uri="{FF2B5EF4-FFF2-40B4-BE49-F238E27FC236}">
                    <a16:creationId xmlns:a16="http://schemas.microsoft.com/office/drawing/2014/main" id="{0DDEBF62-0940-2ECB-46BC-AFB06A67FD73}"/>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104" name="Picture 103" descr="A green and white spool&#10;&#10;Description automatically generated">
                <a:extLst>
                  <a:ext uri="{FF2B5EF4-FFF2-40B4-BE49-F238E27FC236}">
                    <a16:creationId xmlns:a16="http://schemas.microsoft.com/office/drawing/2014/main" id="{85D0C33E-362D-AD2A-B95E-5CD1626F66D9}"/>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105" name="Picture 104" descr="A blue and white house&#10;&#10;Description automatically generated">
                <a:extLst>
                  <a:ext uri="{FF2B5EF4-FFF2-40B4-BE49-F238E27FC236}">
                    <a16:creationId xmlns:a16="http://schemas.microsoft.com/office/drawing/2014/main" id="{5C05BE9D-C4D4-8A03-16B8-EA8C728A3C83}"/>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109" name="TextBox 108">
            <a:extLst>
              <a:ext uri="{FF2B5EF4-FFF2-40B4-BE49-F238E27FC236}">
                <a16:creationId xmlns:a16="http://schemas.microsoft.com/office/drawing/2014/main" id="{2BCE0357-392A-AE31-5A8B-EDBC00BC8BB6}"/>
              </a:ext>
            </a:extLst>
          </p:cNvPr>
          <p:cNvSpPr txBox="1"/>
          <p:nvPr/>
        </p:nvSpPr>
        <p:spPr>
          <a:xfrm>
            <a:off x="288640" y="3810097"/>
            <a:ext cx="1565175" cy="542399"/>
          </a:xfrm>
          <a:prstGeom prst="rect">
            <a:avLst/>
          </a:prstGeom>
          <a:noFill/>
        </p:spPr>
        <p:txBody>
          <a:bodyPr wrap="square" lIns="93260" tIns="46630" rIns="93260" bIns="46630" rtlCol="0" anchor="t">
            <a:spAutoFit/>
          </a:bodyPr>
          <a:lstStyle/>
          <a:p>
            <a:pPr algn="ctr" defTabSz="932597">
              <a:defRPr/>
            </a:pPr>
            <a:r>
              <a:rPr lang="nl-NL" sz="1428">
                <a:solidFill>
                  <a:prstClr val="black"/>
                </a:solidFill>
                <a:latin typeface="Segoe Sans Text" panose="020F0502020204030204"/>
              </a:rPr>
              <a:t>Feature Workspaces</a:t>
            </a:r>
            <a:endParaRPr lang="nl-NL" sz="1428">
              <a:solidFill>
                <a:prstClr val="black"/>
              </a:solidFill>
              <a:latin typeface="Segoe Sans Text" panose="020F0502020204030204"/>
              <a:cs typeface="Segoe Sans Text"/>
            </a:endParaRPr>
          </a:p>
        </p:txBody>
      </p:sp>
    </p:spTree>
    <p:extLst>
      <p:ext uri="{BB962C8B-B14F-4D97-AF65-F5344CB8AC3E}">
        <p14:creationId xmlns:p14="http://schemas.microsoft.com/office/powerpoint/2010/main" val="19120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F03F-3D70-E860-4E73-6C03723A3F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80815F-9CF7-A715-1A26-D87F7981FCF1}"/>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CF93F977-75ED-729A-814C-3D6D72BC8D12}"/>
              </a:ext>
            </a:extLst>
          </p:cNvPr>
          <p:cNvPicPr>
            <a:picLocks noChangeAspect="1"/>
          </p:cNvPicPr>
          <p:nvPr/>
        </p:nvPicPr>
        <p:blipFill>
          <a:blip r:embed="rId3"/>
          <a:stretch>
            <a:fillRect/>
          </a:stretch>
        </p:blipFill>
        <p:spPr>
          <a:xfrm>
            <a:off x="0" y="9185"/>
            <a:ext cx="12479304" cy="6985340"/>
          </a:xfrm>
          <a:prstGeom prst="rect">
            <a:avLst/>
          </a:prstGeom>
        </p:spPr>
      </p:pic>
      <p:sp>
        <p:nvSpPr>
          <p:cNvPr id="8" name="Rectangle 7">
            <a:extLst>
              <a:ext uri="{FF2B5EF4-FFF2-40B4-BE49-F238E27FC236}">
                <a16:creationId xmlns:a16="http://schemas.microsoft.com/office/drawing/2014/main" id="{D2F7B2FB-4207-0606-14E9-6C9AB0AE4AF6}"/>
              </a:ext>
            </a:extLst>
          </p:cNvPr>
          <p:cNvSpPr/>
          <p:nvPr/>
        </p:nvSpPr>
        <p:spPr bwMode="auto">
          <a:xfrm>
            <a:off x="1303046" y="4316793"/>
            <a:ext cx="10020982" cy="816429"/>
          </a:xfrm>
          <a:prstGeom prst="rect">
            <a:avLst/>
          </a:prstGeom>
          <a:solidFill>
            <a:schemeClr val="accent4">
              <a:lumMod val="20000"/>
              <a:lumOff val="8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680000"/>
                </a:solidFill>
                <a:ea typeface="Segoe UI" pitchFamily="34" charset="0"/>
                <a:cs typeface="Segoe UI" pitchFamily="34" charset="0"/>
              </a:rPr>
              <a:t>Video for this demo is CICD_WAREHOUSE_DEMO01.mp4</a:t>
            </a:r>
          </a:p>
        </p:txBody>
      </p:sp>
    </p:spTree>
    <p:extLst>
      <p:ext uri="{BB962C8B-B14F-4D97-AF65-F5344CB8AC3E}">
        <p14:creationId xmlns:p14="http://schemas.microsoft.com/office/powerpoint/2010/main" val="214140779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0750A-FB30-4312-883E-E25F53544E33}"/>
              </a:ext>
            </a:extLst>
          </p:cNvPr>
          <p:cNvSpPr>
            <a:spLocks noGrp="1"/>
          </p:cNvSpPr>
          <p:nvPr>
            <p:ph type="title"/>
          </p:nvPr>
        </p:nvSpPr>
        <p:spPr>
          <a:xfrm>
            <a:off x="855768" y="372394"/>
            <a:ext cx="10724938" cy="758539"/>
          </a:xfrm>
        </p:spPr>
        <p:txBody>
          <a:bodyPr>
            <a:normAutofit/>
          </a:bodyPr>
          <a:lstStyle/>
          <a:p>
            <a:r>
              <a:rPr lang="en-US" sz="2448" b="1">
                <a:solidFill>
                  <a:srgbClr val="081F2C"/>
                </a:solidFill>
                <a:latin typeface="Segoe UI Semibold" panose="020B0502040204020203" pitchFamily="34" charset="0"/>
                <a:cs typeface="Segoe UI Semibold" panose="020B0502040204020203" pitchFamily="34" charset="0"/>
              </a:rPr>
              <a:t>Scenario 2: Basic CI/CD process with Developer tool and SQL Database Project</a:t>
            </a:r>
            <a:br>
              <a:rPr lang="en-US" sz="1836" b="1" spc="0">
                <a:ln>
                  <a:noFill/>
                </a:ln>
                <a:solidFill>
                  <a:srgbClr val="081F2C"/>
                </a:solidFill>
                <a:latin typeface="Segoe UI Semibold" panose="020B0502040204020203" pitchFamily="34" charset="0"/>
                <a:cs typeface="Segoe UI Semibold" panose="020B0502040204020203" pitchFamily="34" charset="0"/>
              </a:rPr>
            </a:br>
            <a:endParaRPr lang="en-IN" sz="1836"/>
          </a:p>
        </p:txBody>
      </p:sp>
      <p:sp>
        <p:nvSpPr>
          <p:cNvPr id="8" name="Rectangle 7">
            <a:extLst>
              <a:ext uri="{FF2B5EF4-FFF2-40B4-BE49-F238E27FC236}">
                <a16:creationId xmlns:a16="http://schemas.microsoft.com/office/drawing/2014/main" id="{1AAEBF43-7614-E7C2-3D7A-CCAD46AF7CB6}"/>
              </a:ext>
            </a:extLst>
          </p:cNvPr>
          <p:cNvSpPr/>
          <p:nvPr/>
        </p:nvSpPr>
        <p:spPr>
          <a:xfrm>
            <a:off x="4572017" y="3033039"/>
            <a:ext cx="1131288" cy="758538"/>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36"/>
              <a:t>DACPAC</a:t>
            </a:r>
          </a:p>
        </p:txBody>
      </p:sp>
      <p:cxnSp>
        <p:nvCxnSpPr>
          <p:cNvPr id="13" name="Straight Arrow Connector 12">
            <a:extLst>
              <a:ext uri="{FF2B5EF4-FFF2-40B4-BE49-F238E27FC236}">
                <a16:creationId xmlns:a16="http://schemas.microsoft.com/office/drawing/2014/main" id="{BA420918-BCC1-91AF-A9AB-4AC2F70F46ED}"/>
              </a:ext>
            </a:extLst>
          </p:cNvPr>
          <p:cNvCxnSpPr>
            <a:cxnSpLocks/>
          </p:cNvCxnSpPr>
          <p:nvPr/>
        </p:nvCxnSpPr>
        <p:spPr>
          <a:xfrm>
            <a:off x="3831355" y="3422401"/>
            <a:ext cx="720174" cy="1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Curved 14">
            <a:extLst>
              <a:ext uri="{FF2B5EF4-FFF2-40B4-BE49-F238E27FC236}">
                <a16:creationId xmlns:a16="http://schemas.microsoft.com/office/drawing/2014/main" id="{E8200D06-CCCD-8ACA-FCAF-F2EDD3472DE7}"/>
              </a:ext>
            </a:extLst>
          </p:cNvPr>
          <p:cNvCxnSpPr>
            <a:cxnSpLocks/>
            <a:stCxn id="8" idx="3"/>
          </p:cNvCxnSpPr>
          <p:nvPr/>
        </p:nvCxnSpPr>
        <p:spPr>
          <a:xfrm flipV="1">
            <a:off x="5703306" y="2132761"/>
            <a:ext cx="2442294" cy="126945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4CAC4A88-C2E2-510E-8787-44C0563B2007}"/>
              </a:ext>
            </a:extLst>
          </p:cNvPr>
          <p:cNvCxnSpPr>
            <a:cxnSpLocks/>
            <a:stCxn id="8" idx="3"/>
          </p:cNvCxnSpPr>
          <p:nvPr/>
        </p:nvCxnSpPr>
        <p:spPr>
          <a:xfrm>
            <a:off x="5703306" y="3412309"/>
            <a:ext cx="2516480" cy="14004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0BDABB2F-6F6C-1D27-03D9-246243EB50A1}"/>
              </a:ext>
            </a:extLst>
          </p:cNvPr>
          <p:cNvCxnSpPr>
            <a:cxnSpLocks/>
            <a:stCxn id="8" idx="3"/>
          </p:cNvCxnSpPr>
          <p:nvPr/>
        </p:nvCxnSpPr>
        <p:spPr>
          <a:xfrm>
            <a:off x="5703305" y="3412308"/>
            <a:ext cx="2452216" cy="1732586"/>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Arrow: Down 20">
            <a:extLst>
              <a:ext uri="{FF2B5EF4-FFF2-40B4-BE49-F238E27FC236}">
                <a16:creationId xmlns:a16="http://schemas.microsoft.com/office/drawing/2014/main" id="{72814C2B-1D3A-DABB-70C2-B3EA7AF97939}"/>
              </a:ext>
            </a:extLst>
          </p:cNvPr>
          <p:cNvSpPr/>
          <p:nvPr/>
        </p:nvSpPr>
        <p:spPr>
          <a:xfrm rot="16200000">
            <a:off x="6468881" y="4543618"/>
            <a:ext cx="152887" cy="3503345"/>
          </a:xfrm>
          <a:prstGeom prst="down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22" name="TextBox 21">
            <a:extLst>
              <a:ext uri="{FF2B5EF4-FFF2-40B4-BE49-F238E27FC236}">
                <a16:creationId xmlns:a16="http://schemas.microsoft.com/office/drawing/2014/main" id="{82596965-F913-FB33-E666-CA296C1D21E5}"/>
              </a:ext>
            </a:extLst>
          </p:cNvPr>
          <p:cNvSpPr txBox="1"/>
          <p:nvPr/>
        </p:nvSpPr>
        <p:spPr>
          <a:xfrm>
            <a:off x="5798102" y="5636092"/>
            <a:ext cx="1159671" cy="670577"/>
          </a:xfrm>
          <a:prstGeom prst="rect">
            <a:avLst/>
          </a:prstGeom>
          <a:noFill/>
        </p:spPr>
        <p:txBody>
          <a:bodyPr wrap="square" rtlCol="0">
            <a:spAutoFit/>
          </a:bodyPr>
          <a:lstStyle/>
          <a:p>
            <a:pPr algn="ctr"/>
            <a:r>
              <a:rPr lang="en-IN" sz="1224"/>
              <a:t>Build and Release Pipeline</a:t>
            </a:r>
          </a:p>
        </p:txBody>
      </p:sp>
      <p:pic>
        <p:nvPicPr>
          <p:cNvPr id="29" name="Picture 2" descr="×ª××¦××ª ×ª××× × ×¢×××¨ âªpipeline azureâ¬â">
            <a:extLst>
              <a:ext uri="{FF2B5EF4-FFF2-40B4-BE49-F238E27FC236}">
                <a16:creationId xmlns:a16="http://schemas.microsoft.com/office/drawing/2014/main" id="{53FFACC2-BA59-8FD9-78C8-2E75B8559C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9655" y="5767788"/>
            <a:ext cx="395806" cy="39580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40740A34-0534-5333-32EF-9FB80379B1C9}"/>
              </a:ext>
            </a:extLst>
          </p:cNvPr>
          <p:cNvSpPr/>
          <p:nvPr/>
        </p:nvSpPr>
        <p:spPr>
          <a:xfrm>
            <a:off x="8003023" y="996995"/>
            <a:ext cx="2582812"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2040">
                <a:solidFill>
                  <a:schemeClr val="tx1"/>
                </a:solidFill>
                <a:latin typeface="Segoe UI Semilight"/>
                <a:cs typeface="Segoe UI" pitchFamily="34" charset="0"/>
              </a:rPr>
              <a:t>Fabric</a:t>
            </a:r>
          </a:p>
        </p:txBody>
      </p:sp>
      <p:pic>
        <p:nvPicPr>
          <p:cNvPr id="31" name="Picture 30" descr="Fabric icon">
            <a:extLst>
              <a:ext uri="{FF2B5EF4-FFF2-40B4-BE49-F238E27FC236}">
                <a16:creationId xmlns:a16="http://schemas.microsoft.com/office/drawing/2014/main" id="{46E54B50-C9C0-2F45-7448-7A957E7040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87256" y="1071250"/>
            <a:ext cx="353820" cy="353820"/>
          </a:xfrm>
          <a:prstGeom prst="rect">
            <a:avLst/>
          </a:prstGeom>
        </p:spPr>
      </p:pic>
      <p:sp>
        <p:nvSpPr>
          <p:cNvPr id="32" name="Rectangle 31">
            <a:extLst>
              <a:ext uri="{FF2B5EF4-FFF2-40B4-BE49-F238E27FC236}">
                <a16:creationId xmlns:a16="http://schemas.microsoft.com/office/drawing/2014/main" id="{63298C07-3906-8CFB-CFF5-5C126E45A784}"/>
              </a:ext>
            </a:extLst>
          </p:cNvPr>
          <p:cNvSpPr/>
          <p:nvPr/>
        </p:nvSpPr>
        <p:spPr>
          <a:xfrm>
            <a:off x="7972419" y="901712"/>
            <a:ext cx="2454022" cy="5261882"/>
          </a:xfrm>
          <a:prstGeom prst="rect">
            <a:avLst/>
          </a:prstGeom>
          <a:noFill/>
          <a:ln>
            <a:solidFill>
              <a:schemeClr val="accent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33" name="Rectangle 32">
            <a:extLst>
              <a:ext uri="{FF2B5EF4-FFF2-40B4-BE49-F238E27FC236}">
                <a16:creationId xmlns:a16="http://schemas.microsoft.com/office/drawing/2014/main" id="{8ED1B49A-169E-F5D1-A35C-F1D8B141D355}"/>
              </a:ext>
            </a:extLst>
          </p:cNvPr>
          <p:cNvSpPr/>
          <p:nvPr/>
        </p:nvSpPr>
        <p:spPr>
          <a:xfrm>
            <a:off x="5613890" y="3015782"/>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solidFill>
                  <a:schemeClr val="tx1"/>
                </a:solidFill>
                <a:latin typeface="Segoe UI Semibold" panose="020B0702040204020203" pitchFamily="34" charset="0"/>
                <a:cs typeface="Segoe UI Semibold" panose="020B0702040204020203" pitchFamily="34" charset="0"/>
              </a:rPr>
              <a:t>Deploy</a:t>
            </a:r>
          </a:p>
        </p:txBody>
      </p:sp>
      <p:sp>
        <p:nvSpPr>
          <p:cNvPr id="34" name="Arrow: Down 33">
            <a:extLst>
              <a:ext uri="{FF2B5EF4-FFF2-40B4-BE49-F238E27FC236}">
                <a16:creationId xmlns:a16="http://schemas.microsoft.com/office/drawing/2014/main" id="{81375044-D7A9-D1A2-32AC-62DF14EA14DD}"/>
              </a:ext>
            </a:extLst>
          </p:cNvPr>
          <p:cNvSpPr/>
          <p:nvPr/>
        </p:nvSpPr>
        <p:spPr>
          <a:xfrm rot="16200000">
            <a:off x="2307475" y="820777"/>
            <a:ext cx="152887" cy="3503345"/>
          </a:xfrm>
          <a:prstGeom prst="down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36" name="TextBox 35">
            <a:extLst>
              <a:ext uri="{FF2B5EF4-FFF2-40B4-BE49-F238E27FC236}">
                <a16:creationId xmlns:a16="http://schemas.microsoft.com/office/drawing/2014/main" id="{27DC538F-10B9-D44C-6EFA-345A642ED71F}"/>
              </a:ext>
            </a:extLst>
          </p:cNvPr>
          <p:cNvSpPr txBox="1"/>
          <p:nvPr/>
        </p:nvSpPr>
        <p:spPr>
          <a:xfrm>
            <a:off x="1185420" y="2114782"/>
            <a:ext cx="2306063" cy="318286"/>
          </a:xfrm>
          <a:prstGeom prst="rect">
            <a:avLst/>
          </a:prstGeom>
          <a:noFill/>
        </p:spPr>
        <p:txBody>
          <a:bodyPr wrap="square">
            <a:spAutoFit/>
          </a:bodyPr>
          <a:lstStyle/>
          <a:p>
            <a:r>
              <a:rPr lang="en-US" sz="1428" kern="0">
                <a:latin typeface="Segoe UI Semibold" panose="020B0702040204020203" pitchFamily="34" charset="0"/>
                <a:cs typeface="Segoe UI Semibold" panose="020B0702040204020203" pitchFamily="34" charset="0"/>
              </a:rPr>
              <a:t>Development process </a:t>
            </a:r>
            <a:endParaRPr lang="en-IN" sz="1428" kern="0">
              <a:latin typeface="Segoe UI Semibold" panose="020B0702040204020203" pitchFamily="34" charset="0"/>
              <a:cs typeface="Segoe UI Semibold" panose="020B0702040204020203" pitchFamily="34" charset="0"/>
            </a:endParaRPr>
          </a:p>
        </p:txBody>
      </p:sp>
      <p:sp>
        <p:nvSpPr>
          <p:cNvPr id="37" name="Rectangle: Rounded Corners 36">
            <a:extLst>
              <a:ext uri="{FF2B5EF4-FFF2-40B4-BE49-F238E27FC236}">
                <a16:creationId xmlns:a16="http://schemas.microsoft.com/office/drawing/2014/main" id="{26FCCC7A-4487-9115-8ED4-0F833B2F5045}"/>
              </a:ext>
            </a:extLst>
          </p:cNvPr>
          <p:cNvSpPr/>
          <p:nvPr/>
        </p:nvSpPr>
        <p:spPr>
          <a:xfrm>
            <a:off x="7329526" y="3189248"/>
            <a:ext cx="843784" cy="25739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a:t>Test Approval workflow</a:t>
            </a:r>
          </a:p>
        </p:txBody>
      </p:sp>
      <p:sp>
        <p:nvSpPr>
          <p:cNvPr id="38" name="Rectangle: Rounded Corners 37">
            <a:extLst>
              <a:ext uri="{FF2B5EF4-FFF2-40B4-BE49-F238E27FC236}">
                <a16:creationId xmlns:a16="http://schemas.microsoft.com/office/drawing/2014/main" id="{E443B295-20CB-5728-BCD3-B07391C6FA4A}"/>
              </a:ext>
            </a:extLst>
          </p:cNvPr>
          <p:cNvSpPr/>
          <p:nvPr/>
        </p:nvSpPr>
        <p:spPr>
          <a:xfrm>
            <a:off x="7328613" y="4502703"/>
            <a:ext cx="843784" cy="25739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a:t>Prod Approval workflow</a:t>
            </a:r>
          </a:p>
        </p:txBody>
      </p:sp>
      <p:grpSp>
        <p:nvGrpSpPr>
          <p:cNvPr id="27" name="Group 26">
            <a:extLst>
              <a:ext uri="{FF2B5EF4-FFF2-40B4-BE49-F238E27FC236}">
                <a16:creationId xmlns:a16="http://schemas.microsoft.com/office/drawing/2014/main" id="{3C2F1AF7-81A0-3966-64D7-5BA893DBE874}"/>
              </a:ext>
            </a:extLst>
          </p:cNvPr>
          <p:cNvGrpSpPr/>
          <p:nvPr/>
        </p:nvGrpSpPr>
        <p:grpSpPr>
          <a:xfrm>
            <a:off x="8441729" y="4428864"/>
            <a:ext cx="1707897" cy="1358835"/>
            <a:chOff x="1759856" y="4678016"/>
            <a:chExt cx="1674561" cy="1332312"/>
          </a:xfrm>
        </p:grpSpPr>
        <p:grpSp>
          <p:nvGrpSpPr>
            <p:cNvPr id="6" name="Group 5">
              <a:extLst>
                <a:ext uri="{FF2B5EF4-FFF2-40B4-BE49-F238E27FC236}">
                  <a16:creationId xmlns:a16="http://schemas.microsoft.com/office/drawing/2014/main" id="{0FCE592F-BFA3-5886-74E4-574FCB7C64C2}"/>
                </a:ext>
              </a:extLst>
            </p:cNvPr>
            <p:cNvGrpSpPr/>
            <p:nvPr/>
          </p:nvGrpSpPr>
          <p:grpSpPr>
            <a:xfrm>
              <a:off x="1759856" y="4678016"/>
              <a:ext cx="1662612" cy="1332312"/>
              <a:chOff x="3761650" y="2505955"/>
              <a:chExt cx="1431994" cy="1231247"/>
            </a:xfrm>
          </p:grpSpPr>
          <p:sp>
            <p:nvSpPr>
              <p:cNvPr id="7" name="Rectangle: Rounded Corners 6">
                <a:extLst>
                  <a:ext uri="{FF2B5EF4-FFF2-40B4-BE49-F238E27FC236}">
                    <a16:creationId xmlns:a16="http://schemas.microsoft.com/office/drawing/2014/main" id="{D3DBC413-B2DD-890B-6F26-017D7671D97D}"/>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12" name="Rectangle: Rounded Corners 11">
                <a:extLst>
                  <a:ext uri="{FF2B5EF4-FFF2-40B4-BE49-F238E27FC236}">
                    <a16:creationId xmlns:a16="http://schemas.microsoft.com/office/drawing/2014/main" id="{DF4B2CC7-E553-E590-329D-E3EB104F4B93}"/>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14" name="Group 13">
                <a:extLst>
                  <a:ext uri="{FF2B5EF4-FFF2-40B4-BE49-F238E27FC236}">
                    <a16:creationId xmlns:a16="http://schemas.microsoft.com/office/drawing/2014/main" id="{F09B6244-BF6A-1F0D-B15A-6ACDB293BD0C}"/>
                  </a:ext>
                </a:extLst>
              </p:cNvPr>
              <p:cNvGrpSpPr/>
              <p:nvPr/>
            </p:nvGrpSpPr>
            <p:grpSpPr>
              <a:xfrm>
                <a:off x="3761650" y="2505955"/>
                <a:ext cx="445890" cy="487563"/>
                <a:chOff x="1447255" y="2216577"/>
                <a:chExt cx="1080000" cy="1080000"/>
              </a:xfrm>
            </p:grpSpPr>
            <p:sp>
              <p:nvSpPr>
                <p:cNvPr id="24" name="Oval 23">
                  <a:extLst>
                    <a:ext uri="{FF2B5EF4-FFF2-40B4-BE49-F238E27FC236}">
                      <a16:creationId xmlns:a16="http://schemas.microsoft.com/office/drawing/2014/main" id="{1D95E413-2F6A-541D-6003-D3C35E72ACDA}"/>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25" name="Picture 24">
                  <a:extLst>
                    <a:ext uri="{FF2B5EF4-FFF2-40B4-BE49-F238E27FC236}">
                      <a16:creationId xmlns:a16="http://schemas.microsoft.com/office/drawing/2014/main" id="{227EB80D-7F34-A389-D8A1-17119083C1B1}"/>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23" name="Picture 22" descr="A blue and white house&#10;&#10;Description automatically generated">
                <a:extLst>
                  <a:ext uri="{FF2B5EF4-FFF2-40B4-BE49-F238E27FC236}">
                    <a16:creationId xmlns:a16="http://schemas.microsoft.com/office/drawing/2014/main" id="{E65B9946-7285-BDA3-3E10-0F9EFCADE9B2}"/>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26" name="TextBox 25">
              <a:extLst>
                <a:ext uri="{FF2B5EF4-FFF2-40B4-BE49-F238E27FC236}">
                  <a16:creationId xmlns:a16="http://schemas.microsoft.com/office/drawing/2014/main" id="{D67DAAE8-0B5F-D30E-BA9F-3A18B0B8E1D2}"/>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a:solidFill>
                    <a:schemeClr val="bg1"/>
                  </a:solidFill>
                  <a:latin typeface="Segoe Sans Text" panose="020F0502020204030204"/>
                </a:rPr>
                <a:t>Prod DW</a:t>
              </a:r>
              <a:endParaRPr lang="nl-NL" sz="1836">
                <a:solidFill>
                  <a:schemeClr val="bg1"/>
                </a:solidFill>
                <a:latin typeface="Segoe Sans Text" panose="020F0502020204030204"/>
                <a:cs typeface="Segoe Sans Text"/>
              </a:endParaRPr>
            </a:p>
          </p:txBody>
        </p:sp>
      </p:grpSp>
      <p:grpSp>
        <p:nvGrpSpPr>
          <p:cNvPr id="28" name="Group 27">
            <a:extLst>
              <a:ext uri="{FF2B5EF4-FFF2-40B4-BE49-F238E27FC236}">
                <a16:creationId xmlns:a16="http://schemas.microsoft.com/office/drawing/2014/main" id="{3166DF69-ED95-E168-8E7E-39FF73EEEB7E}"/>
              </a:ext>
            </a:extLst>
          </p:cNvPr>
          <p:cNvGrpSpPr/>
          <p:nvPr/>
        </p:nvGrpSpPr>
        <p:grpSpPr>
          <a:xfrm>
            <a:off x="8413021" y="2846094"/>
            <a:ext cx="1707897" cy="1358835"/>
            <a:chOff x="1759856" y="4678016"/>
            <a:chExt cx="1674561" cy="1332312"/>
          </a:xfrm>
        </p:grpSpPr>
        <p:grpSp>
          <p:nvGrpSpPr>
            <p:cNvPr id="35" name="Group 34">
              <a:extLst>
                <a:ext uri="{FF2B5EF4-FFF2-40B4-BE49-F238E27FC236}">
                  <a16:creationId xmlns:a16="http://schemas.microsoft.com/office/drawing/2014/main" id="{70174A22-1530-C293-1ACC-F41E6A39345C}"/>
                </a:ext>
              </a:extLst>
            </p:cNvPr>
            <p:cNvGrpSpPr/>
            <p:nvPr/>
          </p:nvGrpSpPr>
          <p:grpSpPr>
            <a:xfrm>
              <a:off x="1759856" y="4678016"/>
              <a:ext cx="1662612" cy="1332312"/>
              <a:chOff x="3761650" y="2505955"/>
              <a:chExt cx="1431994" cy="1231247"/>
            </a:xfrm>
          </p:grpSpPr>
          <p:sp>
            <p:nvSpPr>
              <p:cNvPr id="40" name="Rectangle: Rounded Corners 39">
                <a:extLst>
                  <a:ext uri="{FF2B5EF4-FFF2-40B4-BE49-F238E27FC236}">
                    <a16:creationId xmlns:a16="http://schemas.microsoft.com/office/drawing/2014/main" id="{B68ED8B5-DD8E-498D-7817-06269312686F}"/>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41" name="Rectangle: Rounded Corners 40">
                <a:extLst>
                  <a:ext uri="{FF2B5EF4-FFF2-40B4-BE49-F238E27FC236}">
                    <a16:creationId xmlns:a16="http://schemas.microsoft.com/office/drawing/2014/main" id="{CEFFFE86-7622-2C39-1845-325BD202EA0A}"/>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42" name="Group 41">
                <a:extLst>
                  <a:ext uri="{FF2B5EF4-FFF2-40B4-BE49-F238E27FC236}">
                    <a16:creationId xmlns:a16="http://schemas.microsoft.com/office/drawing/2014/main" id="{D3821380-2D2C-01BA-A8FB-08ACC0215F67}"/>
                  </a:ext>
                </a:extLst>
              </p:cNvPr>
              <p:cNvGrpSpPr/>
              <p:nvPr/>
            </p:nvGrpSpPr>
            <p:grpSpPr>
              <a:xfrm>
                <a:off x="3761650" y="2505955"/>
                <a:ext cx="445890" cy="487563"/>
                <a:chOff x="1447255" y="2216577"/>
                <a:chExt cx="1080000" cy="1080000"/>
              </a:xfrm>
            </p:grpSpPr>
            <p:sp>
              <p:nvSpPr>
                <p:cNvPr id="44" name="Oval 43">
                  <a:extLst>
                    <a:ext uri="{FF2B5EF4-FFF2-40B4-BE49-F238E27FC236}">
                      <a16:creationId xmlns:a16="http://schemas.microsoft.com/office/drawing/2014/main" id="{C8399EB8-702D-9A06-6A2E-C055D128654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45" name="Picture 44">
                  <a:extLst>
                    <a:ext uri="{FF2B5EF4-FFF2-40B4-BE49-F238E27FC236}">
                      <a16:creationId xmlns:a16="http://schemas.microsoft.com/office/drawing/2014/main" id="{57446245-C015-7019-B5CB-ED9DA954B729}"/>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43" name="Picture 42" descr="A blue and white house&#10;&#10;Description automatically generated">
                <a:extLst>
                  <a:ext uri="{FF2B5EF4-FFF2-40B4-BE49-F238E27FC236}">
                    <a16:creationId xmlns:a16="http://schemas.microsoft.com/office/drawing/2014/main" id="{9F6A8CE8-4011-01C1-6CF6-9E381A03BDA3}"/>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39" name="TextBox 38">
              <a:extLst>
                <a:ext uri="{FF2B5EF4-FFF2-40B4-BE49-F238E27FC236}">
                  <a16:creationId xmlns:a16="http://schemas.microsoft.com/office/drawing/2014/main" id="{3111D99D-CB96-EC2A-B277-345E6AFAF0EC}"/>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a:solidFill>
                    <a:schemeClr val="bg1"/>
                  </a:solidFill>
                  <a:latin typeface="Segoe Sans Text" panose="020F0502020204030204"/>
                </a:rPr>
                <a:t>Test DW</a:t>
              </a:r>
              <a:endParaRPr lang="nl-NL" sz="1836">
                <a:solidFill>
                  <a:schemeClr val="bg1"/>
                </a:solidFill>
                <a:latin typeface="Segoe Sans Text" panose="020F0502020204030204"/>
                <a:cs typeface="Segoe Sans Text"/>
              </a:endParaRPr>
            </a:p>
          </p:txBody>
        </p:sp>
      </p:grpSp>
      <p:grpSp>
        <p:nvGrpSpPr>
          <p:cNvPr id="46" name="Group 45">
            <a:extLst>
              <a:ext uri="{FF2B5EF4-FFF2-40B4-BE49-F238E27FC236}">
                <a16:creationId xmlns:a16="http://schemas.microsoft.com/office/drawing/2014/main" id="{4A21B3FC-8218-6D51-0441-366CFD7E085B}"/>
              </a:ext>
            </a:extLst>
          </p:cNvPr>
          <p:cNvGrpSpPr/>
          <p:nvPr/>
        </p:nvGrpSpPr>
        <p:grpSpPr>
          <a:xfrm>
            <a:off x="8397015" y="1424726"/>
            <a:ext cx="1707897" cy="1358835"/>
            <a:chOff x="1759856" y="4678016"/>
            <a:chExt cx="1674561" cy="1332312"/>
          </a:xfrm>
        </p:grpSpPr>
        <p:grpSp>
          <p:nvGrpSpPr>
            <p:cNvPr id="47" name="Group 46">
              <a:extLst>
                <a:ext uri="{FF2B5EF4-FFF2-40B4-BE49-F238E27FC236}">
                  <a16:creationId xmlns:a16="http://schemas.microsoft.com/office/drawing/2014/main" id="{BA45248E-6572-9FEB-D03E-B2487819806C}"/>
                </a:ext>
              </a:extLst>
            </p:cNvPr>
            <p:cNvGrpSpPr/>
            <p:nvPr/>
          </p:nvGrpSpPr>
          <p:grpSpPr>
            <a:xfrm>
              <a:off x="1759856" y="4678016"/>
              <a:ext cx="1662612" cy="1332312"/>
              <a:chOff x="3761650" y="2505955"/>
              <a:chExt cx="1431994" cy="1231247"/>
            </a:xfrm>
          </p:grpSpPr>
          <p:sp>
            <p:nvSpPr>
              <p:cNvPr id="49" name="Rectangle: Rounded Corners 48">
                <a:extLst>
                  <a:ext uri="{FF2B5EF4-FFF2-40B4-BE49-F238E27FC236}">
                    <a16:creationId xmlns:a16="http://schemas.microsoft.com/office/drawing/2014/main" id="{3476BBC6-5868-6907-CCFC-00355DCB0283}"/>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50" name="Rectangle: Rounded Corners 49">
                <a:extLst>
                  <a:ext uri="{FF2B5EF4-FFF2-40B4-BE49-F238E27FC236}">
                    <a16:creationId xmlns:a16="http://schemas.microsoft.com/office/drawing/2014/main" id="{86A13AA7-4E0D-0389-0A11-0D9D042B57E0}"/>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51" name="Group 50">
                <a:extLst>
                  <a:ext uri="{FF2B5EF4-FFF2-40B4-BE49-F238E27FC236}">
                    <a16:creationId xmlns:a16="http://schemas.microsoft.com/office/drawing/2014/main" id="{B88C0921-1D1F-56E5-7663-9AFDD797A9F3}"/>
                  </a:ext>
                </a:extLst>
              </p:cNvPr>
              <p:cNvGrpSpPr/>
              <p:nvPr/>
            </p:nvGrpSpPr>
            <p:grpSpPr>
              <a:xfrm>
                <a:off x="3761650" y="2505955"/>
                <a:ext cx="445890" cy="487563"/>
                <a:chOff x="1447255" y="2216577"/>
                <a:chExt cx="1080000" cy="1080000"/>
              </a:xfrm>
            </p:grpSpPr>
            <p:sp>
              <p:nvSpPr>
                <p:cNvPr id="53" name="Oval 52">
                  <a:extLst>
                    <a:ext uri="{FF2B5EF4-FFF2-40B4-BE49-F238E27FC236}">
                      <a16:creationId xmlns:a16="http://schemas.microsoft.com/office/drawing/2014/main" id="{60CA225D-D201-A5F1-3E0B-565BF323D3A4}"/>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54" name="Picture 53">
                  <a:extLst>
                    <a:ext uri="{FF2B5EF4-FFF2-40B4-BE49-F238E27FC236}">
                      <a16:creationId xmlns:a16="http://schemas.microsoft.com/office/drawing/2014/main" id="{A1FB734D-70C9-2C9E-18C6-C22FD9CCC3D8}"/>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52" name="Picture 51" descr="A blue and white house&#10;&#10;Description automatically generated">
                <a:extLst>
                  <a:ext uri="{FF2B5EF4-FFF2-40B4-BE49-F238E27FC236}">
                    <a16:creationId xmlns:a16="http://schemas.microsoft.com/office/drawing/2014/main" id="{49FEFE12-B02B-554B-B562-13571B4DAE97}"/>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48" name="TextBox 47">
              <a:extLst>
                <a:ext uri="{FF2B5EF4-FFF2-40B4-BE49-F238E27FC236}">
                  <a16:creationId xmlns:a16="http://schemas.microsoft.com/office/drawing/2014/main" id="{1F74BE60-740C-4BD4-1973-E2B48A304D7B}"/>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err="1">
                  <a:solidFill>
                    <a:schemeClr val="bg1"/>
                  </a:solidFill>
                  <a:latin typeface="Segoe Sans Text" panose="020F0502020204030204"/>
                </a:rPr>
                <a:t>Dev</a:t>
              </a:r>
              <a:r>
                <a:rPr lang="nl-NL" sz="1836">
                  <a:solidFill>
                    <a:schemeClr val="bg1"/>
                  </a:solidFill>
                  <a:latin typeface="Segoe Sans Text" panose="020F0502020204030204"/>
                </a:rPr>
                <a:t> DW</a:t>
              </a:r>
            </a:p>
          </p:txBody>
        </p:sp>
      </p:grpSp>
      <p:pic>
        <p:nvPicPr>
          <p:cNvPr id="4" name="Picture 3" descr="A computer with a black background&#10;&#10;Description automatically generated">
            <a:extLst>
              <a:ext uri="{FF2B5EF4-FFF2-40B4-BE49-F238E27FC236}">
                <a16:creationId xmlns:a16="http://schemas.microsoft.com/office/drawing/2014/main" id="{7EDB1535-4E92-9637-A0D8-DDE8E1171B35}"/>
              </a:ext>
            </a:extLst>
          </p:cNvPr>
          <p:cNvPicPr>
            <a:picLocks noChangeAspect="1"/>
          </p:cNvPicPr>
          <p:nvPr/>
        </p:nvPicPr>
        <p:blipFill>
          <a:blip r:embed="rId7"/>
          <a:stretch>
            <a:fillRect/>
          </a:stretch>
        </p:blipFill>
        <p:spPr>
          <a:xfrm>
            <a:off x="251317" y="3031086"/>
            <a:ext cx="760768" cy="760768"/>
          </a:xfrm>
          <a:prstGeom prst="rect">
            <a:avLst/>
          </a:prstGeom>
        </p:spPr>
      </p:pic>
      <p:pic>
        <p:nvPicPr>
          <p:cNvPr id="10" name="Picture 9" descr="Blue arrows pointing to the left&#10;&#10;Description automatically generated">
            <a:extLst>
              <a:ext uri="{FF2B5EF4-FFF2-40B4-BE49-F238E27FC236}">
                <a16:creationId xmlns:a16="http://schemas.microsoft.com/office/drawing/2014/main" id="{2A1E0045-22B8-A640-87C2-BB0BC13734B2}"/>
              </a:ext>
            </a:extLst>
          </p:cNvPr>
          <p:cNvPicPr>
            <a:picLocks noChangeAspect="1"/>
          </p:cNvPicPr>
          <p:nvPr/>
        </p:nvPicPr>
        <p:blipFill>
          <a:blip r:embed="rId8"/>
          <a:stretch>
            <a:fillRect/>
          </a:stretch>
        </p:blipFill>
        <p:spPr>
          <a:xfrm>
            <a:off x="1090874" y="3035376"/>
            <a:ext cx="454317" cy="807701"/>
          </a:xfrm>
          <a:prstGeom prst="rect">
            <a:avLst/>
          </a:prstGeom>
        </p:spPr>
      </p:pic>
      <p:pic>
        <p:nvPicPr>
          <p:cNvPr id="11" name="Picture 10" descr="A computer screen shot of a computer&#10;&#10;Description automatically generated">
            <a:extLst>
              <a:ext uri="{FF2B5EF4-FFF2-40B4-BE49-F238E27FC236}">
                <a16:creationId xmlns:a16="http://schemas.microsoft.com/office/drawing/2014/main" id="{BFE3FD33-2CE2-8C3D-E135-4E69193959F9}"/>
              </a:ext>
            </a:extLst>
          </p:cNvPr>
          <p:cNvPicPr>
            <a:picLocks noChangeAspect="1"/>
          </p:cNvPicPr>
          <p:nvPr/>
        </p:nvPicPr>
        <p:blipFill>
          <a:blip r:embed="rId9"/>
          <a:stretch>
            <a:fillRect/>
          </a:stretch>
        </p:blipFill>
        <p:spPr>
          <a:xfrm>
            <a:off x="1624547" y="3029383"/>
            <a:ext cx="759634" cy="703617"/>
          </a:xfrm>
          <a:prstGeom prst="rect">
            <a:avLst/>
          </a:prstGeom>
        </p:spPr>
      </p:pic>
      <p:pic>
        <p:nvPicPr>
          <p:cNvPr id="16" name="Picture 15" descr="Blue arrows pointing to the right&#10;&#10;Description automatically generated">
            <a:extLst>
              <a:ext uri="{FF2B5EF4-FFF2-40B4-BE49-F238E27FC236}">
                <a16:creationId xmlns:a16="http://schemas.microsoft.com/office/drawing/2014/main" id="{CBD04B5D-14C7-4DBF-1D4B-28C2B1E1DF73}"/>
              </a:ext>
            </a:extLst>
          </p:cNvPr>
          <p:cNvPicPr>
            <a:picLocks noChangeAspect="1"/>
          </p:cNvPicPr>
          <p:nvPr/>
        </p:nvPicPr>
        <p:blipFill>
          <a:blip r:embed="rId10"/>
          <a:stretch>
            <a:fillRect/>
          </a:stretch>
        </p:blipFill>
        <p:spPr>
          <a:xfrm>
            <a:off x="2480191" y="3020235"/>
            <a:ext cx="562313" cy="843028"/>
          </a:xfrm>
          <a:prstGeom prst="rect">
            <a:avLst/>
          </a:prstGeom>
        </p:spPr>
      </p:pic>
      <p:pic>
        <p:nvPicPr>
          <p:cNvPr id="57" name="Picture 56" descr="A computer screen shot of a computer&#10;&#10;Description automatically generated">
            <a:extLst>
              <a:ext uri="{FF2B5EF4-FFF2-40B4-BE49-F238E27FC236}">
                <a16:creationId xmlns:a16="http://schemas.microsoft.com/office/drawing/2014/main" id="{C7A18190-9E4A-E2E8-E6E3-08242B353B80}"/>
              </a:ext>
            </a:extLst>
          </p:cNvPr>
          <p:cNvPicPr>
            <a:picLocks noChangeAspect="1"/>
          </p:cNvPicPr>
          <p:nvPr/>
        </p:nvPicPr>
        <p:blipFill>
          <a:blip r:embed="rId9"/>
          <a:stretch>
            <a:fillRect/>
          </a:stretch>
        </p:blipFill>
        <p:spPr>
          <a:xfrm>
            <a:off x="3017397" y="3004151"/>
            <a:ext cx="815146" cy="754083"/>
          </a:xfrm>
          <a:prstGeom prst="rect">
            <a:avLst/>
          </a:prstGeom>
        </p:spPr>
      </p:pic>
      <p:sp>
        <p:nvSpPr>
          <p:cNvPr id="58" name="TextBox 57">
            <a:extLst>
              <a:ext uri="{FF2B5EF4-FFF2-40B4-BE49-F238E27FC236}">
                <a16:creationId xmlns:a16="http://schemas.microsoft.com/office/drawing/2014/main" id="{C34BD806-04C1-F5D0-7D1E-53CDAA3C9B05}"/>
              </a:ext>
            </a:extLst>
          </p:cNvPr>
          <p:cNvSpPr txBox="1"/>
          <p:nvPr/>
        </p:nvSpPr>
        <p:spPr>
          <a:xfrm>
            <a:off x="1723017" y="3811410"/>
            <a:ext cx="661098" cy="254262"/>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l"/>
            <a:r>
              <a:rPr lang="en-US" sz="1020"/>
              <a:t>Feature</a:t>
            </a:r>
          </a:p>
        </p:txBody>
      </p:sp>
      <p:sp>
        <p:nvSpPr>
          <p:cNvPr id="59" name="TextBox 58">
            <a:extLst>
              <a:ext uri="{FF2B5EF4-FFF2-40B4-BE49-F238E27FC236}">
                <a16:creationId xmlns:a16="http://schemas.microsoft.com/office/drawing/2014/main" id="{BB23F408-792A-C278-70DB-48D21AF2FD30}"/>
              </a:ext>
            </a:extLst>
          </p:cNvPr>
          <p:cNvSpPr txBox="1"/>
          <p:nvPr/>
        </p:nvSpPr>
        <p:spPr>
          <a:xfrm>
            <a:off x="3174154" y="3849512"/>
            <a:ext cx="2797810" cy="254262"/>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r>
              <a:rPr lang="en-US" sz="1020"/>
              <a:t>Main</a:t>
            </a:r>
          </a:p>
        </p:txBody>
      </p:sp>
    </p:spTree>
    <p:extLst>
      <p:ext uri="{BB962C8B-B14F-4D97-AF65-F5344CB8AC3E}">
        <p14:creationId xmlns:p14="http://schemas.microsoft.com/office/powerpoint/2010/main" val="2776827615"/>
      </p:ext>
    </p:extLst>
  </p:cSld>
  <p:clrMapOvr>
    <a:masterClrMapping/>
  </p:clrMapOvr>
  <p:extLst>
    <p:ext uri="{6950BFC3-D8DA-4A85-94F7-54DA5524770B}">
      <p188:commentRel xmlns:p188="http://schemas.microsoft.com/office/powerpoint/2018/8/main" r:id="rId2"/>
    </p:ext>
  </p:extLs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53226-13E1-7D8B-64DD-B8212B43566D}"/>
              </a:ext>
            </a:extLst>
          </p:cNvPr>
          <p:cNvPicPr>
            <a:picLocks noChangeAspect="1"/>
          </p:cNvPicPr>
          <p:nvPr/>
        </p:nvPicPr>
        <p:blipFill>
          <a:blip r:embed="rId2"/>
          <a:stretch>
            <a:fillRect/>
          </a:stretch>
        </p:blipFill>
        <p:spPr>
          <a:xfrm>
            <a:off x="-1" y="-1"/>
            <a:ext cx="12539635" cy="6994525"/>
          </a:xfrm>
          <a:prstGeom prst="rect">
            <a:avLst/>
          </a:prstGeom>
        </p:spPr>
      </p:pic>
      <p:sp>
        <p:nvSpPr>
          <p:cNvPr id="5" name="Rectangle 4">
            <a:extLst>
              <a:ext uri="{FF2B5EF4-FFF2-40B4-BE49-F238E27FC236}">
                <a16:creationId xmlns:a16="http://schemas.microsoft.com/office/drawing/2014/main" id="{D762F9C8-8FB2-3284-A597-AAF63A94D1CE}"/>
              </a:ext>
            </a:extLst>
          </p:cNvPr>
          <p:cNvSpPr/>
          <p:nvPr/>
        </p:nvSpPr>
        <p:spPr bwMode="auto">
          <a:xfrm>
            <a:off x="1041789" y="0"/>
            <a:ext cx="10020982" cy="816429"/>
          </a:xfrm>
          <a:prstGeom prst="rect">
            <a:avLst/>
          </a:prstGeom>
          <a:solidFill>
            <a:schemeClr val="accent4">
              <a:lumMod val="20000"/>
              <a:lumOff val="8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680000"/>
                </a:solidFill>
                <a:ea typeface="Segoe UI" pitchFamily="34" charset="0"/>
                <a:cs typeface="Segoe UI" pitchFamily="34" charset="0"/>
              </a:rPr>
              <a:t>Video for this demo is CICD_WAREHOUSE_DEMO01.mp4</a:t>
            </a:r>
          </a:p>
        </p:txBody>
      </p:sp>
    </p:spTree>
    <p:extLst>
      <p:ext uri="{BB962C8B-B14F-4D97-AF65-F5344CB8AC3E}">
        <p14:creationId xmlns:p14="http://schemas.microsoft.com/office/powerpoint/2010/main" val="15276709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Summary</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ü"/>
            </a:pPr>
            <a:r>
              <a:rPr lang="en-US" dirty="0"/>
              <a:t>Getting Started with the Fabric CI/CD</a:t>
            </a:r>
          </a:p>
          <a:p>
            <a:pPr>
              <a:buFont typeface="Wingdings" panose="05000000000000000000" pitchFamily="2" charset="2"/>
              <a:buChar char="ü"/>
            </a:pPr>
            <a:r>
              <a:rPr lang="en-US" dirty="0"/>
              <a:t>Fabric Data Warehouse CI/CD using IDE</a:t>
            </a:r>
          </a:p>
        </p:txBody>
      </p:sp>
    </p:spTree>
    <p:extLst>
      <p:ext uri="{BB962C8B-B14F-4D97-AF65-F5344CB8AC3E}">
        <p14:creationId xmlns:p14="http://schemas.microsoft.com/office/powerpoint/2010/main" val="47746381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qr code on a white background&#10;&#10;Description automatically generated">
            <a:extLst>
              <a:ext uri="{FF2B5EF4-FFF2-40B4-BE49-F238E27FC236}">
                <a16:creationId xmlns:a16="http://schemas.microsoft.com/office/drawing/2014/main" id="{C7BD9AA4-5C72-1C8E-0A75-1C853E056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6" name="Text Placeholder 2">
            <a:extLst>
              <a:ext uri="{FF2B5EF4-FFF2-40B4-BE49-F238E27FC236}">
                <a16:creationId xmlns:a16="http://schemas.microsoft.com/office/drawing/2014/main" id="{F0865034-1CD5-5B2B-BD66-B6B3D816F45C}"/>
              </a:ext>
            </a:extLst>
          </p:cNvPr>
          <p:cNvSpPr txBox="1">
            <a:spLocks/>
          </p:cNvSpPr>
          <p:nvPr/>
        </p:nvSpPr>
        <p:spPr>
          <a:xfrm>
            <a:off x="6613013" y="5534897"/>
            <a:ext cx="4595761" cy="1141206"/>
          </a:xfrm>
          <a:prstGeom prst="rect">
            <a:avLst/>
          </a:prstGeom>
          <a:solidFill>
            <a:schemeClr val="accent4">
              <a:lumMod val="20000"/>
              <a:lumOff val="80000"/>
            </a:schemeClr>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Quick Links to Workshop Material</a:t>
            </a:r>
          </a:p>
          <a:p>
            <a:pPr marL="288925" lvl="1" indent="-120650">
              <a:spcBef>
                <a:spcPts val="600"/>
              </a:spcBef>
              <a:buFont typeface="Arial" panose="020B0604020202020204" pitchFamily="34" charset="0"/>
              <a:buChar char="•"/>
            </a:pPr>
            <a:r>
              <a:rPr lang="en-US" sz="1200" b="1" dirty="0"/>
              <a:t>GitHub</a:t>
            </a:r>
            <a:r>
              <a:rPr lang="en-US" sz="1200" dirty="0"/>
              <a:t>: </a:t>
            </a:r>
            <a:r>
              <a:rPr lang="en-US" sz="1200" dirty="0">
                <a:solidFill>
                  <a:schemeClr val="tx1">
                    <a:lumMod val="75000"/>
                  </a:schemeClr>
                </a:solidFill>
                <a:hlinkClick r:id="rId3">
                  <a:extLst>
                    <a:ext uri="{A12FA001-AC4F-418D-AE19-62706E023703}">
                      <ahyp:hlinkClr xmlns:ahyp="http://schemas.microsoft.com/office/drawing/2018/hyperlinkcolor" val="tx"/>
                    </a:ext>
                  </a:extLst>
                </a:hlinkClick>
              </a:rPr>
              <a:t>https://aka.ms/</a:t>
            </a:r>
            <a:r>
              <a:rPr lang="en-US" sz="1200" b="1" dirty="0">
                <a:solidFill>
                  <a:srgbClr val="0563C1"/>
                </a:solidFill>
                <a:hlinkClick r:id="rId3">
                  <a:extLst>
                    <a:ext uri="{A12FA001-AC4F-418D-AE19-62706E023703}">
                      <ahyp:hlinkClr xmlns:ahyp="http://schemas.microsoft.com/office/drawing/2018/hyperlinkcolor" val="tx"/>
                    </a:ext>
                  </a:extLst>
                </a:hlinkClick>
              </a:rPr>
              <a:t>FabConWorkshop</a:t>
            </a:r>
            <a:r>
              <a:rPr lang="en-US" sz="1200" dirty="0"/>
              <a:t> </a:t>
            </a:r>
          </a:p>
          <a:p>
            <a:pPr marL="288925" lvl="1" indent="-120650">
              <a:spcBef>
                <a:spcPts val="600"/>
              </a:spcBef>
              <a:buFont typeface="Arial" panose="020B0604020202020204" pitchFamily="34" charset="0"/>
              <a:buChar char="•"/>
            </a:pPr>
            <a:r>
              <a:rPr lang="en-US" sz="1200" b="1" dirty="0"/>
              <a:t>Slides</a:t>
            </a:r>
            <a:r>
              <a:rPr lang="en-US" sz="1200" dirty="0"/>
              <a:t>: </a:t>
            </a:r>
            <a:r>
              <a:rPr lang="en-US" sz="1200" dirty="0">
                <a:solidFill>
                  <a:schemeClr val="tx1">
                    <a:lumMod val="75000"/>
                  </a:schemeClr>
                </a:solidFill>
                <a:hlinkClick r:id="rId4">
                  <a:extLst>
                    <a:ext uri="{A12FA001-AC4F-418D-AE19-62706E023703}">
                      <ahyp:hlinkClr xmlns:ahyp="http://schemas.microsoft.com/office/drawing/2018/hyperlinkcolor" val="tx"/>
                    </a:ext>
                  </a:extLst>
                </a:hlinkClick>
              </a:rPr>
              <a:t>https://aka.ms/</a:t>
            </a:r>
            <a:r>
              <a:rPr lang="en-US" sz="1200" b="1" dirty="0">
                <a:solidFill>
                  <a:srgbClr val="0563C1"/>
                </a:solidFill>
                <a:hlinkClick r:id="rId4">
                  <a:extLst>
                    <a:ext uri="{A12FA001-AC4F-418D-AE19-62706E023703}">
                      <ahyp:hlinkClr xmlns:ahyp="http://schemas.microsoft.com/office/drawing/2018/hyperlinkcolor" val="tx"/>
                    </a:ext>
                  </a:extLst>
                </a:hlinkClick>
              </a:rPr>
              <a:t>FabConWorkshop</a:t>
            </a:r>
            <a:r>
              <a:rPr lang="en-US" sz="12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200" dirty="0"/>
              <a:t> </a:t>
            </a:r>
          </a:p>
          <a:p>
            <a:pPr marL="288925" lvl="1" indent="-120650">
              <a:spcBef>
                <a:spcPts val="600"/>
              </a:spcBef>
              <a:buFont typeface="Arial" panose="020B0604020202020204" pitchFamily="34" charset="0"/>
              <a:buChar char="•"/>
            </a:pPr>
            <a:r>
              <a:rPr lang="en-US" sz="1200" b="1" dirty="0"/>
              <a:t>Download</a:t>
            </a:r>
            <a:r>
              <a:rPr lang="en-US" sz="1200" dirty="0"/>
              <a:t>: </a:t>
            </a:r>
            <a:r>
              <a:rPr lang="en-US" sz="1200" dirty="0">
                <a:solidFill>
                  <a:schemeClr val="tx1">
                    <a:lumMod val="75000"/>
                  </a:schemeClr>
                </a:solidFill>
                <a:hlinkClick r:id="rId5">
                  <a:extLst>
                    <a:ext uri="{A12FA001-AC4F-418D-AE19-62706E023703}">
                      <ahyp:hlinkClr xmlns:ahyp="http://schemas.microsoft.com/office/drawing/2018/hyperlinkcolor" val="tx"/>
                    </a:ext>
                  </a:extLst>
                </a:hlinkClick>
              </a:rPr>
              <a:t>https://aka.ms/</a:t>
            </a:r>
            <a:r>
              <a:rPr lang="en-US" sz="1200" b="1" dirty="0">
                <a:solidFill>
                  <a:srgbClr val="0563C1"/>
                </a:solidFill>
                <a:hlinkClick r:id="rId5">
                  <a:extLst>
                    <a:ext uri="{A12FA001-AC4F-418D-AE19-62706E023703}">
                      <ahyp:hlinkClr xmlns:ahyp="http://schemas.microsoft.com/office/drawing/2018/hyperlinkcolor" val="tx"/>
                    </a:ext>
                  </a:extLst>
                </a:hlinkClick>
              </a:rPr>
              <a:t>FabConWorkshop</a:t>
            </a:r>
            <a:r>
              <a:rPr lang="en-US" sz="12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200" dirty="0"/>
              <a:t> </a:t>
            </a:r>
          </a:p>
        </p:txBody>
      </p:sp>
    </p:spTree>
    <p:extLst>
      <p:ext uri="{BB962C8B-B14F-4D97-AF65-F5344CB8AC3E}">
        <p14:creationId xmlns:p14="http://schemas.microsoft.com/office/powerpoint/2010/main" val="34709580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close-up of a website&#10;&#10;Description automatically generated">
            <a:extLst>
              <a:ext uri="{FF2B5EF4-FFF2-40B4-BE49-F238E27FC236}">
                <a16:creationId xmlns:a16="http://schemas.microsoft.com/office/drawing/2014/main" id="{62FB46D1-70EA-3FE7-42B7-9B2CE8120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2">
            <a:extLst>
              <a:ext uri="{FF2B5EF4-FFF2-40B4-BE49-F238E27FC236}">
                <a16:creationId xmlns:a16="http://schemas.microsoft.com/office/drawing/2014/main" id="{756D8AB1-4567-B8B9-C2AB-33D250A727B6}"/>
              </a:ext>
            </a:extLst>
          </p:cNvPr>
          <p:cNvSpPr txBox="1">
            <a:spLocks/>
          </p:cNvSpPr>
          <p:nvPr/>
        </p:nvSpPr>
        <p:spPr>
          <a:xfrm>
            <a:off x="497349" y="4374690"/>
            <a:ext cx="4595761" cy="1141206"/>
          </a:xfrm>
          <a:prstGeom prst="rect">
            <a:avLst/>
          </a:prstGeom>
          <a:solidFill>
            <a:schemeClr val="accent4">
              <a:lumMod val="20000"/>
              <a:lumOff val="80000"/>
            </a:schemeClr>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Quick Links to Workshop Material</a:t>
            </a:r>
          </a:p>
          <a:p>
            <a:pPr marL="288925" lvl="1" indent="-120650">
              <a:spcBef>
                <a:spcPts val="600"/>
              </a:spcBef>
              <a:buFont typeface="Arial" panose="020B0604020202020204" pitchFamily="34" charset="0"/>
              <a:buChar char="•"/>
            </a:pPr>
            <a:r>
              <a:rPr lang="en-US" sz="1200" b="1" dirty="0"/>
              <a:t>GitHub</a:t>
            </a:r>
            <a:r>
              <a:rPr lang="en-US" sz="1200" dirty="0"/>
              <a:t>: </a:t>
            </a:r>
            <a:r>
              <a:rPr lang="en-US" sz="1200" dirty="0">
                <a:solidFill>
                  <a:schemeClr val="tx1">
                    <a:lumMod val="75000"/>
                  </a:schemeClr>
                </a:solidFill>
                <a:hlinkClick r:id="rId3">
                  <a:extLst>
                    <a:ext uri="{A12FA001-AC4F-418D-AE19-62706E023703}">
                      <ahyp:hlinkClr xmlns:ahyp="http://schemas.microsoft.com/office/drawing/2018/hyperlinkcolor" val="tx"/>
                    </a:ext>
                  </a:extLst>
                </a:hlinkClick>
              </a:rPr>
              <a:t>https://aka.ms/</a:t>
            </a:r>
            <a:r>
              <a:rPr lang="en-US" sz="1200" b="1" dirty="0">
                <a:solidFill>
                  <a:srgbClr val="0563C1"/>
                </a:solidFill>
                <a:hlinkClick r:id="rId3">
                  <a:extLst>
                    <a:ext uri="{A12FA001-AC4F-418D-AE19-62706E023703}">
                      <ahyp:hlinkClr xmlns:ahyp="http://schemas.microsoft.com/office/drawing/2018/hyperlinkcolor" val="tx"/>
                    </a:ext>
                  </a:extLst>
                </a:hlinkClick>
              </a:rPr>
              <a:t>FabConWorkshop</a:t>
            </a:r>
            <a:r>
              <a:rPr lang="en-US" sz="1200" dirty="0"/>
              <a:t> </a:t>
            </a:r>
          </a:p>
          <a:p>
            <a:pPr marL="288925" lvl="1" indent="-120650">
              <a:spcBef>
                <a:spcPts val="600"/>
              </a:spcBef>
              <a:buFont typeface="Arial" panose="020B0604020202020204" pitchFamily="34" charset="0"/>
              <a:buChar char="•"/>
            </a:pPr>
            <a:r>
              <a:rPr lang="en-US" sz="1200" b="1" dirty="0"/>
              <a:t>Slides</a:t>
            </a:r>
            <a:r>
              <a:rPr lang="en-US" sz="1200" dirty="0"/>
              <a:t>: </a:t>
            </a:r>
            <a:r>
              <a:rPr lang="en-US" sz="1200" dirty="0">
                <a:solidFill>
                  <a:schemeClr val="tx1">
                    <a:lumMod val="75000"/>
                  </a:schemeClr>
                </a:solidFill>
                <a:hlinkClick r:id="rId4">
                  <a:extLst>
                    <a:ext uri="{A12FA001-AC4F-418D-AE19-62706E023703}">
                      <ahyp:hlinkClr xmlns:ahyp="http://schemas.microsoft.com/office/drawing/2018/hyperlinkcolor" val="tx"/>
                    </a:ext>
                  </a:extLst>
                </a:hlinkClick>
              </a:rPr>
              <a:t>https://aka.ms/</a:t>
            </a:r>
            <a:r>
              <a:rPr lang="en-US" sz="1200" b="1" dirty="0">
                <a:solidFill>
                  <a:srgbClr val="0563C1"/>
                </a:solidFill>
                <a:hlinkClick r:id="rId4">
                  <a:extLst>
                    <a:ext uri="{A12FA001-AC4F-418D-AE19-62706E023703}">
                      <ahyp:hlinkClr xmlns:ahyp="http://schemas.microsoft.com/office/drawing/2018/hyperlinkcolor" val="tx"/>
                    </a:ext>
                  </a:extLst>
                </a:hlinkClick>
              </a:rPr>
              <a:t>FabConWorkshop</a:t>
            </a:r>
            <a:r>
              <a:rPr lang="en-US" sz="12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200" dirty="0"/>
              <a:t> </a:t>
            </a:r>
          </a:p>
          <a:p>
            <a:pPr marL="288925" lvl="1" indent="-120650">
              <a:spcBef>
                <a:spcPts val="600"/>
              </a:spcBef>
              <a:buFont typeface="Arial" panose="020B0604020202020204" pitchFamily="34" charset="0"/>
              <a:buChar char="•"/>
            </a:pPr>
            <a:r>
              <a:rPr lang="en-US" sz="1200" b="1" dirty="0"/>
              <a:t>Download</a:t>
            </a:r>
            <a:r>
              <a:rPr lang="en-US" sz="1200" dirty="0"/>
              <a:t>: </a:t>
            </a:r>
            <a:r>
              <a:rPr lang="en-US" sz="1200" dirty="0">
                <a:solidFill>
                  <a:schemeClr val="tx1">
                    <a:lumMod val="75000"/>
                  </a:schemeClr>
                </a:solidFill>
                <a:hlinkClick r:id="rId5">
                  <a:extLst>
                    <a:ext uri="{A12FA001-AC4F-418D-AE19-62706E023703}">
                      <ahyp:hlinkClr xmlns:ahyp="http://schemas.microsoft.com/office/drawing/2018/hyperlinkcolor" val="tx"/>
                    </a:ext>
                  </a:extLst>
                </a:hlinkClick>
              </a:rPr>
              <a:t>https://aka.ms/</a:t>
            </a:r>
            <a:r>
              <a:rPr lang="en-US" sz="1200" b="1" dirty="0">
                <a:solidFill>
                  <a:srgbClr val="0563C1"/>
                </a:solidFill>
                <a:hlinkClick r:id="rId5">
                  <a:extLst>
                    <a:ext uri="{A12FA001-AC4F-418D-AE19-62706E023703}">
                      <ahyp:hlinkClr xmlns:ahyp="http://schemas.microsoft.com/office/drawing/2018/hyperlinkcolor" val="tx"/>
                    </a:ext>
                  </a:extLst>
                </a:hlinkClick>
              </a:rPr>
              <a:t>FabConWorkshop</a:t>
            </a:r>
            <a:r>
              <a:rPr lang="en-US" sz="12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200" dirty="0"/>
              <a:t> </a:t>
            </a:r>
          </a:p>
        </p:txBody>
      </p:sp>
    </p:spTree>
    <p:extLst>
      <p:ext uri="{BB962C8B-B14F-4D97-AF65-F5344CB8AC3E}">
        <p14:creationId xmlns:p14="http://schemas.microsoft.com/office/powerpoint/2010/main" val="193653467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screen shot of a phone&#10;&#10;Description automatically generated">
            <a:extLst>
              <a:ext uri="{FF2B5EF4-FFF2-40B4-BE49-F238E27FC236}">
                <a16:creationId xmlns:a16="http://schemas.microsoft.com/office/drawing/2014/main" id="{7A0A77EA-BE90-7607-FEB1-FB1CAF988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32446567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F9C0-7291-E900-B437-98316106D1EC}"/>
              </a:ext>
            </a:extLst>
          </p:cNvPr>
          <p:cNvSpPr>
            <a:spLocks noGrp="1"/>
          </p:cNvSpPr>
          <p:nvPr>
            <p:ph type="title"/>
          </p:nvPr>
        </p:nvSpPr>
        <p:spPr/>
        <p:txBody>
          <a:bodyPr/>
          <a:lstStyle/>
          <a:p>
            <a:r>
              <a:rPr lang="en-US" dirty="0"/>
              <a:t>Configuring Service Principal Access to Fabric REST API</a:t>
            </a:r>
          </a:p>
        </p:txBody>
      </p:sp>
      <p:sp>
        <p:nvSpPr>
          <p:cNvPr id="3" name="Text Placeholder 2">
            <a:extLst>
              <a:ext uri="{FF2B5EF4-FFF2-40B4-BE49-F238E27FC236}">
                <a16:creationId xmlns:a16="http://schemas.microsoft.com/office/drawing/2014/main" id="{66FBE9F0-700E-1F3F-42D8-BCE537C8AAD4}"/>
              </a:ext>
            </a:extLst>
          </p:cNvPr>
          <p:cNvSpPr>
            <a:spLocks noGrp="1"/>
          </p:cNvSpPr>
          <p:nvPr>
            <p:ph type="body" sz="quarter" idx="10"/>
          </p:nvPr>
        </p:nvSpPr>
        <p:spPr>
          <a:xfrm>
            <a:off x="511277" y="1227439"/>
            <a:ext cx="11604521" cy="5232202"/>
          </a:xfrm>
        </p:spPr>
        <p:txBody>
          <a:bodyPr/>
          <a:lstStyle/>
          <a:p>
            <a:r>
              <a:rPr lang="en-US" dirty="0"/>
              <a:t>Service principals by default have no permissions to call Fabric REST API</a:t>
            </a:r>
          </a:p>
          <a:p>
            <a:pPr lvl="1"/>
            <a:r>
              <a:rPr lang="en-US" dirty="0"/>
              <a:t>Service principals must be configured with tenant-level setting </a:t>
            </a:r>
            <a:r>
              <a:rPr lang="en-US" sz="1600" b="1" dirty="0">
                <a:solidFill>
                  <a:srgbClr val="8A0000"/>
                </a:solidFill>
              </a:rPr>
              <a:t>Service Principals can use Fabric REST API</a:t>
            </a:r>
            <a:endParaRPr lang="en-US" b="1" dirty="0">
              <a:solidFill>
                <a:srgbClr val="8A0000"/>
              </a:solidFill>
            </a:endParaRPr>
          </a:p>
          <a:p>
            <a:pPr lvl="1"/>
            <a:r>
              <a:rPr lang="en-US" dirty="0"/>
              <a:t>Service principals cannot be added directly to setting in Fabric Admin portal</a:t>
            </a:r>
          </a:p>
          <a:p>
            <a:pPr lvl="1"/>
            <a:r>
              <a:rPr lang="en-US" dirty="0"/>
              <a:t>Add service principals to Entra Id group and then add group to </a:t>
            </a:r>
            <a:r>
              <a:rPr lang="en-US" sz="1600" b="1" dirty="0">
                <a:solidFill>
                  <a:srgbClr val="8A0000"/>
                </a:solidFill>
              </a:rPr>
              <a:t>Service Principals can use Fabric REST API</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9525">
              <a:buNone/>
            </a:pPr>
            <a:endParaRPr lang="en-US" dirty="0"/>
          </a:p>
          <a:p>
            <a:r>
              <a:rPr lang="en-US" dirty="0"/>
              <a:t>Service principal has no default access to any workspace</a:t>
            </a:r>
          </a:p>
          <a:p>
            <a:pPr lvl="1"/>
            <a:r>
              <a:rPr lang="en-US" dirty="0"/>
              <a:t>Service principal must be added to existing workspace as workspace member to access workspace content</a:t>
            </a:r>
          </a:p>
          <a:p>
            <a:pPr lvl="1"/>
            <a:r>
              <a:rPr lang="en-US" dirty="0"/>
              <a:t>Service principal creating workspaces added to </a:t>
            </a:r>
            <a:r>
              <a:rPr lang="en-US" sz="1600" b="1" dirty="0">
                <a:solidFill>
                  <a:srgbClr val="8A0000"/>
                </a:solidFill>
              </a:rPr>
              <a:t>Admin</a:t>
            </a:r>
            <a:r>
              <a:rPr lang="en-US" dirty="0"/>
              <a:t> role and has full access automatically</a:t>
            </a:r>
          </a:p>
        </p:txBody>
      </p:sp>
      <p:pic>
        <p:nvPicPr>
          <p:cNvPr id="13" name="Picture 12">
            <a:extLst>
              <a:ext uri="{FF2B5EF4-FFF2-40B4-BE49-F238E27FC236}">
                <a16:creationId xmlns:a16="http://schemas.microsoft.com/office/drawing/2014/main" id="{E6A57F05-1FD2-7D86-D059-3E704BB97B77}"/>
              </a:ext>
            </a:extLst>
          </p:cNvPr>
          <p:cNvPicPr>
            <a:picLocks noChangeAspect="1"/>
          </p:cNvPicPr>
          <p:nvPr/>
        </p:nvPicPr>
        <p:blipFill>
          <a:blip r:embed="rId2"/>
          <a:stretch>
            <a:fillRect/>
          </a:stretch>
        </p:blipFill>
        <p:spPr>
          <a:xfrm>
            <a:off x="1207929" y="2844073"/>
            <a:ext cx="3590960" cy="2229004"/>
          </a:xfrm>
          <a:prstGeom prst="rect">
            <a:avLst/>
          </a:prstGeom>
        </p:spPr>
      </p:pic>
      <p:grpSp>
        <p:nvGrpSpPr>
          <p:cNvPr id="39" name="Group 38">
            <a:extLst>
              <a:ext uri="{FF2B5EF4-FFF2-40B4-BE49-F238E27FC236}">
                <a16:creationId xmlns:a16="http://schemas.microsoft.com/office/drawing/2014/main" id="{A8EF6944-8C3B-D171-04DC-F5F5D37EF6DE}"/>
              </a:ext>
            </a:extLst>
          </p:cNvPr>
          <p:cNvGrpSpPr/>
          <p:nvPr/>
        </p:nvGrpSpPr>
        <p:grpSpPr>
          <a:xfrm>
            <a:off x="3604502" y="2894816"/>
            <a:ext cx="4052361" cy="2017835"/>
            <a:chOff x="3604502" y="2894816"/>
            <a:chExt cx="4052361" cy="2017835"/>
          </a:xfrm>
        </p:grpSpPr>
        <p:sp>
          <p:nvSpPr>
            <p:cNvPr id="4" name="Rectangle 3">
              <a:extLst>
                <a:ext uri="{FF2B5EF4-FFF2-40B4-BE49-F238E27FC236}">
                  <a16:creationId xmlns:a16="http://schemas.microsoft.com/office/drawing/2014/main" id="{383FC0A1-F892-F968-5A96-4772E293D32D}"/>
                </a:ext>
              </a:extLst>
            </p:cNvPr>
            <p:cNvSpPr/>
            <p:nvPr/>
          </p:nvSpPr>
          <p:spPr bwMode="auto">
            <a:xfrm>
              <a:off x="5712733" y="2894816"/>
              <a:ext cx="1944130" cy="1920264"/>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Entra Id Security Group </a:t>
              </a:r>
            </a:p>
          </p:txBody>
        </p:sp>
        <p:cxnSp>
          <p:nvCxnSpPr>
            <p:cNvPr id="37" name="Straight Arrow Connector 36">
              <a:extLst>
                <a:ext uri="{FF2B5EF4-FFF2-40B4-BE49-F238E27FC236}">
                  <a16:creationId xmlns:a16="http://schemas.microsoft.com/office/drawing/2014/main" id="{3D837A3A-45D1-8A2E-CE9E-5D552E2FEF22}"/>
                </a:ext>
              </a:extLst>
            </p:cNvPr>
            <p:cNvCxnSpPr>
              <a:cxnSpLocks/>
            </p:cNvCxnSpPr>
            <p:nvPr/>
          </p:nvCxnSpPr>
          <p:spPr>
            <a:xfrm flipH="1">
              <a:off x="3604502" y="3854948"/>
              <a:ext cx="2108231" cy="1057703"/>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37C4405-C4F6-F652-8679-E07EB67A46C8}"/>
              </a:ext>
            </a:extLst>
          </p:cNvPr>
          <p:cNvGrpSpPr/>
          <p:nvPr/>
        </p:nvGrpSpPr>
        <p:grpSpPr>
          <a:xfrm>
            <a:off x="6626577" y="2894815"/>
            <a:ext cx="4148478" cy="731707"/>
            <a:chOff x="6626577" y="2894815"/>
            <a:chExt cx="4148478" cy="731707"/>
          </a:xfrm>
        </p:grpSpPr>
        <p:cxnSp>
          <p:nvCxnSpPr>
            <p:cNvPr id="16" name="Straight Arrow Connector 15">
              <a:extLst>
                <a:ext uri="{FF2B5EF4-FFF2-40B4-BE49-F238E27FC236}">
                  <a16:creationId xmlns:a16="http://schemas.microsoft.com/office/drawing/2014/main" id="{E7597DBF-5958-1B9A-5608-2491B88F74FD}"/>
                </a:ext>
              </a:extLst>
            </p:cNvPr>
            <p:cNvCxnSpPr>
              <a:cxnSpLocks/>
              <a:stCxn id="6" idx="1"/>
            </p:cNvCxnSpPr>
            <p:nvPr/>
          </p:nvCxnSpPr>
          <p:spPr>
            <a:xfrm flipH="1">
              <a:off x="6626577" y="3106194"/>
              <a:ext cx="2040247" cy="520328"/>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2D269CC-239D-2D08-D15D-773AE4D56255}"/>
                </a:ext>
              </a:extLst>
            </p:cNvPr>
            <p:cNvSpPr/>
            <p:nvPr/>
          </p:nvSpPr>
          <p:spPr bwMode="auto">
            <a:xfrm>
              <a:off x="8666824" y="2894815"/>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Entra Id Application</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11111111-1111-1111-1111-111111111111</a:t>
              </a:r>
            </a:p>
          </p:txBody>
        </p:sp>
      </p:grpSp>
      <p:grpSp>
        <p:nvGrpSpPr>
          <p:cNvPr id="40" name="Group 39">
            <a:extLst>
              <a:ext uri="{FF2B5EF4-FFF2-40B4-BE49-F238E27FC236}">
                <a16:creationId xmlns:a16="http://schemas.microsoft.com/office/drawing/2014/main" id="{A7258DC0-6D84-3A28-C266-C377A98F63E1}"/>
              </a:ext>
            </a:extLst>
          </p:cNvPr>
          <p:cNvGrpSpPr/>
          <p:nvPr/>
        </p:nvGrpSpPr>
        <p:grpSpPr>
          <a:xfrm>
            <a:off x="6626577" y="3400680"/>
            <a:ext cx="4148480" cy="511465"/>
            <a:chOff x="6626577" y="3400680"/>
            <a:chExt cx="4148480" cy="511465"/>
          </a:xfrm>
        </p:grpSpPr>
        <p:sp>
          <p:nvSpPr>
            <p:cNvPr id="7" name="Rectangle 6">
              <a:extLst>
                <a:ext uri="{FF2B5EF4-FFF2-40B4-BE49-F238E27FC236}">
                  <a16:creationId xmlns:a16="http://schemas.microsoft.com/office/drawing/2014/main" id="{EB00B6E7-97A8-89AD-7C02-320B2CB26A40}"/>
                </a:ext>
              </a:extLst>
            </p:cNvPr>
            <p:cNvSpPr/>
            <p:nvPr/>
          </p:nvSpPr>
          <p:spPr bwMode="auto">
            <a:xfrm>
              <a:off x="8666826" y="3400680"/>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Entra Id Application</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22222222-2222-22222-2222-222222222222</a:t>
              </a:r>
            </a:p>
          </p:txBody>
        </p:sp>
        <p:cxnSp>
          <p:nvCxnSpPr>
            <p:cNvPr id="18" name="Straight Arrow Connector 17">
              <a:extLst>
                <a:ext uri="{FF2B5EF4-FFF2-40B4-BE49-F238E27FC236}">
                  <a16:creationId xmlns:a16="http://schemas.microsoft.com/office/drawing/2014/main" id="{1C998CBB-DAC9-8432-B8D6-6771F7D6C641}"/>
                </a:ext>
              </a:extLst>
            </p:cNvPr>
            <p:cNvCxnSpPr>
              <a:cxnSpLocks/>
              <a:stCxn id="7" idx="1"/>
            </p:cNvCxnSpPr>
            <p:nvPr/>
          </p:nvCxnSpPr>
          <p:spPr>
            <a:xfrm flipH="1">
              <a:off x="6626577" y="3612059"/>
              <a:ext cx="2040249" cy="300086"/>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B101BB0-F00B-2CAD-4FD2-A05986806AA9}"/>
              </a:ext>
            </a:extLst>
          </p:cNvPr>
          <p:cNvGrpSpPr/>
          <p:nvPr/>
        </p:nvGrpSpPr>
        <p:grpSpPr>
          <a:xfrm>
            <a:off x="6626577" y="3884115"/>
            <a:ext cx="4148478" cy="422757"/>
            <a:chOff x="6626577" y="3884115"/>
            <a:chExt cx="4148478" cy="422757"/>
          </a:xfrm>
        </p:grpSpPr>
        <p:sp>
          <p:nvSpPr>
            <p:cNvPr id="8" name="Rectangle 7">
              <a:extLst>
                <a:ext uri="{FF2B5EF4-FFF2-40B4-BE49-F238E27FC236}">
                  <a16:creationId xmlns:a16="http://schemas.microsoft.com/office/drawing/2014/main" id="{632FD079-0747-B438-5F75-5773D270733E}"/>
                </a:ext>
              </a:extLst>
            </p:cNvPr>
            <p:cNvSpPr/>
            <p:nvPr/>
          </p:nvSpPr>
          <p:spPr bwMode="auto">
            <a:xfrm>
              <a:off x="8666824" y="3884115"/>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Managed Identity</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33333333-3333-3333-3333-333333333333</a:t>
              </a:r>
            </a:p>
          </p:txBody>
        </p:sp>
        <p:cxnSp>
          <p:nvCxnSpPr>
            <p:cNvPr id="22" name="Straight Arrow Connector 21">
              <a:extLst>
                <a:ext uri="{FF2B5EF4-FFF2-40B4-BE49-F238E27FC236}">
                  <a16:creationId xmlns:a16="http://schemas.microsoft.com/office/drawing/2014/main" id="{B702B0EA-E152-483E-1FDD-CC8509B964B0}"/>
                </a:ext>
              </a:extLst>
            </p:cNvPr>
            <p:cNvCxnSpPr>
              <a:cxnSpLocks/>
            </p:cNvCxnSpPr>
            <p:nvPr/>
          </p:nvCxnSpPr>
          <p:spPr>
            <a:xfrm flipH="1">
              <a:off x="6626577" y="4095493"/>
              <a:ext cx="2040245" cy="85452"/>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2133EA4-6C49-5154-6461-3C3003D85F5D}"/>
              </a:ext>
            </a:extLst>
          </p:cNvPr>
          <p:cNvGrpSpPr/>
          <p:nvPr/>
        </p:nvGrpSpPr>
        <p:grpSpPr>
          <a:xfrm>
            <a:off x="6626577" y="4392323"/>
            <a:ext cx="4148479" cy="422757"/>
            <a:chOff x="6626577" y="4392323"/>
            <a:chExt cx="4148479" cy="422757"/>
          </a:xfrm>
        </p:grpSpPr>
        <p:sp>
          <p:nvSpPr>
            <p:cNvPr id="9" name="Rectangle 8">
              <a:extLst>
                <a:ext uri="{FF2B5EF4-FFF2-40B4-BE49-F238E27FC236}">
                  <a16:creationId xmlns:a16="http://schemas.microsoft.com/office/drawing/2014/main" id="{24DA3E9F-E2FC-2B82-0885-03B4759F11E4}"/>
                </a:ext>
              </a:extLst>
            </p:cNvPr>
            <p:cNvSpPr/>
            <p:nvPr/>
          </p:nvSpPr>
          <p:spPr bwMode="auto">
            <a:xfrm>
              <a:off x="8666825" y="4392323"/>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Managed Identity</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44444444-4444-4444-4444-444444444444</a:t>
              </a:r>
            </a:p>
          </p:txBody>
        </p:sp>
        <p:cxnSp>
          <p:nvCxnSpPr>
            <p:cNvPr id="24" name="Straight Arrow Connector 23">
              <a:extLst>
                <a:ext uri="{FF2B5EF4-FFF2-40B4-BE49-F238E27FC236}">
                  <a16:creationId xmlns:a16="http://schemas.microsoft.com/office/drawing/2014/main" id="{E37F5BA3-EED4-57F5-9B2D-85C1837F8ADD}"/>
                </a:ext>
              </a:extLst>
            </p:cNvPr>
            <p:cNvCxnSpPr>
              <a:cxnSpLocks/>
              <a:stCxn id="9" idx="1"/>
            </p:cNvCxnSpPr>
            <p:nvPr/>
          </p:nvCxnSpPr>
          <p:spPr>
            <a:xfrm flipH="1" flipV="1">
              <a:off x="6626577" y="4481031"/>
              <a:ext cx="2040248" cy="122671"/>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6036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E1F-AB51-5B76-31AB-7C723EFFA3CA}"/>
              </a:ext>
            </a:extLst>
          </p:cNvPr>
          <p:cNvSpPr>
            <a:spLocks noGrp="1"/>
          </p:cNvSpPr>
          <p:nvPr>
            <p:ph type="title"/>
          </p:nvPr>
        </p:nvSpPr>
        <p:spPr/>
        <p:txBody>
          <a:bodyPr/>
          <a:lstStyle/>
          <a:p>
            <a:r>
              <a:rPr lang="en-US" dirty="0"/>
              <a:t>User Authentication and Delegated Permission Scopes</a:t>
            </a:r>
          </a:p>
        </p:txBody>
      </p:sp>
      <p:sp>
        <p:nvSpPr>
          <p:cNvPr id="3" name="Text Placeholder 2">
            <a:extLst>
              <a:ext uri="{FF2B5EF4-FFF2-40B4-BE49-F238E27FC236}">
                <a16:creationId xmlns:a16="http://schemas.microsoft.com/office/drawing/2014/main" id="{D3B57640-1D12-BE92-7D58-EDF4E64449B8}"/>
              </a:ext>
            </a:extLst>
          </p:cNvPr>
          <p:cNvSpPr>
            <a:spLocks noGrp="1"/>
          </p:cNvSpPr>
          <p:nvPr>
            <p:ph type="body" sz="quarter" idx="10"/>
          </p:nvPr>
        </p:nvSpPr>
        <p:spPr>
          <a:xfrm>
            <a:off x="511277" y="1227439"/>
            <a:ext cx="11604521" cy="1077218"/>
          </a:xfrm>
        </p:spPr>
        <p:txBody>
          <a:bodyPr/>
          <a:lstStyle/>
          <a:p>
            <a:r>
              <a:rPr lang="en-US" dirty="0"/>
              <a:t>Authenticating </a:t>
            </a:r>
            <a:r>
              <a:rPr lang="en-US" sz="2000" b="1" dirty="0">
                <a:solidFill>
                  <a:srgbClr val="6C0000"/>
                </a:solidFill>
              </a:rPr>
              <a:t>as user</a:t>
            </a:r>
            <a:r>
              <a:rPr lang="en-US" dirty="0"/>
              <a:t> requires adding </a:t>
            </a:r>
            <a:r>
              <a:rPr lang="en-US" sz="2000" b="1" dirty="0">
                <a:solidFill>
                  <a:srgbClr val="6C0000"/>
                </a:solidFill>
              </a:rPr>
              <a:t>delegated permission scopes</a:t>
            </a:r>
            <a:r>
              <a:rPr lang="en-US" dirty="0"/>
              <a:t> to access token</a:t>
            </a:r>
          </a:p>
          <a:p>
            <a:pPr lvl="1"/>
            <a:r>
              <a:rPr lang="en-US" dirty="0"/>
              <a:t>Developer passes requested delegated permission scopes to Entra Id Service when acquiring access token</a:t>
            </a:r>
          </a:p>
          <a:p>
            <a:pPr lvl="1"/>
            <a:r>
              <a:rPr lang="en-US" dirty="0"/>
              <a:t>Authentication flow used by Entra Id Service will prompt user to consent to requested permissions</a:t>
            </a:r>
          </a:p>
        </p:txBody>
      </p:sp>
      <p:pic>
        <p:nvPicPr>
          <p:cNvPr id="5" name="Picture 4">
            <a:extLst>
              <a:ext uri="{FF2B5EF4-FFF2-40B4-BE49-F238E27FC236}">
                <a16:creationId xmlns:a16="http://schemas.microsoft.com/office/drawing/2014/main" id="{39DF863B-44D9-771A-A63B-27AD02AD89EA}"/>
              </a:ext>
            </a:extLst>
          </p:cNvPr>
          <p:cNvPicPr>
            <a:picLocks noChangeAspect="1"/>
          </p:cNvPicPr>
          <p:nvPr/>
        </p:nvPicPr>
        <p:blipFill>
          <a:blip r:embed="rId2"/>
          <a:stretch>
            <a:fillRect/>
          </a:stretch>
        </p:blipFill>
        <p:spPr>
          <a:xfrm>
            <a:off x="1224165" y="2413146"/>
            <a:ext cx="5503207" cy="1530579"/>
          </a:xfrm>
          <a:prstGeom prst="rect">
            <a:avLst/>
          </a:prstGeom>
          <a:ln>
            <a:solidFill>
              <a:schemeClr val="accent1"/>
            </a:solidFill>
          </a:ln>
        </p:spPr>
      </p:pic>
      <p:pic>
        <p:nvPicPr>
          <p:cNvPr id="4" name="Picture 3">
            <a:extLst>
              <a:ext uri="{FF2B5EF4-FFF2-40B4-BE49-F238E27FC236}">
                <a16:creationId xmlns:a16="http://schemas.microsoft.com/office/drawing/2014/main" id="{0624A109-5B66-B858-12C2-5905B94CEF81}"/>
              </a:ext>
            </a:extLst>
          </p:cNvPr>
          <p:cNvPicPr>
            <a:picLocks noChangeAspect="1"/>
          </p:cNvPicPr>
          <p:nvPr/>
        </p:nvPicPr>
        <p:blipFill>
          <a:blip r:embed="rId3"/>
          <a:stretch>
            <a:fillRect/>
          </a:stretch>
        </p:blipFill>
        <p:spPr>
          <a:xfrm>
            <a:off x="8133219" y="2515783"/>
            <a:ext cx="1972479" cy="4189817"/>
          </a:xfrm>
          <a:prstGeom prst="rect">
            <a:avLst/>
          </a:prstGeom>
          <a:ln>
            <a:solidFill>
              <a:schemeClr val="accent1"/>
            </a:solidFill>
          </a:ln>
        </p:spPr>
      </p:pic>
    </p:spTree>
    <p:extLst>
      <p:ext uri="{BB962C8B-B14F-4D97-AF65-F5344CB8AC3E}">
        <p14:creationId xmlns:p14="http://schemas.microsoft.com/office/powerpoint/2010/main" val="3186326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9148-F819-B739-F1B0-1B70BF3334B9}"/>
              </a:ext>
            </a:extLst>
          </p:cNvPr>
          <p:cNvSpPr>
            <a:spLocks noGrp="1"/>
          </p:cNvSpPr>
          <p:nvPr>
            <p:ph type="title"/>
          </p:nvPr>
        </p:nvSpPr>
        <p:spPr/>
        <p:txBody>
          <a:bodyPr/>
          <a:lstStyle/>
          <a:p>
            <a:r>
              <a:rPr lang="en-US" sz="3500" dirty="0"/>
              <a:t>Authenticating with Microsoft Azure PowerShell Application</a:t>
            </a:r>
          </a:p>
        </p:txBody>
      </p:sp>
      <p:sp>
        <p:nvSpPr>
          <p:cNvPr id="3" name="Text Placeholder 2">
            <a:extLst>
              <a:ext uri="{FF2B5EF4-FFF2-40B4-BE49-F238E27FC236}">
                <a16:creationId xmlns:a16="http://schemas.microsoft.com/office/drawing/2014/main" id="{B6765392-5281-C0A9-B6D5-B2A3C8D2F15E}"/>
              </a:ext>
            </a:extLst>
          </p:cNvPr>
          <p:cNvSpPr>
            <a:spLocks noGrp="1"/>
          </p:cNvSpPr>
          <p:nvPr>
            <p:ph type="body" sz="quarter" idx="10"/>
          </p:nvPr>
        </p:nvSpPr>
        <p:spPr>
          <a:xfrm>
            <a:off x="511277" y="1227439"/>
            <a:ext cx="11604521" cy="5309146"/>
          </a:xfrm>
        </p:spPr>
        <p:txBody>
          <a:bodyPr/>
          <a:lstStyle/>
          <a:p>
            <a:r>
              <a:rPr lang="en-US" dirty="0"/>
              <a:t>Azure PowerShell application can simplify development and</a:t>
            </a:r>
          </a:p>
          <a:p>
            <a:pPr lvl="1"/>
            <a:r>
              <a:rPr lang="en-US" dirty="0"/>
              <a:t>Azure PowerShell application in Entra Id application automatically available in all Entra Id tenants</a:t>
            </a:r>
          </a:p>
          <a:p>
            <a:pPr lvl="1">
              <a:spcBef>
                <a:spcPts val="600"/>
              </a:spcBef>
            </a:pPr>
            <a:r>
              <a:rPr lang="en-US" dirty="0"/>
              <a:t>Eliminates the need for creating custom Entra Id application for developer testing and experimentation</a:t>
            </a:r>
          </a:p>
          <a:p>
            <a:pPr lvl="1">
              <a:spcBef>
                <a:spcPts val="600"/>
              </a:spcBef>
            </a:pPr>
            <a:r>
              <a:rPr lang="en-US" dirty="0"/>
              <a:t>Supports all-powerful </a:t>
            </a:r>
            <a:r>
              <a:rPr lang="en-US" sz="1600" b="1" dirty="0">
                <a:solidFill>
                  <a:srgbClr val="8A0000"/>
                </a:solidFill>
              </a:rPr>
              <a:t>user_impersonation</a:t>
            </a:r>
            <a:r>
              <a:rPr lang="en-US" dirty="0"/>
              <a:t> delegated permission scope in Fabric and Power BI</a:t>
            </a:r>
          </a:p>
          <a:p>
            <a:pPr lvl="1">
              <a:spcBef>
                <a:spcPts val="600"/>
              </a:spcBef>
            </a:pPr>
            <a:r>
              <a:rPr lang="en-US" dirty="0"/>
              <a:t>Use the well-known application ID of </a:t>
            </a:r>
            <a:r>
              <a:rPr lang="en-US" sz="1600" b="1" dirty="0">
                <a:solidFill>
                  <a:schemeClr val="accent3">
                    <a:lumMod val="75000"/>
                  </a:schemeClr>
                </a:solidFill>
              </a:rPr>
              <a:t>1950a258-227b-4e31-a9cf-717495945fc2</a:t>
            </a:r>
            <a:endParaRPr lang="en-US" b="1" dirty="0">
              <a:solidFill>
                <a:schemeClr val="accent3">
                  <a:lumMod val="75000"/>
                </a:schemeClr>
              </a:solidFill>
            </a:endParaRPr>
          </a:p>
          <a:p>
            <a:pPr lvl="1">
              <a:spcBef>
                <a:spcPts val="600"/>
              </a:spcBef>
            </a:pPr>
            <a:endParaRPr lang="en-US" dirty="0"/>
          </a:p>
          <a:p>
            <a:pPr lvl="1">
              <a:spcBef>
                <a:spcPts val="600"/>
              </a:spcBef>
            </a:pPr>
            <a:endParaRPr lang="en-US" dirty="0"/>
          </a:p>
          <a:p>
            <a:pPr>
              <a:spcBef>
                <a:spcPts val="600"/>
              </a:spcBef>
            </a:pPr>
            <a:endParaRPr lang="en-US" dirty="0"/>
          </a:p>
          <a:p>
            <a:pPr lvl="1">
              <a:spcBef>
                <a:spcPts val="600"/>
              </a:spcBef>
            </a:pPr>
            <a:r>
              <a:rPr lang="en-US" dirty="0"/>
              <a:t>Acquire access token with </a:t>
            </a:r>
            <a:r>
              <a:rPr lang="en-US" sz="1600" b="1" dirty="0">
                <a:solidFill>
                  <a:schemeClr val="accent3">
                    <a:lumMod val="75000"/>
                  </a:schemeClr>
                </a:solidFill>
              </a:rPr>
              <a:t>user_impersonation</a:t>
            </a:r>
            <a:r>
              <a:rPr lang="en-US" dirty="0"/>
              <a:t> delegated permission scope</a:t>
            </a:r>
          </a:p>
          <a:p>
            <a:pPr>
              <a:spcBef>
                <a:spcPts val="600"/>
              </a:spcBef>
            </a:pPr>
            <a:endParaRPr lang="en-US" dirty="0"/>
          </a:p>
          <a:p>
            <a:pPr>
              <a:spcBef>
                <a:spcPts val="600"/>
              </a:spcBef>
            </a:pPr>
            <a:endParaRPr lang="en-US" dirty="0"/>
          </a:p>
          <a:p>
            <a:pPr lvl="1">
              <a:spcBef>
                <a:spcPts val="600"/>
              </a:spcBef>
            </a:pPr>
            <a:r>
              <a:rPr lang="en-US" dirty="0"/>
              <a:t>This is handy for developer testing and for desktop tools – </a:t>
            </a:r>
            <a:r>
              <a:rPr lang="en-US" sz="1600" b="1" dirty="0">
                <a:solidFill>
                  <a:srgbClr val="680000"/>
                </a:solidFill>
              </a:rPr>
              <a:t>but it cannot be used in Web applications</a:t>
            </a:r>
            <a:endParaRPr lang="en-US" b="1" dirty="0">
              <a:solidFill>
                <a:srgbClr val="680000"/>
              </a:solidFill>
            </a:endParaRPr>
          </a:p>
        </p:txBody>
      </p:sp>
      <p:pic>
        <p:nvPicPr>
          <p:cNvPr id="5" name="Picture 4">
            <a:extLst>
              <a:ext uri="{FF2B5EF4-FFF2-40B4-BE49-F238E27FC236}">
                <a16:creationId xmlns:a16="http://schemas.microsoft.com/office/drawing/2014/main" id="{318CB429-1D88-2F10-F471-E3BAFA355389}"/>
              </a:ext>
            </a:extLst>
          </p:cNvPr>
          <p:cNvPicPr>
            <a:picLocks noChangeAspect="1"/>
          </p:cNvPicPr>
          <p:nvPr/>
        </p:nvPicPr>
        <p:blipFill>
          <a:blip r:embed="rId2"/>
          <a:stretch>
            <a:fillRect/>
          </a:stretch>
        </p:blipFill>
        <p:spPr>
          <a:xfrm>
            <a:off x="1302027" y="3371163"/>
            <a:ext cx="7287642" cy="1221752"/>
          </a:xfrm>
          <a:prstGeom prst="rect">
            <a:avLst/>
          </a:prstGeom>
          <a:ln>
            <a:solidFill>
              <a:schemeClr val="tx1"/>
            </a:solidFill>
          </a:ln>
        </p:spPr>
      </p:pic>
      <p:pic>
        <p:nvPicPr>
          <p:cNvPr id="6" name="Picture 5">
            <a:extLst>
              <a:ext uri="{FF2B5EF4-FFF2-40B4-BE49-F238E27FC236}">
                <a16:creationId xmlns:a16="http://schemas.microsoft.com/office/drawing/2014/main" id="{F7A3AF55-D66B-7E6F-8A25-F053D6FFB2AE}"/>
              </a:ext>
            </a:extLst>
          </p:cNvPr>
          <p:cNvPicPr>
            <a:picLocks noChangeAspect="1"/>
          </p:cNvPicPr>
          <p:nvPr/>
        </p:nvPicPr>
        <p:blipFill>
          <a:blip r:embed="rId3"/>
          <a:stretch>
            <a:fillRect/>
          </a:stretch>
        </p:blipFill>
        <p:spPr>
          <a:xfrm>
            <a:off x="1302027" y="5133478"/>
            <a:ext cx="8449854" cy="809738"/>
          </a:xfrm>
          <a:prstGeom prst="rect">
            <a:avLst/>
          </a:prstGeom>
          <a:ln>
            <a:solidFill>
              <a:schemeClr val="tx1">
                <a:lumMod val="75000"/>
              </a:schemeClr>
            </a:solidFill>
          </a:ln>
        </p:spPr>
      </p:pic>
    </p:spTree>
    <p:extLst>
      <p:ext uri="{BB962C8B-B14F-4D97-AF65-F5344CB8AC3E}">
        <p14:creationId xmlns:p14="http://schemas.microsoft.com/office/powerpoint/2010/main" val="2890588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CC5B-650E-83D0-7DDF-2ED44FFA5B70}"/>
              </a:ext>
            </a:extLst>
          </p:cNvPr>
          <p:cNvSpPr>
            <a:spLocks noGrp="1"/>
          </p:cNvSpPr>
          <p:nvPr>
            <p:ph type="title"/>
          </p:nvPr>
        </p:nvSpPr>
        <p:spPr>
          <a:xfrm>
            <a:off x="314324" y="190500"/>
            <a:ext cx="11801475" cy="498598"/>
          </a:xfrm>
        </p:spPr>
        <p:txBody>
          <a:bodyPr/>
          <a:lstStyle/>
          <a:p>
            <a:r>
              <a:rPr lang="en-US" dirty="0"/>
              <a:t>.NET SDK for the Fabric REST API</a:t>
            </a:r>
          </a:p>
        </p:txBody>
      </p:sp>
      <p:sp>
        <p:nvSpPr>
          <p:cNvPr id="3" name="Text Placeholder 2">
            <a:extLst>
              <a:ext uri="{FF2B5EF4-FFF2-40B4-BE49-F238E27FC236}">
                <a16:creationId xmlns:a16="http://schemas.microsoft.com/office/drawing/2014/main" id="{AEF1BA5F-3607-1366-F9A5-CED9C10AE665}"/>
              </a:ext>
            </a:extLst>
          </p:cNvPr>
          <p:cNvSpPr>
            <a:spLocks noGrp="1"/>
          </p:cNvSpPr>
          <p:nvPr>
            <p:ph type="body" sz="quarter" idx="10"/>
          </p:nvPr>
        </p:nvSpPr>
        <p:spPr>
          <a:xfrm>
            <a:off x="511175" y="1227138"/>
            <a:ext cx="11604625" cy="5139869"/>
          </a:xfrm>
        </p:spPr>
        <p:txBody>
          <a:bodyPr/>
          <a:lstStyle/>
          <a:p>
            <a:pPr>
              <a:spcBef>
                <a:spcPts val="1800"/>
              </a:spcBef>
            </a:pPr>
            <a:r>
              <a:rPr lang="en-US" dirty="0"/>
              <a:t>Fabric REST API .NET SDK currently released under public preview</a:t>
            </a:r>
          </a:p>
          <a:p>
            <a:pPr lvl="1"/>
            <a:r>
              <a:rPr lang="en-US" dirty="0"/>
              <a:t>.NET SDK can be added to .NET projects as NuGet package</a:t>
            </a:r>
          </a:p>
          <a:p>
            <a:pPr lvl="1"/>
            <a:r>
              <a:rPr lang="en-US" dirty="0"/>
              <a:t>.NET SDK provides large number of public classes which act as client wrappers to Fabric REST API endpoints</a:t>
            </a:r>
          </a:p>
          <a:p>
            <a:pPr lvl="1"/>
            <a:endParaRPr lang="en-US" dirty="0"/>
          </a:p>
          <a:p>
            <a:pPr lvl="1"/>
            <a:endParaRPr lang="en-US" dirty="0"/>
          </a:p>
          <a:p>
            <a:endParaRPr lang="en-US" dirty="0"/>
          </a:p>
          <a:p>
            <a:endParaRPr lang="en-US" dirty="0"/>
          </a:p>
          <a:p>
            <a:endParaRPr lang="en-US" dirty="0"/>
          </a:p>
          <a:p>
            <a:r>
              <a:rPr lang="en-US" dirty="0"/>
              <a:t>.NET SDK for Fabric REST API adds valuable productivity boost to C# developers</a:t>
            </a:r>
          </a:p>
          <a:p>
            <a:pPr lvl="1"/>
            <a:r>
              <a:rPr lang="en-US" dirty="0"/>
              <a:t>Abstracts away executing HTTP requests and handling HTTP responses</a:t>
            </a:r>
          </a:p>
          <a:p>
            <a:pPr lvl="1"/>
            <a:r>
              <a:rPr lang="en-US" dirty="0"/>
              <a:t>Handles serializing/deserializing JSON payloads sent back and forth over the wire</a:t>
            </a:r>
          </a:p>
          <a:p>
            <a:pPr lvl="1"/>
            <a:r>
              <a:rPr lang="en-US" dirty="0"/>
              <a:t>Provides automatic support for executing API calls which implement long-running operations (LRO) pattern</a:t>
            </a:r>
          </a:p>
          <a:p>
            <a:pPr lvl="1"/>
            <a:r>
              <a:rPr lang="en-US" dirty="0"/>
              <a:t>Provides automatic support for dealing with continuation tokens and merging paginated results</a:t>
            </a:r>
          </a:p>
        </p:txBody>
      </p:sp>
      <p:pic>
        <p:nvPicPr>
          <p:cNvPr id="7" name="Picture 6">
            <a:extLst>
              <a:ext uri="{FF2B5EF4-FFF2-40B4-BE49-F238E27FC236}">
                <a16:creationId xmlns:a16="http://schemas.microsoft.com/office/drawing/2014/main" id="{2E8382B9-5D68-0F19-EDFE-D9359C921437}"/>
              </a:ext>
            </a:extLst>
          </p:cNvPr>
          <p:cNvPicPr>
            <a:picLocks noChangeAspect="1"/>
          </p:cNvPicPr>
          <p:nvPr/>
        </p:nvPicPr>
        <p:blipFill>
          <a:blip r:embed="rId2"/>
          <a:stretch>
            <a:fillRect/>
          </a:stretch>
        </p:blipFill>
        <p:spPr>
          <a:xfrm>
            <a:off x="1284197" y="2415494"/>
            <a:ext cx="5139411" cy="1847238"/>
          </a:xfrm>
          <a:prstGeom prst="rect">
            <a:avLst/>
          </a:prstGeom>
          <a:ln>
            <a:solidFill>
              <a:schemeClr val="accent1"/>
            </a:solidFill>
          </a:ln>
        </p:spPr>
      </p:pic>
      <p:pic>
        <p:nvPicPr>
          <p:cNvPr id="4" name="Picture 3">
            <a:extLst>
              <a:ext uri="{FF2B5EF4-FFF2-40B4-BE49-F238E27FC236}">
                <a16:creationId xmlns:a16="http://schemas.microsoft.com/office/drawing/2014/main" id="{25504F81-7EF2-CB37-7740-0697394CBC98}"/>
              </a:ext>
            </a:extLst>
          </p:cNvPr>
          <p:cNvPicPr>
            <a:picLocks noChangeAspect="1"/>
          </p:cNvPicPr>
          <p:nvPr/>
        </p:nvPicPr>
        <p:blipFill>
          <a:blip r:embed="rId3"/>
          <a:srcRect b="42410"/>
          <a:stretch/>
        </p:blipFill>
        <p:spPr>
          <a:xfrm>
            <a:off x="6624993" y="2401563"/>
            <a:ext cx="5039049" cy="1861169"/>
          </a:xfrm>
          <a:prstGeom prst="rect">
            <a:avLst/>
          </a:prstGeom>
          <a:ln>
            <a:solidFill>
              <a:schemeClr val="tx1">
                <a:lumMod val="75000"/>
              </a:schemeClr>
            </a:solidFill>
          </a:ln>
        </p:spPr>
      </p:pic>
    </p:spTree>
    <p:extLst>
      <p:ext uri="{BB962C8B-B14F-4D97-AF65-F5344CB8AC3E}">
        <p14:creationId xmlns:p14="http://schemas.microsoft.com/office/powerpoint/2010/main" val="1550103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CC5B-650E-83D0-7DDF-2ED44FFA5B70}"/>
              </a:ext>
            </a:extLst>
          </p:cNvPr>
          <p:cNvSpPr>
            <a:spLocks noGrp="1"/>
          </p:cNvSpPr>
          <p:nvPr>
            <p:ph type="title"/>
          </p:nvPr>
        </p:nvSpPr>
        <p:spPr>
          <a:xfrm>
            <a:off x="314324" y="190500"/>
            <a:ext cx="11801475" cy="498598"/>
          </a:xfrm>
        </p:spPr>
        <p:txBody>
          <a:bodyPr/>
          <a:lstStyle/>
          <a:p>
            <a:r>
              <a:rPr lang="en-US" dirty="0"/>
              <a:t>Getting Started with Fabric REST API .NET SDK</a:t>
            </a:r>
          </a:p>
        </p:txBody>
      </p:sp>
      <p:sp>
        <p:nvSpPr>
          <p:cNvPr id="3" name="Text Placeholder 2">
            <a:extLst>
              <a:ext uri="{FF2B5EF4-FFF2-40B4-BE49-F238E27FC236}">
                <a16:creationId xmlns:a16="http://schemas.microsoft.com/office/drawing/2014/main" id="{AEF1BA5F-3607-1366-F9A5-CED9C10AE665}"/>
              </a:ext>
            </a:extLst>
          </p:cNvPr>
          <p:cNvSpPr>
            <a:spLocks noGrp="1"/>
          </p:cNvSpPr>
          <p:nvPr>
            <p:ph type="body" sz="quarter" idx="10"/>
          </p:nvPr>
        </p:nvSpPr>
        <p:spPr>
          <a:xfrm>
            <a:off x="511175" y="1227138"/>
            <a:ext cx="11604625" cy="1431161"/>
          </a:xfrm>
        </p:spPr>
        <p:txBody>
          <a:bodyPr/>
          <a:lstStyle/>
          <a:p>
            <a:r>
              <a:rPr lang="en-US" dirty="0"/>
              <a:t>Steps to getting started</a:t>
            </a:r>
          </a:p>
          <a:p>
            <a:pPr lvl="1"/>
            <a:r>
              <a:rPr lang="en-US" dirty="0"/>
              <a:t>Acquire access token for Fabric REST API </a:t>
            </a:r>
          </a:p>
          <a:p>
            <a:pPr lvl="1"/>
            <a:r>
              <a:rPr lang="en-US" dirty="0"/>
              <a:t>Initialize instance of the </a:t>
            </a:r>
            <a:r>
              <a:rPr lang="en-US" sz="1600" b="1" dirty="0">
                <a:solidFill>
                  <a:srgbClr val="8A0000"/>
                </a:solidFill>
              </a:rPr>
              <a:t>FabricClient</a:t>
            </a:r>
            <a:r>
              <a:rPr lang="en-US" dirty="0"/>
              <a:t> class using access token</a:t>
            </a:r>
          </a:p>
          <a:p>
            <a:pPr lvl="1"/>
            <a:r>
              <a:rPr lang="en-US" dirty="0"/>
              <a:t>Execute Fabric REST API calls through item-specific clients (e.g. </a:t>
            </a:r>
            <a:r>
              <a:rPr lang="en-US" sz="1600" b="1" dirty="0" err="1">
                <a:solidFill>
                  <a:srgbClr val="680000"/>
                </a:solidFill>
              </a:rPr>
              <a:t>Core.Workspaces</a:t>
            </a:r>
            <a:r>
              <a:rPr lang="en-US" dirty="0"/>
              <a:t> client)</a:t>
            </a:r>
          </a:p>
        </p:txBody>
      </p:sp>
      <p:pic>
        <p:nvPicPr>
          <p:cNvPr id="8" name="Picture 7">
            <a:extLst>
              <a:ext uri="{FF2B5EF4-FFF2-40B4-BE49-F238E27FC236}">
                <a16:creationId xmlns:a16="http://schemas.microsoft.com/office/drawing/2014/main" id="{433B860A-9EB1-BABA-370F-F6370843A795}"/>
              </a:ext>
            </a:extLst>
          </p:cNvPr>
          <p:cNvPicPr>
            <a:picLocks noChangeAspect="1"/>
          </p:cNvPicPr>
          <p:nvPr/>
        </p:nvPicPr>
        <p:blipFill>
          <a:blip r:embed="rId2"/>
          <a:stretch>
            <a:fillRect/>
          </a:stretch>
        </p:blipFill>
        <p:spPr>
          <a:xfrm>
            <a:off x="1287216" y="2823525"/>
            <a:ext cx="8271597" cy="3228932"/>
          </a:xfrm>
          <a:prstGeom prst="rect">
            <a:avLst/>
          </a:prstGeom>
          <a:ln>
            <a:solidFill>
              <a:schemeClr val="tx1">
                <a:lumMod val="75000"/>
              </a:schemeClr>
            </a:solidFill>
          </a:ln>
        </p:spPr>
      </p:pic>
    </p:spTree>
    <p:extLst>
      <p:ext uri="{BB962C8B-B14F-4D97-AF65-F5344CB8AC3E}">
        <p14:creationId xmlns:p14="http://schemas.microsoft.com/office/powerpoint/2010/main" val="3849643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ABFF7-17A2-B867-3333-4C2674068C8F}"/>
              </a:ext>
            </a:extLst>
          </p:cNvPr>
          <p:cNvSpPr>
            <a:spLocks noGrp="1"/>
          </p:cNvSpPr>
          <p:nvPr>
            <p:ph type="title"/>
          </p:nvPr>
        </p:nvSpPr>
        <p:spPr>
          <a:xfrm>
            <a:off x="314324" y="190500"/>
            <a:ext cx="11801475" cy="498598"/>
          </a:xfrm>
        </p:spPr>
        <p:txBody>
          <a:bodyPr/>
          <a:lstStyle/>
          <a:p>
            <a:r>
              <a:rPr lang="en-US" dirty="0"/>
              <a:t>Fabric REST API Item Types</a:t>
            </a:r>
          </a:p>
        </p:txBody>
      </p:sp>
      <p:sp>
        <p:nvSpPr>
          <p:cNvPr id="3" name="Text Placeholder 2">
            <a:extLst>
              <a:ext uri="{FF2B5EF4-FFF2-40B4-BE49-F238E27FC236}">
                <a16:creationId xmlns:a16="http://schemas.microsoft.com/office/drawing/2014/main" id="{6DA1BB5F-FB22-7B15-EABA-C6E1661AB743}"/>
              </a:ext>
            </a:extLst>
          </p:cNvPr>
          <p:cNvSpPr>
            <a:spLocks noGrp="1"/>
          </p:cNvSpPr>
          <p:nvPr>
            <p:ph type="body" sz="quarter" idx="10"/>
          </p:nvPr>
        </p:nvSpPr>
        <p:spPr>
          <a:xfrm>
            <a:off x="511277" y="1227439"/>
            <a:ext cx="11604521" cy="1077218"/>
          </a:xfrm>
        </p:spPr>
        <p:txBody>
          <a:bodyPr/>
          <a:lstStyle/>
          <a:p>
            <a:r>
              <a:rPr lang="en-US" dirty="0"/>
              <a:t>Fabric REST API provides support for platform types and workspace item types</a:t>
            </a:r>
          </a:p>
          <a:p>
            <a:pPr lvl="1"/>
            <a:r>
              <a:rPr lang="en-US" dirty="0"/>
              <a:t>Platform item type instances created within scope of the current Entra Id tenant</a:t>
            </a:r>
          </a:p>
          <a:p>
            <a:pPr lvl="1"/>
            <a:r>
              <a:rPr lang="en-US" dirty="0"/>
              <a:t>Workspace item type instances created within scope of a Fabric workspace</a:t>
            </a:r>
          </a:p>
        </p:txBody>
      </p:sp>
      <p:grpSp>
        <p:nvGrpSpPr>
          <p:cNvPr id="4" name="Group 3">
            <a:extLst>
              <a:ext uri="{FF2B5EF4-FFF2-40B4-BE49-F238E27FC236}">
                <a16:creationId xmlns:a16="http://schemas.microsoft.com/office/drawing/2014/main" id="{5594029F-36F0-5267-A949-AB7B0C263755}"/>
              </a:ext>
            </a:extLst>
          </p:cNvPr>
          <p:cNvGrpSpPr/>
          <p:nvPr/>
        </p:nvGrpSpPr>
        <p:grpSpPr>
          <a:xfrm>
            <a:off x="1204019" y="2463267"/>
            <a:ext cx="10486923" cy="3738763"/>
            <a:chOff x="511277" y="2611313"/>
            <a:chExt cx="9994385" cy="3738763"/>
          </a:xfrm>
        </p:grpSpPr>
        <p:sp>
          <p:nvSpPr>
            <p:cNvPr id="11" name="Rectangle 10">
              <a:extLst>
                <a:ext uri="{FF2B5EF4-FFF2-40B4-BE49-F238E27FC236}">
                  <a16:creationId xmlns:a16="http://schemas.microsoft.com/office/drawing/2014/main" id="{60FF82B4-0F59-6B88-4790-401FC0013BEC}"/>
                </a:ext>
              </a:extLst>
            </p:cNvPr>
            <p:cNvSpPr/>
            <p:nvPr/>
          </p:nvSpPr>
          <p:spPr bwMode="auto">
            <a:xfrm>
              <a:off x="511277" y="2611313"/>
              <a:ext cx="9994385" cy="3738763"/>
            </a:xfrm>
            <a:prstGeom prst="rect">
              <a:avLst/>
            </a:prstGeom>
            <a:solidFill>
              <a:schemeClr val="bg1">
                <a:lumMod val="8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chemeClr val="tx1"/>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90367892-0FF7-15C3-46CB-C5A91C4FEF7E}"/>
                </a:ext>
              </a:extLst>
            </p:cNvPr>
            <p:cNvGrpSpPr/>
            <p:nvPr/>
          </p:nvGrpSpPr>
          <p:grpSpPr>
            <a:xfrm>
              <a:off x="589857" y="2720889"/>
              <a:ext cx="9786597" cy="759921"/>
              <a:chOff x="1076873" y="3288448"/>
              <a:chExt cx="9786597" cy="759921"/>
            </a:xfrm>
          </p:grpSpPr>
          <p:sp>
            <p:nvSpPr>
              <p:cNvPr id="38" name="Rectangle 37">
                <a:extLst>
                  <a:ext uri="{FF2B5EF4-FFF2-40B4-BE49-F238E27FC236}">
                    <a16:creationId xmlns:a16="http://schemas.microsoft.com/office/drawing/2014/main" id="{464B3624-885E-9E98-6290-3F212C884EC4}"/>
                  </a:ext>
                </a:extLst>
              </p:cNvPr>
              <p:cNvSpPr/>
              <p:nvPr/>
            </p:nvSpPr>
            <p:spPr bwMode="auto">
              <a:xfrm>
                <a:off x="1076873" y="3288448"/>
                <a:ext cx="9786597" cy="759921"/>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dirty="0">
                    <a:solidFill>
                      <a:schemeClr val="tx1">
                        <a:lumMod val="60000"/>
                        <a:lumOff val="40000"/>
                      </a:schemeClr>
                    </a:solidFill>
                    <a:ea typeface="Segoe UI" pitchFamily="34" charset="0"/>
                    <a:cs typeface="Segoe UI" pitchFamily="34" charset="0"/>
                  </a:rPr>
                  <a:t>Platform Item Types</a:t>
                </a:r>
              </a:p>
            </p:txBody>
          </p:sp>
          <p:grpSp>
            <p:nvGrpSpPr>
              <p:cNvPr id="39" name="Group 38">
                <a:extLst>
                  <a:ext uri="{FF2B5EF4-FFF2-40B4-BE49-F238E27FC236}">
                    <a16:creationId xmlns:a16="http://schemas.microsoft.com/office/drawing/2014/main" id="{BCB2301D-01A9-0BA3-986E-D2FF17DADF16}"/>
                  </a:ext>
                </a:extLst>
              </p:cNvPr>
              <p:cNvGrpSpPr/>
              <p:nvPr/>
            </p:nvGrpSpPr>
            <p:grpSpPr>
              <a:xfrm>
                <a:off x="1267477" y="3611180"/>
                <a:ext cx="4487280" cy="253139"/>
                <a:chOff x="1267477" y="3611180"/>
                <a:chExt cx="5679248" cy="290782"/>
              </a:xfrm>
            </p:grpSpPr>
            <p:sp>
              <p:nvSpPr>
                <p:cNvPr id="40" name="Rectangle 39">
                  <a:extLst>
                    <a:ext uri="{FF2B5EF4-FFF2-40B4-BE49-F238E27FC236}">
                      <a16:creationId xmlns:a16="http://schemas.microsoft.com/office/drawing/2014/main" id="{EBF8A78F-B0E4-6AC7-7520-97C23BB3CAF9}"/>
                    </a:ext>
                  </a:extLst>
                </p:cNvPr>
                <p:cNvSpPr/>
                <p:nvPr/>
              </p:nvSpPr>
              <p:spPr bwMode="auto">
                <a:xfrm>
                  <a:off x="1267477" y="3611180"/>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Capacity</a:t>
                  </a:r>
                </a:p>
              </p:txBody>
            </p:sp>
            <p:sp>
              <p:nvSpPr>
                <p:cNvPr id="41" name="Rectangle 40">
                  <a:extLst>
                    <a:ext uri="{FF2B5EF4-FFF2-40B4-BE49-F238E27FC236}">
                      <a16:creationId xmlns:a16="http://schemas.microsoft.com/office/drawing/2014/main" id="{60EBF37C-DCC6-5B7C-394D-DD3ACC257BAB}"/>
                    </a:ext>
                  </a:extLst>
                </p:cNvPr>
                <p:cNvSpPr/>
                <p:nvPr/>
              </p:nvSpPr>
              <p:spPr bwMode="auto">
                <a:xfrm>
                  <a:off x="3291638" y="3611180"/>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Workspace</a:t>
                  </a:r>
                </a:p>
              </p:txBody>
            </p:sp>
            <p:sp>
              <p:nvSpPr>
                <p:cNvPr id="42" name="Rectangle 41">
                  <a:extLst>
                    <a:ext uri="{FF2B5EF4-FFF2-40B4-BE49-F238E27FC236}">
                      <a16:creationId xmlns:a16="http://schemas.microsoft.com/office/drawing/2014/main" id="{9F219A0F-5E56-5833-1B78-1C1209489883}"/>
                    </a:ext>
                  </a:extLst>
                </p:cNvPr>
                <p:cNvSpPr/>
                <p:nvPr/>
              </p:nvSpPr>
              <p:spPr bwMode="auto">
                <a:xfrm>
                  <a:off x="5323625" y="3617528"/>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Connection</a:t>
                  </a:r>
                </a:p>
              </p:txBody>
            </p:sp>
          </p:grpSp>
        </p:grpSp>
        <p:sp>
          <p:nvSpPr>
            <p:cNvPr id="48" name="Rectangle 47">
              <a:extLst>
                <a:ext uri="{FF2B5EF4-FFF2-40B4-BE49-F238E27FC236}">
                  <a16:creationId xmlns:a16="http://schemas.microsoft.com/office/drawing/2014/main" id="{DFC013B6-BBCD-4433-C8EE-CCEAFF8711EE}"/>
                </a:ext>
              </a:extLst>
            </p:cNvPr>
            <p:cNvSpPr/>
            <p:nvPr/>
          </p:nvSpPr>
          <p:spPr bwMode="auto">
            <a:xfrm>
              <a:off x="589857" y="3539747"/>
              <a:ext cx="9786597" cy="2721212"/>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dirty="0">
                  <a:solidFill>
                    <a:schemeClr val="tx1">
                      <a:lumMod val="60000"/>
                      <a:lumOff val="40000"/>
                    </a:schemeClr>
                  </a:solidFill>
                  <a:ea typeface="Segoe UI" pitchFamily="34" charset="0"/>
                  <a:cs typeface="Segoe UI" pitchFamily="34" charset="0"/>
                </a:rPr>
                <a:t>Workspace Item Types by Workload</a:t>
              </a:r>
            </a:p>
          </p:txBody>
        </p:sp>
        <p:sp>
          <p:nvSpPr>
            <p:cNvPr id="49" name="Rectangle 48">
              <a:extLst>
                <a:ext uri="{FF2B5EF4-FFF2-40B4-BE49-F238E27FC236}">
                  <a16:creationId xmlns:a16="http://schemas.microsoft.com/office/drawing/2014/main" id="{E49F81F2-8E36-0467-DD31-03F4A7E07CC7}"/>
                </a:ext>
              </a:extLst>
            </p:cNvPr>
            <p:cNvSpPr/>
            <p:nvPr/>
          </p:nvSpPr>
          <p:spPr bwMode="auto">
            <a:xfrm>
              <a:off x="689788"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Power BI</a:t>
              </a:r>
            </a:p>
          </p:txBody>
        </p:sp>
        <p:sp>
          <p:nvSpPr>
            <p:cNvPr id="50" name="Rectangle 49">
              <a:extLst>
                <a:ext uri="{FF2B5EF4-FFF2-40B4-BE49-F238E27FC236}">
                  <a16:creationId xmlns:a16="http://schemas.microsoft.com/office/drawing/2014/main" id="{9BDBFB7B-C68C-FF4E-ACFC-504869820693}"/>
                </a:ext>
              </a:extLst>
            </p:cNvPr>
            <p:cNvSpPr/>
            <p:nvPr/>
          </p:nvSpPr>
          <p:spPr bwMode="auto">
            <a:xfrm>
              <a:off x="794478"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SemanticModel</a:t>
              </a:r>
            </a:p>
          </p:txBody>
        </p:sp>
        <p:sp>
          <p:nvSpPr>
            <p:cNvPr id="51" name="Rectangle 50">
              <a:extLst>
                <a:ext uri="{FF2B5EF4-FFF2-40B4-BE49-F238E27FC236}">
                  <a16:creationId xmlns:a16="http://schemas.microsoft.com/office/drawing/2014/main" id="{6E2D97E3-BAE5-7E70-EA47-FE134A4A8896}"/>
                </a:ext>
              </a:extLst>
            </p:cNvPr>
            <p:cNvSpPr/>
            <p:nvPr/>
          </p:nvSpPr>
          <p:spPr bwMode="auto">
            <a:xfrm>
              <a:off x="794478"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Report</a:t>
              </a:r>
            </a:p>
          </p:txBody>
        </p:sp>
        <p:sp>
          <p:nvSpPr>
            <p:cNvPr id="53" name="Rectangle 52">
              <a:extLst>
                <a:ext uri="{FF2B5EF4-FFF2-40B4-BE49-F238E27FC236}">
                  <a16:creationId xmlns:a16="http://schemas.microsoft.com/office/drawing/2014/main" id="{79EEA99E-90D2-6327-AE69-49803073C257}"/>
                </a:ext>
              </a:extLst>
            </p:cNvPr>
            <p:cNvSpPr/>
            <p:nvPr/>
          </p:nvSpPr>
          <p:spPr bwMode="auto">
            <a:xfrm>
              <a:off x="2312781"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Engineering</a:t>
              </a:r>
            </a:p>
          </p:txBody>
        </p:sp>
        <p:sp>
          <p:nvSpPr>
            <p:cNvPr id="54" name="Rectangle 53">
              <a:extLst>
                <a:ext uri="{FF2B5EF4-FFF2-40B4-BE49-F238E27FC236}">
                  <a16:creationId xmlns:a16="http://schemas.microsoft.com/office/drawing/2014/main" id="{A46029FD-C113-0CCA-9294-1E946BA70CA1}"/>
                </a:ext>
              </a:extLst>
            </p:cNvPr>
            <p:cNvSpPr/>
            <p:nvPr/>
          </p:nvSpPr>
          <p:spPr bwMode="auto">
            <a:xfrm>
              <a:off x="2417471"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Lakehouse</a:t>
              </a:r>
            </a:p>
          </p:txBody>
        </p:sp>
        <p:sp>
          <p:nvSpPr>
            <p:cNvPr id="55" name="Rectangle 54">
              <a:extLst>
                <a:ext uri="{FF2B5EF4-FFF2-40B4-BE49-F238E27FC236}">
                  <a16:creationId xmlns:a16="http://schemas.microsoft.com/office/drawing/2014/main" id="{7C26302B-BB73-1867-F491-5B90E21C345D}"/>
                </a:ext>
              </a:extLst>
            </p:cNvPr>
            <p:cNvSpPr/>
            <p:nvPr/>
          </p:nvSpPr>
          <p:spPr bwMode="auto">
            <a:xfrm>
              <a:off x="2417471"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Notebook</a:t>
              </a:r>
            </a:p>
          </p:txBody>
        </p:sp>
        <p:sp>
          <p:nvSpPr>
            <p:cNvPr id="56" name="Rectangle 55">
              <a:extLst>
                <a:ext uri="{FF2B5EF4-FFF2-40B4-BE49-F238E27FC236}">
                  <a16:creationId xmlns:a16="http://schemas.microsoft.com/office/drawing/2014/main" id="{6714D91A-93B1-B176-DA22-8B362277D479}"/>
                </a:ext>
              </a:extLst>
            </p:cNvPr>
            <p:cNvSpPr/>
            <p:nvPr/>
          </p:nvSpPr>
          <p:spPr bwMode="auto">
            <a:xfrm>
              <a:off x="2417471" y="4903413"/>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SparkJobDefinition</a:t>
              </a:r>
            </a:p>
          </p:txBody>
        </p:sp>
        <p:sp>
          <p:nvSpPr>
            <p:cNvPr id="57" name="Rectangle 56">
              <a:extLst>
                <a:ext uri="{FF2B5EF4-FFF2-40B4-BE49-F238E27FC236}">
                  <a16:creationId xmlns:a16="http://schemas.microsoft.com/office/drawing/2014/main" id="{31DC10A8-BEE1-E412-605D-6C7E005CCCE9}"/>
                </a:ext>
              </a:extLst>
            </p:cNvPr>
            <p:cNvSpPr/>
            <p:nvPr/>
          </p:nvSpPr>
          <p:spPr bwMode="auto">
            <a:xfrm>
              <a:off x="2431680" y="576612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Environment</a:t>
              </a:r>
            </a:p>
          </p:txBody>
        </p:sp>
        <p:grpSp>
          <p:nvGrpSpPr>
            <p:cNvPr id="58" name="Group 57">
              <a:extLst>
                <a:ext uri="{FF2B5EF4-FFF2-40B4-BE49-F238E27FC236}">
                  <a16:creationId xmlns:a16="http://schemas.microsoft.com/office/drawing/2014/main" id="{AD4765C2-F0CE-6EEC-6C43-B39CBCE383B7}"/>
                </a:ext>
              </a:extLst>
            </p:cNvPr>
            <p:cNvGrpSpPr/>
            <p:nvPr/>
          </p:nvGrpSpPr>
          <p:grpSpPr>
            <a:xfrm>
              <a:off x="5571315" y="3834962"/>
              <a:ext cx="1518303" cy="2313260"/>
              <a:chOff x="7655404" y="4402518"/>
              <a:chExt cx="1518303" cy="2313260"/>
            </a:xfrm>
          </p:grpSpPr>
          <p:sp>
            <p:nvSpPr>
              <p:cNvPr id="72" name="Rectangle 71">
                <a:extLst>
                  <a:ext uri="{FF2B5EF4-FFF2-40B4-BE49-F238E27FC236}">
                    <a16:creationId xmlns:a16="http://schemas.microsoft.com/office/drawing/2014/main" id="{C07D9864-82A8-03BA-16E6-E7D536D444B7}"/>
                  </a:ext>
                </a:extLst>
              </p:cNvPr>
              <p:cNvSpPr/>
              <p:nvPr/>
            </p:nvSpPr>
            <p:spPr bwMode="auto">
              <a:xfrm>
                <a:off x="7655404" y="4402518"/>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Factory</a:t>
                </a:r>
              </a:p>
            </p:txBody>
          </p:sp>
          <p:sp>
            <p:nvSpPr>
              <p:cNvPr id="73" name="Rectangle 72">
                <a:extLst>
                  <a:ext uri="{FF2B5EF4-FFF2-40B4-BE49-F238E27FC236}">
                    <a16:creationId xmlns:a16="http://schemas.microsoft.com/office/drawing/2014/main" id="{82480831-F1D6-469B-555C-5FF2F243BFB1}"/>
                  </a:ext>
                </a:extLst>
              </p:cNvPr>
              <p:cNvSpPr/>
              <p:nvPr/>
            </p:nvSpPr>
            <p:spPr bwMode="auto">
              <a:xfrm>
                <a:off x="7760094" y="4659477"/>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DataPipeline</a:t>
                </a:r>
              </a:p>
            </p:txBody>
          </p:sp>
          <p:sp>
            <p:nvSpPr>
              <p:cNvPr id="74" name="Rectangle 73">
                <a:extLst>
                  <a:ext uri="{FF2B5EF4-FFF2-40B4-BE49-F238E27FC236}">
                    <a16:creationId xmlns:a16="http://schemas.microsoft.com/office/drawing/2014/main" id="{2EA2D4CC-E48E-AF74-D55E-500015259B6D}"/>
                  </a:ext>
                </a:extLst>
              </p:cNvPr>
              <p:cNvSpPr/>
              <p:nvPr/>
            </p:nvSpPr>
            <p:spPr bwMode="auto">
              <a:xfrm>
                <a:off x="7760094" y="5065225"/>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Dataflow</a:t>
                </a:r>
              </a:p>
            </p:txBody>
          </p:sp>
        </p:grpSp>
        <p:sp>
          <p:nvSpPr>
            <p:cNvPr id="59" name="Rectangle 58">
              <a:extLst>
                <a:ext uri="{FF2B5EF4-FFF2-40B4-BE49-F238E27FC236}">
                  <a16:creationId xmlns:a16="http://schemas.microsoft.com/office/drawing/2014/main" id="{5F774393-7710-D3EC-4C1B-05F580E2D722}"/>
                </a:ext>
              </a:extLst>
            </p:cNvPr>
            <p:cNvSpPr/>
            <p:nvPr/>
          </p:nvSpPr>
          <p:spPr bwMode="auto">
            <a:xfrm>
              <a:off x="3942048" y="3841308"/>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Warehouse</a:t>
              </a:r>
            </a:p>
          </p:txBody>
        </p:sp>
        <p:sp>
          <p:nvSpPr>
            <p:cNvPr id="60" name="Rectangle 59">
              <a:extLst>
                <a:ext uri="{FF2B5EF4-FFF2-40B4-BE49-F238E27FC236}">
                  <a16:creationId xmlns:a16="http://schemas.microsoft.com/office/drawing/2014/main" id="{E9483E1C-D51B-B150-72C1-D4E15C262BFB}"/>
                </a:ext>
              </a:extLst>
            </p:cNvPr>
            <p:cNvSpPr/>
            <p:nvPr/>
          </p:nvSpPr>
          <p:spPr bwMode="auto">
            <a:xfrm>
              <a:off x="4046739" y="40982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Warehouse</a:t>
              </a:r>
            </a:p>
          </p:txBody>
        </p:sp>
        <p:sp>
          <p:nvSpPr>
            <p:cNvPr id="61" name="Rectangle 60">
              <a:extLst>
                <a:ext uri="{FF2B5EF4-FFF2-40B4-BE49-F238E27FC236}">
                  <a16:creationId xmlns:a16="http://schemas.microsoft.com/office/drawing/2014/main" id="{7BCB4BC1-E544-6909-4436-3660B56E8058}"/>
                </a:ext>
              </a:extLst>
            </p:cNvPr>
            <p:cNvSpPr/>
            <p:nvPr/>
          </p:nvSpPr>
          <p:spPr bwMode="auto">
            <a:xfrm>
              <a:off x="4043275" y="449778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MirroredWarehouse</a:t>
              </a:r>
            </a:p>
          </p:txBody>
        </p:sp>
        <p:sp>
          <p:nvSpPr>
            <p:cNvPr id="67" name="Rectangle 66">
              <a:extLst>
                <a:ext uri="{FF2B5EF4-FFF2-40B4-BE49-F238E27FC236}">
                  <a16:creationId xmlns:a16="http://schemas.microsoft.com/office/drawing/2014/main" id="{4983C2AA-1954-BA6F-A117-E2141A308D6B}"/>
                </a:ext>
              </a:extLst>
            </p:cNvPr>
            <p:cNvSpPr/>
            <p:nvPr/>
          </p:nvSpPr>
          <p:spPr bwMode="auto">
            <a:xfrm>
              <a:off x="7191669" y="3834959"/>
              <a:ext cx="1518303" cy="231960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Real-time Intelligence</a:t>
              </a:r>
            </a:p>
          </p:txBody>
        </p:sp>
        <p:sp>
          <p:nvSpPr>
            <p:cNvPr id="68" name="Rectangle 67">
              <a:extLst>
                <a:ext uri="{FF2B5EF4-FFF2-40B4-BE49-F238E27FC236}">
                  <a16:creationId xmlns:a16="http://schemas.microsoft.com/office/drawing/2014/main" id="{920572D6-0666-1375-0775-76CF2AF68FC2}"/>
                </a:ext>
              </a:extLst>
            </p:cNvPr>
            <p:cNvSpPr/>
            <p:nvPr/>
          </p:nvSpPr>
          <p:spPr bwMode="auto">
            <a:xfrm>
              <a:off x="7296359" y="44795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KQLDatabase</a:t>
              </a:r>
            </a:p>
          </p:txBody>
        </p:sp>
        <p:sp>
          <p:nvSpPr>
            <p:cNvPr id="70" name="Rectangle 69">
              <a:extLst>
                <a:ext uri="{FF2B5EF4-FFF2-40B4-BE49-F238E27FC236}">
                  <a16:creationId xmlns:a16="http://schemas.microsoft.com/office/drawing/2014/main" id="{D700D53C-8FC9-AA94-5205-F7F85CCA64AE}"/>
                </a:ext>
              </a:extLst>
            </p:cNvPr>
            <p:cNvSpPr/>
            <p:nvPr/>
          </p:nvSpPr>
          <p:spPr bwMode="auto">
            <a:xfrm>
              <a:off x="7296359" y="4878081"/>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KQLQueryset</a:t>
              </a:r>
            </a:p>
          </p:txBody>
        </p:sp>
        <p:sp>
          <p:nvSpPr>
            <p:cNvPr id="71" name="Rectangle 70">
              <a:extLst>
                <a:ext uri="{FF2B5EF4-FFF2-40B4-BE49-F238E27FC236}">
                  <a16:creationId xmlns:a16="http://schemas.microsoft.com/office/drawing/2014/main" id="{1A381E9D-DB35-89ED-8C37-2C973C76E781}"/>
                </a:ext>
              </a:extLst>
            </p:cNvPr>
            <p:cNvSpPr/>
            <p:nvPr/>
          </p:nvSpPr>
          <p:spPr bwMode="auto">
            <a:xfrm>
              <a:off x="7296359" y="5283829"/>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Eventstream</a:t>
              </a:r>
            </a:p>
          </p:txBody>
        </p:sp>
        <p:sp>
          <p:nvSpPr>
            <p:cNvPr id="63" name="Rectangle 62">
              <a:extLst>
                <a:ext uri="{FF2B5EF4-FFF2-40B4-BE49-F238E27FC236}">
                  <a16:creationId xmlns:a16="http://schemas.microsoft.com/office/drawing/2014/main" id="{BC4DAAFA-2CD8-728E-3048-C99AE47DD693}"/>
                </a:ext>
              </a:extLst>
            </p:cNvPr>
            <p:cNvSpPr/>
            <p:nvPr/>
          </p:nvSpPr>
          <p:spPr bwMode="auto">
            <a:xfrm>
              <a:off x="2428003" y="532558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Shortcut</a:t>
              </a:r>
            </a:p>
          </p:txBody>
        </p:sp>
        <p:sp>
          <p:nvSpPr>
            <p:cNvPr id="64" name="Rectangle 63">
              <a:extLst>
                <a:ext uri="{FF2B5EF4-FFF2-40B4-BE49-F238E27FC236}">
                  <a16:creationId xmlns:a16="http://schemas.microsoft.com/office/drawing/2014/main" id="{66B12296-48C3-4FF3-5F21-CD1F47BCFF65}"/>
                </a:ext>
              </a:extLst>
            </p:cNvPr>
            <p:cNvSpPr/>
            <p:nvPr/>
          </p:nvSpPr>
          <p:spPr bwMode="auto">
            <a:xfrm>
              <a:off x="8771901" y="3828335"/>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Science</a:t>
              </a:r>
            </a:p>
          </p:txBody>
        </p:sp>
        <p:sp>
          <p:nvSpPr>
            <p:cNvPr id="65" name="Rectangle 64">
              <a:extLst>
                <a:ext uri="{FF2B5EF4-FFF2-40B4-BE49-F238E27FC236}">
                  <a16:creationId xmlns:a16="http://schemas.microsoft.com/office/drawing/2014/main" id="{D53C314F-D109-7DE0-915C-CF3ABA9EF4BC}"/>
                </a:ext>
              </a:extLst>
            </p:cNvPr>
            <p:cNvSpPr/>
            <p:nvPr/>
          </p:nvSpPr>
          <p:spPr bwMode="auto">
            <a:xfrm>
              <a:off x="8876591" y="408529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MLExperiment</a:t>
              </a:r>
            </a:p>
          </p:txBody>
        </p:sp>
        <p:sp>
          <p:nvSpPr>
            <p:cNvPr id="66" name="Rectangle 65">
              <a:extLst>
                <a:ext uri="{FF2B5EF4-FFF2-40B4-BE49-F238E27FC236}">
                  <a16:creationId xmlns:a16="http://schemas.microsoft.com/office/drawing/2014/main" id="{303847C1-785B-BA3D-0E4D-1E496F36C88B}"/>
                </a:ext>
              </a:extLst>
            </p:cNvPr>
            <p:cNvSpPr/>
            <p:nvPr/>
          </p:nvSpPr>
          <p:spPr bwMode="auto">
            <a:xfrm>
              <a:off x="8876591" y="44910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MLModel</a:t>
              </a:r>
            </a:p>
          </p:txBody>
        </p:sp>
        <p:sp>
          <p:nvSpPr>
            <p:cNvPr id="75" name="Rectangle 74">
              <a:extLst>
                <a:ext uri="{FF2B5EF4-FFF2-40B4-BE49-F238E27FC236}">
                  <a16:creationId xmlns:a16="http://schemas.microsoft.com/office/drawing/2014/main" id="{75192509-2CB1-D5C3-FEDF-2D8B0439113D}"/>
                </a:ext>
              </a:extLst>
            </p:cNvPr>
            <p:cNvSpPr/>
            <p:nvPr/>
          </p:nvSpPr>
          <p:spPr bwMode="auto">
            <a:xfrm>
              <a:off x="7309613" y="409522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Eventhouse</a:t>
              </a:r>
            </a:p>
          </p:txBody>
        </p:sp>
      </p:grpSp>
    </p:spTree>
    <p:extLst>
      <p:ext uri="{BB962C8B-B14F-4D97-AF65-F5344CB8AC3E}">
        <p14:creationId xmlns:p14="http://schemas.microsoft.com/office/powerpoint/2010/main" val="4890532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249D-21E4-5EB1-EA53-321CB2E59210}"/>
              </a:ext>
            </a:extLst>
          </p:cNvPr>
          <p:cNvSpPr>
            <a:spLocks noGrp="1"/>
          </p:cNvSpPr>
          <p:nvPr>
            <p:ph type="title"/>
          </p:nvPr>
        </p:nvSpPr>
        <p:spPr/>
        <p:txBody>
          <a:bodyPr/>
          <a:lstStyle/>
          <a:p>
            <a:r>
              <a:rPr lang="en-US" dirty="0"/>
              <a:t>.NET Developer Sample using C# - Fabric-ISV-Playbook</a:t>
            </a:r>
          </a:p>
        </p:txBody>
      </p:sp>
      <p:sp>
        <p:nvSpPr>
          <p:cNvPr id="3" name="Text Placeholder 2">
            <a:extLst>
              <a:ext uri="{FF2B5EF4-FFF2-40B4-BE49-F238E27FC236}">
                <a16:creationId xmlns:a16="http://schemas.microsoft.com/office/drawing/2014/main" id="{E6CDEFB0-5F61-C5EE-ADD6-2DC8A7A76738}"/>
              </a:ext>
            </a:extLst>
          </p:cNvPr>
          <p:cNvSpPr>
            <a:spLocks noGrp="1"/>
          </p:cNvSpPr>
          <p:nvPr>
            <p:ph type="body" sz="quarter" idx="10"/>
          </p:nvPr>
        </p:nvSpPr>
        <p:spPr>
          <a:xfrm>
            <a:off x="511277" y="1227439"/>
            <a:ext cx="11604521" cy="1077218"/>
          </a:xfrm>
        </p:spPr>
        <p:txBody>
          <a:bodyPr/>
          <a:lstStyle/>
          <a:p>
            <a:r>
              <a:rPr lang="en-US" sz="2000" b="1" dirty="0">
                <a:solidFill>
                  <a:srgbClr val="680000"/>
                </a:solidFill>
              </a:rPr>
              <a:t>Fabric-ISV-Playbook</a:t>
            </a:r>
            <a:r>
              <a:rPr lang="en-US" dirty="0"/>
              <a:t> is a C# console application built with .NET 8</a:t>
            </a:r>
          </a:p>
          <a:p>
            <a:pPr lvl="1"/>
            <a:r>
              <a:rPr lang="en-US" dirty="0"/>
              <a:t>Demonstrates what is possible deploy solutions based on workspace items</a:t>
            </a:r>
          </a:p>
          <a:p>
            <a:pPr lvl="1"/>
            <a:r>
              <a:rPr lang="en-US" dirty="0"/>
              <a:t>Available for download </a:t>
            </a:r>
            <a:r>
              <a:rPr lang="en-US" b="1" dirty="0">
                <a:solidFill>
                  <a:srgbClr val="680000"/>
                </a:solidFill>
                <a:hlinkClick r:id="rId2">
                  <a:extLst>
                    <a:ext uri="{A12FA001-AC4F-418D-AE19-62706E023703}">
                      <ahyp:hlinkClr xmlns:ahyp="http://schemas.microsoft.com/office/drawing/2018/hyperlinkcolor" val="tx"/>
                    </a:ext>
                  </a:extLst>
                </a:hlinkClick>
              </a:rPr>
              <a:t>https://github.com/PowerBiDevCamp/Fabric-ISV-Playbook</a:t>
            </a:r>
            <a:r>
              <a:rPr lang="en-US" dirty="0">
                <a:solidFill>
                  <a:srgbClr val="680000"/>
                </a:solidFill>
              </a:rPr>
              <a:t> </a:t>
            </a:r>
          </a:p>
        </p:txBody>
      </p:sp>
      <p:pic>
        <p:nvPicPr>
          <p:cNvPr id="6" name="Picture 5">
            <a:extLst>
              <a:ext uri="{FF2B5EF4-FFF2-40B4-BE49-F238E27FC236}">
                <a16:creationId xmlns:a16="http://schemas.microsoft.com/office/drawing/2014/main" id="{E329F407-7144-25D5-2680-9DA96E606003}"/>
              </a:ext>
            </a:extLst>
          </p:cNvPr>
          <p:cNvPicPr>
            <a:picLocks noChangeAspect="1"/>
          </p:cNvPicPr>
          <p:nvPr/>
        </p:nvPicPr>
        <p:blipFill>
          <a:blip r:embed="rId3"/>
          <a:stretch>
            <a:fillRect/>
          </a:stretch>
        </p:blipFill>
        <p:spPr>
          <a:xfrm>
            <a:off x="1267460" y="2489055"/>
            <a:ext cx="3115849" cy="3393585"/>
          </a:xfrm>
          <a:prstGeom prst="rect">
            <a:avLst/>
          </a:prstGeom>
        </p:spPr>
      </p:pic>
      <p:pic>
        <p:nvPicPr>
          <p:cNvPr id="9" name="Picture 8">
            <a:extLst>
              <a:ext uri="{FF2B5EF4-FFF2-40B4-BE49-F238E27FC236}">
                <a16:creationId xmlns:a16="http://schemas.microsoft.com/office/drawing/2014/main" id="{710C4EF7-9283-73C0-8F24-0DC882F1551C}"/>
              </a:ext>
            </a:extLst>
          </p:cNvPr>
          <p:cNvPicPr>
            <a:picLocks noChangeAspect="1"/>
          </p:cNvPicPr>
          <p:nvPr/>
        </p:nvPicPr>
        <p:blipFill>
          <a:blip r:embed="rId4"/>
          <a:stretch>
            <a:fillRect/>
          </a:stretch>
        </p:blipFill>
        <p:spPr>
          <a:xfrm>
            <a:off x="4793089" y="2489055"/>
            <a:ext cx="6375926" cy="4045741"/>
          </a:xfrm>
          <a:prstGeom prst="rect">
            <a:avLst/>
          </a:prstGeom>
          <a:ln>
            <a:solidFill>
              <a:schemeClr val="accent1"/>
            </a:solidFill>
          </a:ln>
        </p:spPr>
      </p:pic>
    </p:spTree>
    <p:extLst>
      <p:ext uri="{BB962C8B-B14F-4D97-AF65-F5344CB8AC3E}">
        <p14:creationId xmlns:p14="http://schemas.microsoft.com/office/powerpoint/2010/main" val="17041163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24BD8-4CE3-3D58-E9B1-B47A52CC57D4}"/>
              </a:ext>
            </a:extLst>
          </p:cNvPr>
          <p:cNvSpPr>
            <a:spLocks noGrp="1"/>
          </p:cNvSpPr>
          <p:nvPr>
            <p:ph type="title"/>
          </p:nvPr>
        </p:nvSpPr>
        <p:spPr/>
        <p:txBody>
          <a:bodyPr/>
          <a:lstStyle/>
          <a:p>
            <a:endParaRPr lang="en-US"/>
          </a:p>
        </p:txBody>
      </p:sp>
      <p:pic>
        <p:nvPicPr>
          <p:cNvPr id="4" name="Picture 3" descr="A green screen with white text&#10;&#10;Description automatically generated">
            <a:extLst>
              <a:ext uri="{FF2B5EF4-FFF2-40B4-BE49-F238E27FC236}">
                <a16:creationId xmlns:a16="http://schemas.microsoft.com/office/drawing/2014/main" id="{1C95EE11-6950-773C-FCF6-20B4C8C91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28241185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5290-7040-2DE8-D664-149C4D8793DF}"/>
              </a:ext>
            </a:extLst>
          </p:cNvPr>
          <p:cNvSpPr>
            <a:spLocks noGrp="1"/>
          </p:cNvSpPr>
          <p:nvPr>
            <p:ph type="title"/>
          </p:nvPr>
        </p:nvSpPr>
        <p:spPr/>
        <p:txBody>
          <a:bodyPr/>
          <a:lstStyle/>
          <a:p>
            <a:r>
              <a:rPr lang="en-US" dirty="0"/>
              <a:t>Provisioning Flow Demos from FabricIsvPlaybook </a:t>
            </a:r>
          </a:p>
        </p:txBody>
      </p:sp>
      <p:sp>
        <p:nvSpPr>
          <p:cNvPr id="3" name="Text Placeholder 2">
            <a:extLst>
              <a:ext uri="{FF2B5EF4-FFF2-40B4-BE49-F238E27FC236}">
                <a16:creationId xmlns:a16="http://schemas.microsoft.com/office/drawing/2014/main" id="{F618FAA9-F288-202B-3900-9776B24E0F47}"/>
              </a:ext>
            </a:extLst>
          </p:cNvPr>
          <p:cNvSpPr>
            <a:spLocks noGrp="1"/>
          </p:cNvSpPr>
          <p:nvPr>
            <p:ph type="body" sz="quarter" idx="10"/>
          </p:nvPr>
        </p:nvSpPr>
        <p:spPr>
          <a:xfrm>
            <a:off x="511277" y="1227439"/>
            <a:ext cx="11604521" cy="3277820"/>
          </a:xfrm>
        </p:spPr>
        <p:txBody>
          <a:bodyPr/>
          <a:lstStyle/>
          <a:p>
            <a:r>
              <a:rPr lang="en-US" dirty="0"/>
              <a:t>Demonstrations from FabricIsvPlaybook developer sample</a:t>
            </a:r>
          </a:p>
          <a:p>
            <a:pPr lvl="1"/>
            <a:r>
              <a:rPr lang="en-US" sz="1600" dirty="0">
                <a:latin typeface="Lucida Console" panose="020B0609040504020204" pitchFamily="49" charset="0"/>
              </a:rPr>
              <a:t>Demo01_CreateWorkspace</a:t>
            </a:r>
          </a:p>
          <a:p>
            <a:pPr lvl="1"/>
            <a:r>
              <a:rPr lang="en-US" sz="1600" dirty="0">
                <a:latin typeface="Lucida Console" panose="020B0609040504020204" pitchFamily="49" charset="0"/>
              </a:rPr>
              <a:t>Demo02_CreateConnections</a:t>
            </a:r>
          </a:p>
          <a:p>
            <a:pPr lvl="1"/>
            <a:r>
              <a:rPr lang="en-US" sz="1600" dirty="0">
                <a:latin typeface="Lucida Console" panose="020B0609040504020204" pitchFamily="49" charset="0"/>
              </a:rPr>
              <a:t>Demo03_DeploySolutionWithImportedSalesModel</a:t>
            </a:r>
          </a:p>
          <a:p>
            <a:pPr lvl="1"/>
            <a:r>
              <a:rPr lang="en-US" sz="1600" dirty="0">
                <a:latin typeface="Lucida Console" panose="020B0609040504020204" pitchFamily="49" charset="0"/>
              </a:rPr>
              <a:t>Demo04_DeploySolutionWithLakehouseAndNotebook</a:t>
            </a:r>
          </a:p>
          <a:p>
            <a:pPr lvl="1"/>
            <a:r>
              <a:rPr lang="en-US" sz="1600" dirty="0">
                <a:latin typeface="Lucida Console" panose="020B0609040504020204" pitchFamily="49" charset="0"/>
              </a:rPr>
              <a:t>Demo05_DeploySolutionWithWarehouseAndDataPipelines</a:t>
            </a:r>
          </a:p>
          <a:p>
            <a:pPr lvl="1"/>
            <a:r>
              <a:rPr lang="en-US" sz="1600" dirty="0">
                <a:latin typeface="Lucida Console" panose="020B0609040504020204" pitchFamily="49" charset="0"/>
              </a:rPr>
              <a:t>Demo06_DeploySolutionWithShortcutAndLoadTableApi</a:t>
            </a:r>
          </a:p>
          <a:p>
            <a:pPr lvl="1"/>
            <a:r>
              <a:rPr lang="en-US" sz="1600" dirty="0">
                <a:latin typeface="Lucida Console" panose="020B0609040504020204" pitchFamily="49" charset="0"/>
              </a:rPr>
              <a:t>Demo07_DeploySolutionWithWarehouseAndSqlClient</a:t>
            </a:r>
          </a:p>
          <a:p>
            <a:pPr lvl="1"/>
            <a:r>
              <a:rPr lang="en-US" sz="1600" dirty="0">
                <a:latin typeface="Lucida Console" panose="020B0609040504020204" pitchFamily="49" charset="0"/>
              </a:rPr>
              <a:t>Demo08_DeploySolutionWithAdlsGen2Api</a:t>
            </a:r>
          </a:p>
          <a:p>
            <a:pPr lvl="1"/>
            <a:r>
              <a:rPr lang="en-US" sz="1600" dirty="0">
                <a:latin typeface="Lucida Console" panose="020B0609040504020204" pitchFamily="49" charset="0"/>
              </a:rPr>
              <a:t>Demo09_BranchOutToFeatureWorkspace</a:t>
            </a:r>
          </a:p>
        </p:txBody>
      </p:sp>
      <p:pic>
        <p:nvPicPr>
          <p:cNvPr id="5" name="Picture 4">
            <a:extLst>
              <a:ext uri="{FF2B5EF4-FFF2-40B4-BE49-F238E27FC236}">
                <a16:creationId xmlns:a16="http://schemas.microsoft.com/office/drawing/2014/main" id="{622868D0-9110-523A-0C10-DD2A0323A84F}"/>
              </a:ext>
            </a:extLst>
          </p:cNvPr>
          <p:cNvPicPr>
            <a:picLocks noChangeAspect="1"/>
          </p:cNvPicPr>
          <p:nvPr/>
        </p:nvPicPr>
        <p:blipFill>
          <a:blip r:embed="rId2"/>
          <a:stretch>
            <a:fillRect/>
          </a:stretch>
        </p:blipFill>
        <p:spPr>
          <a:xfrm>
            <a:off x="7621747" y="1811491"/>
            <a:ext cx="4494051" cy="4086544"/>
          </a:xfrm>
          <a:prstGeom prst="rect">
            <a:avLst/>
          </a:prstGeom>
          <a:ln>
            <a:solidFill>
              <a:schemeClr val="accent1"/>
            </a:solidFill>
          </a:ln>
        </p:spPr>
      </p:pic>
    </p:spTree>
    <p:extLst>
      <p:ext uri="{BB962C8B-B14F-4D97-AF65-F5344CB8AC3E}">
        <p14:creationId xmlns:p14="http://schemas.microsoft.com/office/powerpoint/2010/main" val="20239760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D4B1-428E-5722-F559-1C3C6BCC7120}"/>
              </a:ext>
            </a:extLst>
          </p:cNvPr>
          <p:cNvSpPr>
            <a:spLocks noGrp="1"/>
          </p:cNvSpPr>
          <p:nvPr>
            <p:ph type="title"/>
          </p:nvPr>
        </p:nvSpPr>
        <p:spPr/>
        <p:txBody>
          <a:bodyPr/>
          <a:lstStyle/>
          <a:p>
            <a:r>
              <a:rPr lang="en-US" dirty="0"/>
              <a:t>Getting Started with </a:t>
            </a:r>
            <a:r>
              <a:rPr lang="en-US" dirty="0" err="1"/>
              <a:t>FabricIsvPlaybook</a:t>
            </a:r>
            <a:r>
              <a:rPr lang="en-US" dirty="0"/>
              <a:t> Developer Sample</a:t>
            </a:r>
          </a:p>
        </p:txBody>
      </p:sp>
      <p:sp>
        <p:nvSpPr>
          <p:cNvPr id="3" name="Text Placeholder 2">
            <a:extLst>
              <a:ext uri="{FF2B5EF4-FFF2-40B4-BE49-F238E27FC236}">
                <a16:creationId xmlns:a16="http://schemas.microsoft.com/office/drawing/2014/main" id="{5032D32E-69ED-98B1-E30A-893A117B9E0F}"/>
              </a:ext>
            </a:extLst>
          </p:cNvPr>
          <p:cNvSpPr>
            <a:spLocks noGrp="1"/>
          </p:cNvSpPr>
          <p:nvPr>
            <p:ph type="body" sz="quarter" idx="10"/>
          </p:nvPr>
        </p:nvSpPr>
        <p:spPr>
          <a:xfrm>
            <a:off x="511277" y="1227439"/>
            <a:ext cx="11604521" cy="3147015"/>
          </a:xfrm>
        </p:spPr>
        <p:txBody>
          <a:bodyPr/>
          <a:lstStyle/>
          <a:p>
            <a:r>
              <a:rPr lang="en-US" dirty="0"/>
              <a:t>Run to </a:t>
            </a:r>
            <a:r>
              <a:rPr lang="en-US" sz="2000" b="1" dirty="0" err="1">
                <a:solidFill>
                  <a:schemeClr val="accent3">
                    <a:lumMod val="75000"/>
                  </a:schemeClr>
                </a:solidFill>
              </a:rPr>
              <a:t>Setup_ViewWorkspacesAndCapacities</a:t>
            </a:r>
            <a:r>
              <a:rPr lang="en-US" dirty="0"/>
              <a:t> in </a:t>
            </a:r>
            <a:r>
              <a:rPr lang="en-US" sz="2000" b="1" dirty="0" err="1">
                <a:solidFill>
                  <a:schemeClr val="accent3">
                    <a:lumMod val="75000"/>
                  </a:schemeClr>
                </a:solidFill>
              </a:rPr>
              <a:t>program.cs</a:t>
            </a:r>
            <a:r>
              <a:rPr lang="en-US" dirty="0"/>
              <a:t> get started</a:t>
            </a:r>
          </a:p>
          <a:p>
            <a:endParaRPr lang="en-US" dirty="0"/>
          </a:p>
          <a:p>
            <a:endParaRPr lang="en-US" dirty="0"/>
          </a:p>
          <a:p>
            <a:endParaRPr lang="en-US" dirty="0"/>
          </a:p>
          <a:p>
            <a:endParaRPr lang="en-US" dirty="0"/>
          </a:p>
          <a:p>
            <a:pPr marL="404813" lvl="1" indent="0">
              <a:buNone/>
            </a:pPr>
            <a:endParaRPr lang="en-US" dirty="0"/>
          </a:p>
          <a:p>
            <a:r>
              <a:rPr lang="en-US" dirty="0"/>
              <a:t>When viewing capacities, you need to find capacity ID for </a:t>
            </a:r>
            <a:r>
              <a:rPr lang="en-US" sz="2000" b="1" dirty="0">
                <a:solidFill>
                  <a:schemeClr val="accent3">
                    <a:lumMod val="75000"/>
                  </a:schemeClr>
                </a:solidFill>
              </a:rPr>
              <a:t>AppSettings.cs</a:t>
            </a:r>
            <a:endParaRPr lang="en-US" b="1" dirty="0">
              <a:solidFill>
                <a:schemeClr val="accent3">
                  <a:lumMod val="75000"/>
                </a:schemeClr>
              </a:solidFill>
            </a:endParaRPr>
          </a:p>
        </p:txBody>
      </p:sp>
      <p:pic>
        <p:nvPicPr>
          <p:cNvPr id="5" name="Picture 4">
            <a:extLst>
              <a:ext uri="{FF2B5EF4-FFF2-40B4-BE49-F238E27FC236}">
                <a16:creationId xmlns:a16="http://schemas.microsoft.com/office/drawing/2014/main" id="{DCEAC8B9-C55C-263D-8D2A-0C9168674920}"/>
              </a:ext>
            </a:extLst>
          </p:cNvPr>
          <p:cNvPicPr>
            <a:picLocks noChangeAspect="1"/>
          </p:cNvPicPr>
          <p:nvPr/>
        </p:nvPicPr>
        <p:blipFill>
          <a:blip r:embed="rId2"/>
          <a:stretch>
            <a:fillRect/>
          </a:stretch>
        </p:blipFill>
        <p:spPr>
          <a:xfrm>
            <a:off x="911327" y="4473422"/>
            <a:ext cx="6148234" cy="2144172"/>
          </a:xfrm>
          <a:prstGeom prst="rect">
            <a:avLst/>
          </a:prstGeom>
        </p:spPr>
      </p:pic>
      <p:pic>
        <p:nvPicPr>
          <p:cNvPr id="7" name="Picture 6">
            <a:extLst>
              <a:ext uri="{FF2B5EF4-FFF2-40B4-BE49-F238E27FC236}">
                <a16:creationId xmlns:a16="http://schemas.microsoft.com/office/drawing/2014/main" id="{B0BAEFCF-07BB-B30A-4E73-5F6871433EA9}"/>
              </a:ext>
            </a:extLst>
          </p:cNvPr>
          <p:cNvPicPr>
            <a:picLocks noChangeAspect="1"/>
          </p:cNvPicPr>
          <p:nvPr/>
        </p:nvPicPr>
        <p:blipFill>
          <a:blip r:embed="rId3"/>
          <a:stretch>
            <a:fillRect/>
          </a:stretch>
        </p:blipFill>
        <p:spPr>
          <a:xfrm>
            <a:off x="911327" y="1688712"/>
            <a:ext cx="4201447" cy="2007429"/>
          </a:xfrm>
          <a:prstGeom prst="rect">
            <a:avLst/>
          </a:prstGeom>
          <a:ln>
            <a:solidFill>
              <a:schemeClr val="tx1"/>
            </a:solidFill>
          </a:ln>
        </p:spPr>
      </p:pic>
    </p:spTree>
    <p:extLst>
      <p:ext uri="{BB962C8B-B14F-4D97-AF65-F5344CB8AC3E}">
        <p14:creationId xmlns:p14="http://schemas.microsoft.com/office/powerpoint/2010/main" val="2610679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924D-950A-FC82-9049-900312CE93DB}"/>
              </a:ext>
            </a:extLst>
          </p:cNvPr>
          <p:cNvSpPr>
            <a:spLocks noGrp="1"/>
          </p:cNvSpPr>
          <p:nvPr>
            <p:ph type="title"/>
          </p:nvPr>
        </p:nvSpPr>
        <p:spPr/>
        <p:txBody>
          <a:bodyPr/>
          <a:lstStyle/>
          <a:p>
            <a:r>
              <a:rPr lang="en-US" dirty="0"/>
              <a:t>You Need a Premium Capacity Id for Testing</a:t>
            </a:r>
          </a:p>
        </p:txBody>
      </p:sp>
      <p:sp>
        <p:nvSpPr>
          <p:cNvPr id="3" name="Text Placeholder 2">
            <a:extLst>
              <a:ext uri="{FF2B5EF4-FFF2-40B4-BE49-F238E27FC236}">
                <a16:creationId xmlns:a16="http://schemas.microsoft.com/office/drawing/2014/main" id="{AAA5A67C-4382-2BC5-9F6B-42D758CCF591}"/>
              </a:ext>
            </a:extLst>
          </p:cNvPr>
          <p:cNvSpPr>
            <a:spLocks noGrp="1"/>
          </p:cNvSpPr>
          <p:nvPr>
            <p:ph type="body" sz="quarter" idx="10"/>
          </p:nvPr>
        </p:nvSpPr>
        <p:spPr>
          <a:xfrm>
            <a:off x="511277" y="1227439"/>
            <a:ext cx="11604521" cy="3854901"/>
          </a:xfrm>
        </p:spPr>
        <p:txBody>
          <a:bodyPr/>
          <a:lstStyle/>
          <a:p>
            <a:r>
              <a:rPr lang="en-US" dirty="0"/>
              <a:t>Run </a:t>
            </a:r>
            <a:r>
              <a:rPr lang="en-US" sz="2000" b="1" dirty="0" err="1">
                <a:solidFill>
                  <a:srgbClr val="8A0000"/>
                </a:solidFill>
              </a:rPr>
              <a:t>Setup_ViewWorkspacesAndCapacities</a:t>
            </a:r>
            <a:r>
              <a:rPr lang="en-US" dirty="0"/>
              <a:t> to call </a:t>
            </a:r>
            <a:r>
              <a:rPr lang="en-US" sz="2000" b="1" dirty="0" err="1">
                <a:solidFill>
                  <a:schemeClr val="accent3">
                    <a:lumMod val="75000"/>
                  </a:schemeClr>
                </a:solidFill>
              </a:rPr>
              <a:t>CustomerTenantBuilder.ViewCapacities</a:t>
            </a:r>
            <a:endParaRPr lang="en-US" b="1" dirty="0">
              <a:solidFill>
                <a:schemeClr val="accent3">
                  <a:lumMod val="75000"/>
                </a:schemeClr>
              </a:solidFill>
            </a:endParaRPr>
          </a:p>
          <a:p>
            <a:endParaRPr lang="en-US" dirty="0"/>
          </a:p>
          <a:p>
            <a:endParaRPr lang="en-US" dirty="0"/>
          </a:p>
          <a:p>
            <a:r>
              <a:rPr lang="en-US" dirty="0"/>
              <a:t>View list of Premium capacities and copy the Id of one of them</a:t>
            </a:r>
          </a:p>
          <a:p>
            <a:pPr lvl="1"/>
            <a:endParaRPr lang="en-US" dirty="0"/>
          </a:p>
          <a:p>
            <a:pPr lvl="1"/>
            <a:endParaRPr lang="en-US" dirty="0"/>
          </a:p>
          <a:p>
            <a:pPr lvl="1"/>
            <a:endParaRPr lang="en-US" dirty="0"/>
          </a:p>
          <a:p>
            <a:endParaRPr lang="en-US" dirty="0"/>
          </a:p>
          <a:p>
            <a:r>
              <a:rPr lang="en-US" dirty="0"/>
              <a:t>Paste the Id of Premium capacity into </a:t>
            </a:r>
            <a:r>
              <a:rPr lang="en-US" sz="2000" b="1" dirty="0">
                <a:solidFill>
                  <a:schemeClr val="accent3">
                    <a:lumMod val="75000"/>
                  </a:schemeClr>
                </a:solidFill>
              </a:rPr>
              <a:t>PremiumCapacityId</a:t>
            </a:r>
            <a:r>
              <a:rPr lang="en-US" dirty="0"/>
              <a:t> constant in </a:t>
            </a:r>
            <a:r>
              <a:rPr lang="en-US" sz="2000" b="1" dirty="0">
                <a:solidFill>
                  <a:schemeClr val="accent3">
                    <a:lumMod val="75000"/>
                  </a:schemeClr>
                </a:solidFill>
              </a:rPr>
              <a:t>AppSettings.cs</a:t>
            </a:r>
            <a:endParaRPr lang="en-US" b="1" dirty="0">
              <a:solidFill>
                <a:schemeClr val="accent3">
                  <a:lumMod val="75000"/>
                </a:schemeClr>
              </a:solidFill>
            </a:endParaRPr>
          </a:p>
        </p:txBody>
      </p:sp>
      <p:pic>
        <p:nvPicPr>
          <p:cNvPr id="13" name="Picture 12">
            <a:extLst>
              <a:ext uri="{FF2B5EF4-FFF2-40B4-BE49-F238E27FC236}">
                <a16:creationId xmlns:a16="http://schemas.microsoft.com/office/drawing/2014/main" id="{B4BAB6F9-99D9-C818-5239-A0220A53B6DB}"/>
              </a:ext>
            </a:extLst>
          </p:cNvPr>
          <p:cNvPicPr>
            <a:picLocks noChangeAspect="1"/>
          </p:cNvPicPr>
          <p:nvPr/>
        </p:nvPicPr>
        <p:blipFill>
          <a:blip r:embed="rId2"/>
          <a:stretch>
            <a:fillRect/>
          </a:stretch>
        </p:blipFill>
        <p:spPr>
          <a:xfrm>
            <a:off x="884140" y="3108723"/>
            <a:ext cx="6126261" cy="1333209"/>
          </a:xfrm>
          <a:prstGeom prst="rect">
            <a:avLst/>
          </a:prstGeom>
        </p:spPr>
      </p:pic>
      <p:pic>
        <p:nvPicPr>
          <p:cNvPr id="5" name="Picture 4">
            <a:extLst>
              <a:ext uri="{FF2B5EF4-FFF2-40B4-BE49-F238E27FC236}">
                <a16:creationId xmlns:a16="http://schemas.microsoft.com/office/drawing/2014/main" id="{C9F5C236-0D5A-311F-7131-3BA73247CBE9}"/>
              </a:ext>
            </a:extLst>
          </p:cNvPr>
          <p:cNvPicPr>
            <a:picLocks noChangeAspect="1"/>
          </p:cNvPicPr>
          <p:nvPr/>
        </p:nvPicPr>
        <p:blipFill>
          <a:blip r:embed="rId3"/>
          <a:stretch>
            <a:fillRect/>
          </a:stretch>
        </p:blipFill>
        <p:spPr>
          <a:xfrm>
            <a:off x="940687" y="1735468"/>
            <a:ext cx="5372850" cy="724001"/>
          </a:xfrm>
          <a:prstGeom prst="rect">
            <a:avLst/>
          </a:prstGeom>
          <a:ln>
            <a:solidFill>
              <a:schemeClr val="tx1">
                <a:lumMod val="75000"/>
              </a:schemeClr>
            </a:solidFill>
          </a:ln>
        </p:spPr>
      </p:pic>
      <p:pic>
        <p:nvPicPr>
          <p:cNvPr id="7" name="Picture 6">
            <a:extLst>
              <a:ext uri="{FF2B5EF4-FFF2-40B4-BE49-F238E27FC236}">
                <a16:creationId xmlns:a16="http://schemas.microsoft.com/office/drawing/2014/main" id="{7FB7B42B-1D4E-4647-392D-1EBCC1A141E4}"/>
              </a:ext>
            </a:extLst>
          </p:cNvPr>
          <p:cNvPicPr>
            <a:picLocks noChangeAspect="1"/>
          </p:cNvPicPr>
          <p:nvPr/>
        </p:nvPicPr>
        <p:blipFill>
          <a:blip r:embed="rId4"/>
          <a:stretch>
            <a:fillRect/>
          </a:stretch>
        </p:blipFill>
        <p:spPr>
          <a:xfrm>
            <a:off x="940687" y="5214050"/>
            <a:ext cx="7485250" cy="1333210"/>
          </a:xfrm>
          <a:prstGeom prst="rect">
            <a:avLst/>
          </a:prstGeom>
          <a:ln>
            <a:solidFill>
              <a:schemeClr val="tx1">
                <a:lumMod val="75000"/>
              </a:schemeClr>
            </a:solidFill>
          </a:ln>
        </p:spPr>
      </p:pic>
      <p:sp>
        <p:nvSpPr>
          <p:cNvPr id="14" name="Arrow: Right 13">
            <a:extLst>
              <a:ext uri="{FF2B5EF4-FFF2-40B4-BE49-F238E27FC236}">
                <a16:creationId xmlns:a16="http://schemas.microsoft.com/office/drawing/2014/main" id="{D10582FA-DDC4-A47B-B344-C5B5DFADE148}"/>
              </a:ext>
            </a:extLst>
          </p:cNvPr>
          <p:cNvSpPr/>
          <p:nvPr/>
        </p:nvSpPr>
        <p:spPr bwMode="auto">
          <a:xfrm flipH="1">
            <a:off x="7451635" y="6158021"/>
            <a:ext cx="3140126" cy="292946"/>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Copy and paste Premium capacity Id</a:t>
            </a:r>
          </a:p>
        </p:txBody>
      </p:sp>
    </p:spTree>
    <p:extLst>
      <p:ext uri="{BB962C8B-B14F-4D97-AF65-F5344CB8AC3E}">
        <p14:creationId xmlns:p14="http://schemas.microsoft.com/office/powerpoint/2010/main" val="1838917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6DB66B-1FD4-4CB6-6EAB-6C3B6B148F35}"/>
              </a:ext>
            </a:extLst>
          </p:cNvPr>
          <p:cNvSpPr/>
          <p:nvPr/>
        </p:nvSpPr>
        <p:spPr>
          <a:xfrm>
            <a:off x="3464671" y="3257558"/>
            <a:ext cx="6673237" cy="340701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73152" bIns="91440" rtlCol="0" anchor="b"/>
          <a:lstStyle/>
          <a:p>
            <a:pPr algn="ctr"/>
            <a:r>
              <a:rPr lang="en-US" sz="1100" b="1" dirty="0">
                <a:solidFill>
                  <a:schemeClr val="bg2">
                    <a:lumMod val="65000"/>
                  </a:schemeClr>
                </a:solidFill>
              </a:rPr>
              <a:t>Customer Tenant Workspace</a:t>
            </a:r>
          </a:p>
        </p:txBody>
      </p:sp>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1 – Create Workspace and Assign Workspace Roles</a:t>
            </a:r>
          </a:p>
        </p:txBody>
      </p:sp>
      <p:sp>
        <p:nvSpPr>
          <p:cNvPr id="14" name="Text Placeholder 13">
            <a:extLst>
              <a:ext uri="{FF2B5EF4-FFF2-40B4-BE49-F238E27FC236}">
                <a16:creationId xmlns:a16="http://schemas.microsoft.com/office/drawing/2014/main" id="{9F02CF24-A66F-C794-CCAF-DA00CC8EFE20}"/>
              </a:ext>
            </a:extLst>
          </p:cNvPr>
          <p:cNvSpPr>
            <a:spLocks noGrp="1"/>
          </p:cNvSpPr>
          <p:nvPr>
            <p:ph type="body" sz="quarter" idx="10"/>
          </p:nvPr>
        </p:nvSpPr>
        <p:spPr>
          <a:xfrm>
            <a:off x="511277" y="1227439"/>
            <a:ext cx="11604521" cy="1769715"/>
          </a:xfrm>
        </p:spPr>
        <p:txBody>
          <a:bodyPr/>
          <a:lstStyle/>
          <a:p>
            <a:r>
              <a:rPr lang="en-US" dirty="0"/>
              <a:t>Getting started with workspace provisioning</a:t>
            </a:r>
          </a:p>
          <a:p>
            <a:pPr lvl="1"/>
            <a:r>
              <a:rPr lang="en-US" dirty="0"/>
              <a:t>Create workspace </a:t>
            </a:r>
            <a:r>
              <a:rPr lang="en-US" sz="2000" dirty="0">
                <a:solidFill>
                  <a:schemeClr val="tx1">
                    <a:lumMod val="60000"/>
                    <a:lumOff val="40000"/>
                  </a:schemeClr>
                </a:solidFill>
              </a:rPr>
              <a:t>(delete any existing workspace with same display name if it exists)</a:t>
            </a:r>
            <a:endParaRPr lang="en-US" dirty="0">
              <a:solidFill>
                <a:schemeClr val="tx1">
                  <a:lumMod val="60000"/>
                  <a:lumOff val="40000"/>
                </a:schemeClr>
              </a:solidFill>
            </a:endParaRPr>
          </a:p>
          <a:p>
            <a:pPr lvl="1"/>
            <a:r>
              <a:rPr lang="en-US" dirty="0"/>
              <a:t>Associate workspace with Fabric-enabled capacity id</a:t>
            </a:r>
          </a:p>
          <a:p>
            <a:pPr lvl="1"/>
            <a:r>
              <a:rPr lang="en-US" dirty="0"/>
              <a:t>Assign workspace roles</a:t>
            </a:r>
          </a:p>
        </p:txBody>
      </p:sp>
      <p:sp>
        <p:nvSpPr>
          <p:cNvPr id="22" name="Rectangle 21">
            <a:extLst>
              <a:ext uri="{FF2B5EF4-FFF2-40B4-BE49-F238E27FC236}">
                <a16:creationId xmlns:a16="http://schemas.microsoft.com/office/drawing/2014/main" id="{55949212-C497-0DFC-335F-1C2CE6D94DAB}"/>
              </a:ext>
            </a:extLst>
          </p:cNvPr>
          <p:cNvSpPr/>
          <p:nvPr/>
        </p:nvSpPr>
        <p:spPr>
          <a:xfrm>
            <a:off x="1301173" y="3257558"/>
            <a:ext cx="1521961" cy="340701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50" b="1" dirty="0">
                <a:solidFill>
                  <a:schemeClr val="tx1"/>
                </a:solidFill>
              </a:rPr>
              <a:t>Custom ISV Application</a:t>
            </a:r>
            <a:endParaRPr lang="en-US" sz="900" b="1" dirty="0">
              <a:solidFill>
                <a:schemeClr val="tx1"/>
              </a:solidFill>
            </a:endParaRPr>
          </a:p>
        </p:txBody>
      </p:sp>
      <p:pic>
        <p:nvPicPr>
          <p:cNvPr id="11" name="Picture 10">
            <a:extLst>
              <a:ext uri="{FF2B5EF4-FFF2-40B4-BE49-F238E27FC236}">
                <a16:creationId xmlns:a16="http://schemas.microsoft.com/office/drawing/2014/main" id="{7477FFAF-462B-F1DA-4AF1-BB5E0AE9FBAB}"/>
              </a:ext>
            </a:extLst>
          </p:cNvPr>
          <p:cNvPicPr>
            <a:picLocks noChangeAspect="1"/>
          </p:cNvPicPr>
          <p:nvPr/>
        </p:nvPicPr>
        <p:blipFill>
          <a:blip r:embed="rId2"/>
          <a:stretch>
            <a:fillRect/>
          </a:stretch>
        </p:blipFill>
        <p:spPr>
          <a:xfrm>
            <a:off x="3943790" y="3524248"/>
            <a:ext cx="5568613" cy="2725167"/>
          </a:xfrm>
          <a:prstGeom prst="rect">
            <a:avLst/>
          </a:prstGeom>
          <a:ln>
            <a:solidFill>
              <a:schemeClr val="tx1"/>
            </a:solidFill>
          </a:ln>
        </p:spPr>
      </p:pic>
      <p:grpSp>
        <p:nvGrpSpPr>
          <p:cNvPr id="13" name="Group 12">
            <a:extLst>
              <a:ext uri="{FF2B5EF4-FFF2-40B4-BE49-F238E27FC236}">
                <a16:creationId xmlns:a16="http://schemas.microsoft.com/office/drawing/2014/main" id="{ECAECEA3-50CB-17CD-7647-FB105B16CCF1}"/>
              </a:ext>
            </a:extLst>
          </p:cNvPr>
          <p:cNvGrpSpPr/>
          <p:nvPr/>
        </p:nvGrpSpPr>
        <p:grpSpPr>
          <a:xfrm>
            <a:off x="3943790" y="3488428"/>
            <a:ext cx="5715001" cy="2796805"/>
            <a:chOff x="2935542" y="1708519"/>
            <a:chExt cx="5715001" cy="2796805"/>
          </a:xfrm>
        </p:grpSpPr>
        <p:pic>
          <p:nvPicPr>
            <p:cNvPr id="9" name="Picture 8">
              <a:extLst>
                <a:ext uri="{FF2B5EF4-FFF2-40B4-BE49-F238E27FC236}">
                  <a16:creationId xmlns:a16="http://schemas.microsoft.com/office/drawing/2014/main" id="{94B46DFF-2971-B135-0E1F-8DEA89FBE2F2}"/>
                </a:ext>
              </a:extLst>
            </p:cNvPr>
            <p:cNvPicPr>
              <a:picLocks noChangeAspect="1"/>
            </p:cNvPicPr>
            <p:nvPr/>
          </p:nvPicPr>
          <p:blipFill>
            <a:blip r:embed="rId3"/>
            <a:stretch>
              <a:fillRect/>
            </a:stretch>
          </p:blipFill>
          <p:spPr>
            <a:xfrm>
              <a:off x="2935542" y="1708519"/>
              <a:ext cx="5715001" cy="2796805"/>
            </a:xfrm>
            <a:prstGeom prst="rect">
              <a:avLst/>
            </a:prstGeom>
            <a:ln>
              <a:solidFill>
                <a:schemeClr val="tx1"/>
              </a:solidFill>
            </a:ln>
          </p:spPr>
        </p:pic>
        <p:sp>
          <p:nvSpPr>
            <p:cNvPr id="12" name="Arrow: Left 11">
              <a:extLst>
                <a:ext uri="{FF2B5EF4-FFF2-40B4-BE49-F238E27FC236}">
                  <a16:creationId xmlns:a16="http://schemas.microsoft.com/office/drawing/2014/main" id="{AD8516E1-5A7C-FDB2-9C8C-957292113001}"/>
                </a:ext>
              </a:extLst>
            </p:cNvPr>
            <p:cNvSpPr/>
            <p:nvPr/>
          </p:nvSpPr>
          <p:spPr bwMode="auto">
            <a:xfrm>
              <a:off x="5838384" y="2051435"/>
              <a:ext cx="504825" cy="247711"/>
            </a:xfrm>
            <a:prstGeom prst="leftArrow">
              <a:avLst>
                <a:gd name="adj1" fmla="val 50000"/>
                <a:gd name="adj2" fmla="val 64153"/>
              </a:avLst>
            </a:prstGeom>
            <a:solidFill>
              <a:schemeClr val="accent4">
                <a:lumMod val="40000"/>
                <a:lumOff val="60000"/>
              </a:schemeClr>
            </a:solidFill>
            <a:ln w="28575">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5328963B-7DCA-E5EF-CFC4-CF890B555E4E}"/>
              </a:ext>
            </a:extLst>
          </p:cNvPr>
          <p:cNvPicPr>
            <a:picLocks noChangeAspect="1"/>
          </p:cNvPicPr>
          <p:nvPr/>
        </p:nvPicPr>
        <p:blipFill>
          <a:blip r:embed="rId4"/>
          <a:stretch>
            <a:fillRect/>
          </a:stretch>
        </p:blipFill>
        <p:spPr>
          <a:xfrm>
            <a:off x="3943790" y="3471555"/>
            <a:ext cx="5881833" cy="2796805"/>
          </a:xfrm>
          <a:prstGeom prst="rect">
            <a:avLst/>
          </a:prstGeom>
          <a:ln>
            <a:solidFill>
              <a:schemeClr val="tx1"/>
            </a:solidFill>
          </a:ln>
        </p:spPr>
      </p:pic>
      <p:sp>
        <p:nvSpPr>
          <p:cNvPr id="46" name="Arrow: Right 45">
            <a:extLst>
              <a:ext uri="{FF2B5EF4-FFF2-40B4-BE49-F238E27FC236}">
                <a16:creationId xmlns:a16="http://schemas.microsoft.com/office/drawing/2014/main" id="{D20F58E0-B7BC-C750-3761-A0626FCE6F2C}"/>
              </a:ext>
            </a:extLst>
          </p:cNvPr>
          <p:cNvSpPr/>
          <p:nvPr/>
        </p:nvSpPr>
        <p:spPr bwMode="auto">
          <a:xfrm>
            <a:off x="1775028" y="431675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Workspace</a:t>
            </a:r>
          </a:p>
        </p:txBody>
      </p:sp>
      <p:sp>
        <p:nvSpPr>
          <p:cNvPr id="5" name="Arrow: Right 4">
            <a:extLst>
              <a:ext uri="{FF2B5EF4-FFF2-40B4-BE49-F238E27FC236}">
                <a16:creationId xmlns:a16="http://schemas.microsoft.com/office/drawing/2014/main" id="{9A8BA0DC-AD2B-3046-F305-5E13DF9EE5AF}"/>
              </a:ext>
            </a:extLst>
          </p:cNvPr>
          <p:cNvSpPr/>
          <p:nvPr/>
        </p:nvSpPr>
        <p:spPr bwMode="auto">
          <a:xfrm>
            <a:off x="1775028" y="476011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Associate with Capacity Id</a:t>
            </a:r>
          </a:p>
        </p:txBody>
      </p:sp>
      <p:sp>
        <p:nvSpPr>
          <p:cNvPr id="6" name="Arrow: Right 5">
            <a:extLst>
              <a:ext uri="{FF2B5EF4-FFF2-40B4-BE49-F238E27FC236}">
                <a16:creationId xmlns:a16="http://schemas.microsoft.com/office/drawing/2014/main" id="{D8B46421-92E4-4B92-2488-B7A63F0FBDC8}"/>
              </a:ext>
            </a:extLst>
          </p:cNvPr>
          <p:cNvSpPr/>
          <p:nvPr/>
        </p:nvSpPr>
        <p:spPr bwMode="auto">
          <a:xfrm>
            <a:off x="1775028" y="521531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Assign Workspace Roles</a:t>
            </a:r>
          </a:p>
        </p:txBody>
      </p:sp>
    </p:spTree>
    <p:extLst>
      <p:ext uri="{BB962C8B-B14F-4D97-AF65-F5344CB8AC3E}">
        <p14:creationId xmlns:p14="http://schemas.microsoft.com/office/powerpoint/2010/main" val="3602674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6"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9774-083A-4DA7-C04D-2B247BF76E8B}"/>
              </a:ext>
            </a:extLst>
          </p:cNvPr>
          <p:cNvSpPr>
            <a:spLocks noGrp="1"/>
          </p:cNvSpPr>
          <p:nvPr>
            <p:ph type="title"/>
          </p:nvPr>
        </p:nvSpPr>
        <p:spPr/>
        <p:txBody>
          <a:bodyPr/>
          <a:lstStyle/>
          <a:p>
            <a:r>
              <a:rPr lang="en-US" dirty="0"/>
              <a:t>Demo01 Output</a:t>
            </a:r>
          </a:p>
        </p:txBody>
      </p:sp>
      <p:pic>
        <p:nvPicPr>
          <p:cNvPr id="7" name="Picture 6">
            <a:extLst>
              <a:ext uri="{FF2B5EF4-FFF2-40B4-BE49-F238E27FC236}">
                <a16:creationId xmlns:a16="http://schemas.microsoft.com/office/drawing/2014/main" id="{32AD25ED-192A-CF08-11D0-9ED0EA09BB8F}"/>
              </a:ext>
            </a:extLst>
          </p:cNvPr>
          <p:cNvPicPr>
            <a:picLocks noChangeAspect="1"/>
          </p:cNvPicPr>
          <p:nvPr/>
        </p:nvPicPr>
        <p:blipFill>
          <a:blip r:embed="rId2"/>
          <a:srcRect r="27454" b="33976"/>
          <a:stretch/>
        </p:blipFill>
        <p:spPr>
          <a:xfrm>
            <a:off x="467361" y="1125147"/>
            <a:ext cx="8305105" cy="3883733"/>
          </a:xfrm>
          <a:prstGeom prst="rect">
            <a:avLst/>
          </a:prstGeom>
        </p:spPr>
      </p:pic>
      <p:pic>
        <p:nvPicPr>
          <p:cNvPr id="8" name="Picture 7">
            <a:extLst>
              <a:ext uri="{FF2B5EF4-FFF2-40B4-BE49-F238E27FC236}">
                <a16:creationId xmlns:a16="http://schemas.microsoft.com/office/drawing/2014/main" id="{C96920A0-986B-48CB-355E-2F00737938A7}"/>
              </a:ext>
            </a:extLst>
          </p:cNvPr>
          <p:cNvPicPr>
            <a:picLocks noChangeAspect="1"/>
          </p:cNvPicPr>
          <p:nvPr/>
        </p:nvPicPr>
        <p:blipFill>
          <a:blip r:embed="rId3"/>
          <a:stretch>
            <a:fillRect/>
          </a:stretch>
        </p:blipFill>
        <p:spPr>
          <a:xfrm>
            <a:off x="9064508" y="1125147"/>
            <a:ext cx="2619491" cy="3808881"/>
          </a:xfrm>
          <a:prstGeom prst="rect">
            <a:avLst/>
          </a:prstGeom>
          <a:ln>
            <a:solidFill>
              <a:schemeClr val="tx1"/>
            </a:solidFill>
          </a:ln>
        </p:spPr>
      </p:pic>
    </p:spTree>
    <p:extLst>
      <p:ext uri="{BB962C8B-B14F-4D97-AF65-F5344CB8AC3E}">
        <p14:creationId xmlns:p14="http://schemas.microsoft.com/office/powerpoint/2010/main" val="36583199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C13A-F537-2746-B289-5D78B56786D1}"/>
              </a:ext>
            </a:extLst>
          </p:cNvPr>
          <p:cNvSpPr>
            <a:spLocks noGrp="1"/>
          </p:cNvSpPr>
          <p:nvPr>
            <p:ph type="title"/>
          </p:nvPr>
        </p:nvSpPr>
        <p:spPr/>
        <p:txBody>
          <a:bodyPr/>
          <a:lstStyle/>
          <a:p>
            <a:r>
              <a:rPr lang="en-US" dirty="0"/>
              <a:t>Creating and Managing Connections in Fabric</a:t>
            </a:r>
          </a:p>
        </p:txBody>
      </p:sp>
      <p:sp>
        <p:nvSpPr>
          <p:cNvPr id="3" name="Text Placeholder 2">
            <a:extLst>
              <a:ext uri="{FF2B5EF4-FFF2-40B4-BE49-F238E27FC236}">
                <a16:creationId xmlns:a16="http://schemas.microsoft.com/office/drawing/2014/main" id="{7C9E98F5-96CC-CF4E-8ED4-6226F2758AA4}"/>
              </a:ext>
            </a:extLst>
          </p:cNvPr>
          <p:cNvSpPr>
            <a:spLocks noGrp="1"/>
          </p:cNvSpPr>
          <p:nvPr>
            <p:ph type="body" sz="quarter" idx="10"/>
          </p:nvPr>
        </p:nvSpPr>
        <p:spPr>
          <a:xfrm>
            <a:off x="511277" y="1227439"/>
            <a:ext cx="11604521" cy="5586145"/>
          </a:xfrm>
        </p:spPr>
        <p:txBody>
          <a:bodyPr/>
          <a:lstStyle/>
          <a:p>
            <a:r>
              <a:rPr lang="en-US" dirty="0"/>
              <a:t>Connections are scoped at level of Entra Id tenant</a:t>
            </a:r>
          </a:p>
          <a:p>
            <a:pPr lvl="1"/>
            <a:r>
              <a:rPr lang="en-US" dirty="0"/>
              <a:t>Fabric connection can be shared across workspaces – just because </a:t>
            </a:r>
            <a:r>
              <a:rPr lang="en-US" b="1" i="1" dirty="0">
                <a:solidFill>
                  <a:srgbClr val="680000"/>
                </a:solidFill>
              </a:rPr>
              <a:t>you can</a:t>
            </a:r>
            <a:r>
              <a:rPr lang="en-US" dirty="0"/>
              <a:t> doesn’t mean that </a:t>
            </a:r>
            <a:r>
              <a:rPr lang="en-US" b="1" i="1" dirty="0">
                <a:solidFill>
                  <a:srgbClr val="680000"/>
                </a:solidFill>
              </a:rPr>
              <a:t>you should</a:t>
            </a:r>
          </a:p>
          <a:p>
            <a:pPr lvl="1"/>
            <a:r>
              <a:rPr lang="en-US" dirty="0"/>
              <a:t>Connection creator automatically configured with connection Role Assignment of </a:t>
            </a:r>
            <a:r>
              <a:rPr lang="en-US" sz="1600" b="1" dirty="0">
                <a:solidFill>
                  <a:srgbClr val="680000"/>
                </a:solidFill>
              </a:rPr>
              <a:t>Owner</a:t>
            </a:r>
            <a:endParaRPr lang="en-US" b="1" dirty="0">
              <a:solidFill>
                <a:srgbClr val="680000"/>
              </a:solidFill>
            </a:endParaRPr>
          </a:p>
          <a:p>
            <a:pPr lvl="1"/>
            <a:r>
              <a:rPr lang="en-US" dirty="0"/>
              <a:t>Other users and service principals added with Role Assignments of </a:t>
            </a:r>
            <a:r>
              <a:rPr lang="en-US" sz="1600" b="1" dirty="0">
                <a:solidFill>
                  <a:srgbClr val="680000"/>
                </a:solidFill>
              </a:rPr>
              <a:t>User</a:t>
            </a:r>
            <a:r>
              <a:rPr lang="en-US" dirty="0"/>
              <a:t>, </a:t>
            </a:r>
            <a:r>
              <a:rPr lang="en-US" sz="1600" b="1" dirty="0" err="1">
                <a:solidFill>
                  <a:srgbClr val="680000"/>
                </a:solidFill>
              </a:rPr>
              <a:t>UserWithReshare</a:t>
            </a:r>
            <a:r>
              <a:rPr lang="en-US" dirty="0"/>
              <a:t> or </a:t>
            </a:r>
            <a:r>
              <a:rPr lang="en-US" sz="1600" b="1" dirty="0">
                <a:solidFill>
                  <a:srgbClr val="680000"/>
                </a:solidFill>
              </a:rPr>
              <a:t>Owner</a:t>
            </a:r>
            <a:endParaRPr lang="en-US" dirty="0">
              <a:solidFill>
                <a:srgbClr val="680000"/>
              </a:solidFill>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r>
              <a:rPr lang="en-US" dirty="0"/>
              <a:t>Scenarios which require developers to create connections in Fabric deployment</a:t>
            </a:r>
          </a:p>
          <a:p>
            <a:pPr lvl="1"/>
            <a:r>
              <a:rPr lang="en-US" dirty="0"/>
              <a:t>When deploying </a:t>
            </a:r>
            <a:r>
              <a:rPr lang="en-US" sz="1600" b="1" dirty="0">
                <a:solidFill>
                  <a:srgbClr val="680000"/>
                </a:solidFill>
              </a:rPr>
              <a:t>OneLake Shortcuts</a:t>
            </a:r>
            <a:endParaRPr lang="en-US" b="1" dirty="0">
              <a:solidFill>
                <a:srgbClr val="680000"/>
              </a:solidFill>
            </a:endParaRPr>
          </a:p>
          <a:p>
            <a:pPr lvl="1"/>
            <a:r>
              <a:rPr lang="en-US" dirty="0"/>
              <a:t>When deploying </a:t>
            </a:r>
            <a:r>
              <a:rPr lang="en-US" sz="1600" b="1" dirty="0">
                <a:solidFill>
                  <a:srgbClr val="680000"/>
                </a:solidFill>
              </a:rPr>
              <a:t>Data Pipelines</a:t>
            </a:r>
            <a:endParaRPr lang="en-US" b="1" dirty="0">
              <a:solidFill>
                <a:srgbClr val="680000"/>
              </a:solidFill>
            </a:endParaRPr>
          </a:p>
          <a:p>
            <a:pPr lvl="1"/>
            <a:r>
              <a:rPr lang="en-US" dirty="0"/>
              <a:t>When deploying </a:t>
            </a:r>
            <a:r>
              <a:rPr lang="en-US" sz="1600" b="1" dirty="0">
                <a:solidFill>
                  <a:srgbClr val="680000"/>
                </a:solidFill>
              </a:rPr>
              <a:t>Semantic Models</a:t>
            </a:r>
            <a:endParaRPr lang="en-US" b="1" dirty="0">
              <a:solidFill>
                <a:srgbClr val="680000"/>
              </a:solidFill>
            </a:endParaRPr>
          </a:p>
        </p:txBody>
      </p:sp>
      <p:pic>
        <p:nvPicPr>
          <p:cNvPr id="7" name="Picture 6">
            <a:extLst>
              <a:ext uri="{FF2B5EF4-FFF2-40B4-BE49-F238E27FC236}">
                <a16:creationId xmlns:a16="http://schemas.microsoft.com/office/drawing/2014/main" id="{A7C88136-5BCD-69F4-732D-80C31931D4DD}"/>
              </a:ext>
            </a:extLst>
          </p:cNvPr>
          <p:cNvPicPr>
            <a:picLocks noChangeAspect="1"/>
          </p:cNvPicPr>
          <p:nvPr/>
        </p:nvPicPr>
        <p:blipFill>
          <a:blip r:embed="rId2"/>
          <a:stretch>
            <a:fillRect/>
          </a:stretch>
        </p:blipFill>
        <p:spPr>
          <a:xfrm>
            <a:off x="1188171" y="2813983"/>
            <a:ext cx="6396391" cy="2319991"/>
          </a:xfrm>
          <a:prstGeom prst="rect">
            <a:avLst/>
          </a:prstGeom>
          <a:ln>
            <a:solidFill>
              <a:schemeClr val="tx1">
                <a:lumMod val="75000"/>
              </a:schemeClr>
            </a:solidFill>
          </a:ln>
        </p:spPr>
      </p:pic>
    </p:spTree>
    <p:extLst>
      <p:ext uri="{BB962C8B-B14F-4D97-AF65-F5344CB8AC3E}">
        <p14:creationId xmlns:p14="http://schemas.microsoft.com/office/powerpoint/2010/main" val="2461315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5EF0-33A5-B841-5842-C5E0623532A6}"/>
              </a:ext>
            </a:extLst>
          </p:cNvPr>
          <p:cNvSpPr>
            <a:spLocks noGrp="1"/>
          </p:cNvSpPr>
          <p:nvPr>
            <p:ph type="title"/>
          </p:nvPr>
        </p:nvSpPr>
        <p:spPr/>
        <p:txBody>
          <a:bodyPr/>
          <a:lstStyle/>
          <a:p>
            <a:r>
              <a:rPr lang="en-US" dirty="0"/>
              <a:t>Fabric Connections API</a:t>
            </a:r>
          </a:p>
        </p:txBody>
      </p:sp>
      <p:sp>
        <p:nvSpPr>
          <p:cNvPr id="3" name="Text Placeholder 2">
            <a:extLst>
              <a:ext uri="{FF2B5EF4-FFF2-40B4-BE49-F238E27FC236}">
                <a16:creationId xmlns:a16="http://schemas.microsoft.com/office/drawing/2014/main" id="{35D6165A-2F73-F1C2-7F1A-0E4BF37CD462}"/>
              </a:ext>
            </a:extLst>
          </p:cNvPr>
          <p:cNvSpPr>
            <a:spLocks noGrp="1"/>
          </p:cNvSpPr>
          <p:nvPr>
            <p:ph type="body" sz="quarter" idx="10"/>
          </p:nvPr>
        </p:nvSpPr>
        <p:spPr>
          <a:xfrm>
            <a:off x="511277" y="1227439"/>
            <a:ext cx="11604521" cy="1431161"/>
          </a:xfrm>
        </p:spPr>
        <p:txBody>
          <a:bodyPr/>
          <a:lstStyle/>
          <a:p>
            <a:r>
              <a:rPr lang="en-US" dirty="0"/>
              <a:t>Public Preview of Fabric Connections API released in </a:t>
            </a:r>
            <a:r>
              <a:rPr lang="en-US" sz="2000" strike="sngStrike" dirty="0"/>
              <a:t>September 2024</a:t>
            </a:r>
            <a:r>
              <a:rPr lang="en-US" dirty="0"/>
              <a:t> </a:t>
            </a:r>
            <a:r>
              <a:rPr lang="en-US" sz="2000" b="1" dirty="0">
                <a:solidFill>
                  <a:srgbClr val="680000"/>
                </a:solidFill>
              </a:rPr>
              <a:t>October 2024</a:t>
            </a:r>
            <a:endParaRPr lang="en-US" b="1" dirty="0">
              <a:solidFill>
                <a:srgbClr val="680000"/>
              </a:solidFill>
            </a:endParaRPr>
          </a:p>
          <a:p>
            <a:pPr lvl="1"/>
            <a:r>
              <a:rPr lang="en-US" dirty="0"/>
              <a:t>Allows developers to create and manage Fabric connections </a:t>
            </a:r>
          </a:p>
          <a:p>
            <a:pPr lvl="1"/>
            <a:r>
              <a:rPr lang="en-US" dirty="0"/>
              <a:t>Allows developers to create 50+ types of connections supported by Fabric</a:t>
            </a:r>
          </a:p>
          <a:p>
            <a:pPr lvl="1"/>
            <a:r>
              <a:rPr lang="en-US" dirty="0"/>
              <a:t>Allows developer to use several different supported types of connection credential</a:t>
            </a:r>
          </a:p>
        </p:txBody>
      </p:sp>
      <p:pic>
        <p:nvPicPr>
          <p:cNvPr id="5" name="Picture 4">
            <a:extLst>
              <a:ext uri="{FF2B5EF4-FFF2-40B4-BE49-F238E27FC236}">
                <a16:creationId xmlns:a16="http://schemas.microsoft.com/office/drawing/2014/main" id="{FE5FB03C-E96F-07B3-24E2-7448E62D7B8A}"/>
              </a:ext>
            </a:extLst>
          </p:cNvPr>
          <p:cNvPicPr>
            <a:picLocks noChangeAspect="1"/>
          </p:cNvPicPr>
          <p:nvPr/>
        </p:nvPicPr>
        <p:blipFill>
          <a:blip r:embed="rId2"/>
          <a:stretch>
            <a:fillRect/>
          </a:stretch>
        </p:blipFill>
        <p:spPr>
          <a:xfrm>
            <a:off x="1282128" y="2767460"/>
            <a:ext cx="7152578" cy="3961940"/>
          </a:xfrm>
          <a:prstGeom prst="rect">
            <a:avLst/>
          </a:prstGeom>
          <a:ln>
            <a:solidFill>
              <a:schemeClr val="tx1">
                <a:lumMod val="75000"/>
              </a:schemeClr>
            </a:solidFill>
          </a:ln>
        </p:spPr>
      </p:pic>
      <p:grpSp>
        <p:nvGrpSpPr>
          <p:cNvPr id="11" name="Group 10">
            <a:extLst>
              <a:ext uri="{FF2B5EF4-FFF2-40B4-BE49-F238E27FC236}">
                <a16:creationId xmlns:a16="http://schemas.microsoft.com/office/drawing/2014/main" id="{6BE8DBF3-3678-1800-B12D-E3FF2E14663E}"/>
              </a:ext>
            </a:extLst>
          </p:cNvPr>
          <p:cNvGrpSpPr/>
          <p:nvPr/>
        </p:nvGrpSpPr>
        <p:grpSpPr>
          <a:xfrm>
            <a:off x="4386766" y="5022910"/>
            <a:ext cx="7616666" cy="1101149"/>
            <a:chOff x="4386766" y="5022910"/>
            <a:chExt cx="7616666" cy="1101149"/>
          </a:xfrm>
        </p:grpSpPr>
        <p:pic>
          <p:nvPicPr>
            <p:cNvPr id="7" name="Picture 6">
              <a:extLst>
                <a:ext uri="{FF2B5EF4-FFF2-40B4-BE49-F238E27FC236}">
                  <a16:creationId xmlns:a16="http://schemas.microsoft.com/office/drawing/2014/main" id="{BB42BE48-213A-6A89-4F2D-77F0EE0AD812}"/>
                </a:ext>
              </a:extLst>
            </p:cNvPr>
            <p:cNvPicPr>
              <a:picLocks noChangeAspect="1"/>
            </p:cNvPicPr>
            <p:nvPr/>
          </p:nvPicPr>
          <p:blipFill>
            <a:blip r:embed="rId3"/>
            <a:stretch>
              <a:fillRect/>
            </a:stretch>
          </p:blipFill>
          <p:spPr>
            <a:xfrm>
              <a:off x="7434943" y="5022910"/>
              <a:ext cx="4568489" cy="1101149"/>
            </a:xfrm>
            <a:prstGeom prst="rect">
              <a:avLst/>
            </a:prstGeom>
            <a:ln>
              <a:solidFill>
                <a:schemeClr val="tx1">
                  <a:lumMod val="60000"/>
                  <a:lumOff val="40000"/>
                </a:schemeClr>
              </a:solidFill>
            </a:ln>
          </p:spPr>
        </p:pic>
        <p:cxnSp>
          <p:nvCxnSpPr>
            <p:cNvPr id="9" name="Straight Arrow Connector 8">
              <a:extLst>
                <a:ext uri="{FF2B5EF4-FFF2-40B4-BE49-F238E27FC236}">
                  <a16:creationId xmlns:a16="http://schemas.microsoft.com/office/drawing/2014/main" id="{E5FCB1BE-C5BF-A5A3-46F0-D3908303F8C3}"/>
                </a:ext>
              </a:extLst>
            </p:cNvPr>
            <p:cNvCxnSpPr>
              <a:cxnSpLocks/>
            </p:cNvCxnSpPr>
            <p:nvPr/>
          </p:nvCxnSpPr>
          <p:spPr>
            <a:xfrm>
              <a:off x="4386766" y="5573485"/>
              <a:ext cx="2939320" cy="0"/>
            </a:xfrm>
            <a:prstGeom prst="straightConnector1">
              <a:avLst/>
            </a:prstGeom>
            <a:ln w="38100">
              <a:solidFill>
                <a:srgbClr val="8A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772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70D7-10CC-D99A-AE93-AE24196B7B23}"/>
              </a:ext>
            </a:extLst>
          </p:cNvPr>
          <p:cNvSpPr>
            <a:spLocks noGrp="1"/>
          </p:cNvSpPr>
          <p:nvPr>
            <p:ph type="title"/>
          </p:nvPr>
        </p:nvSpPr>
        <p:spPr/>
        <p:txBody>
          <a:bodyPr/>
          <a:lstStyle/>
          <a:p>
            <a:r>
              <a:rPr lang="en-US" dirty="0"/>
              <a:t>Demo02 Output</a:t>
            </a:r>
          </a:p>
        </p:txBody>
      </p:sp>
      <p:pic>
        <p:nvPicPr>
          <p:cNvPr id="5" name="Picture 4">
            <a:extLst>
              <a:ext uri="{FF2B5EF4-FFF2-40B4-BE49-F238E27FC236}">
                <a16:creationId xmlns:a16="http://schemas.microsoft.com/office/drawing/2014/main" id="{A2A83895-07C1-143B-D8C7-1E7B76548DCA}"/>
              </a:ext>
            </a:extLst>
          </p:cNvPr>
          <p:cNvPicPr>
            <a:picLocks noChangeAspect="1"/>
          </p:cNvPicPr>
          <p:nvPr/>
        </p:nvPicPr>
        <p:blipFill>
          <a:blip r:embed="rId2"/>
          <a:stretch>
            <a:fillRect/>
          </a:stretch>
        </p:blipFill>
        <p:spPr>
          <a:xfrm>
            <a:off x="6132512" y="3411537"/>
            <a:ext cx="171450" cy="171450"/>
          </a:xfrm>
          <a:prstGeom prst="rect">
            <a:avLst/>
          </a:prstGeom>
        </p:spPr>
      </p:pic>
      <p:pic>
        <p:nvPicPr>
          <p:cNvPr id="9" name="Picture 8">
            <a:extLst>
              <a:ext uri="{FF2B5EF4-FFF2-40B4-BE49-F238E27FC236}">
                <a16:creationId xmlns:a16="http://schemas.microsoft.com/office/drawing/2014/main" id="{D60DF059-725B-AE9A-64D8-4D09ED25BB98}"/>
              </a:ext>
            </a:extLst>
          </p:cNvPr>
          <p:cNvPicPr>
            <a:picLocks noChangeAspect="1"/>
          </p:cNvPicPr>
          <p:nvPr/>
        </p:nvPicPr>
        <p:blipFill>
          <a:blip r:embed="rId3"/>
          <a:srcRect r="28190" b="11876"/>
          <a:stretch/>
        </p:blipFill>
        <p:spPr>
          <a:xfrm>
            <a:off x="221018" y="1063445"/>
            <a:ext cx="7447707" cy="4696183"/>
          </a:xfrm>
          <a:prstGeom prst="rect">
            <a:avLst/>
          </a:prstGeom>
        </p:spPr>
      </p:pic>
      <p:pic>
        <p:nvPicPr>
          <p:cNvPr id="3" name="Picture 2">
            <a:extLst>
              <a:ext uri="{FF2B5EF4-FFF2-40B4-BE49-F238E27FC236}">
                <a16:creationId xmlns:a16="http://schemas.microsoft.com/office/drawing/2014/main" id="{9E80093B-6B2B-2117-743C-326B84607397}"/>
              </a:ext>
            </a:extLst>
          </p:cNvPr>
          <p:cNvPicPr>
            <a:picLocks noChangeAspect="1"/>
          </p:cNvPicPr>
          <p:nvPr/>
        </p:nvPicPr>
        <p:blipFill>
          <a:blip r:embed="rId4"/>
          <a:stretch>
            <a:fillRect/>
          </a:stretch>
        </p:blipFill>
        <p:spPr>
          <a:xfrm>
            <a:off x="6478626" y="4637072"/>
            <a:ext cx="5583045" cy="2024988"/>
          </a:xfrm>
          <a:prstGeom prst="rect">
            <a:avLst/>
          </a:prstGeom>
          <a:ln>
            <a:solidFill>
              <a:schemeClr val="tx1">
                <a:lumMod val="75000"/>
              </a:schemeClr>
            </a:solidFill>
          </a:ln>
        </p:spPr>
      </p:pic>
    </p:spTree>
    <p:extLst>
      <p:ext uri="{BB962C8B-B14F-4D97-AF65-F5344CB8AC3E}">
        <p14:creationId xmlns:p14="http://schemas.microsoft.com/office/powerpoint/2010/main" val="30502695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9936-D284-4F95-709A-D65A8B1EBCF6}"/>
              </a:ext>
            </a:extLst>
          </p:cNvPr>
          <p:cNvSpPr>
            <a:spLocks noGrp="1"/>
          </p:cNvSpPr>
          <p:nvPr>
            <p:ph type="title"/>
          </p:nvPr>
        </p:nvSpPr>
        <p:spPr>
          <a:xfrm>
            <a:off x="314324" y="190500"/>
            <a:ext cx="11801475" cy="498598"/>
          </a:xfrm>
        </p:spPr>
        <p:txBody>
          <a:bodyPr/>
          <a:lstStyle/>
          <a:p>
            <a:r>
              <a:rPr lang="en-US" dirty="0"/>
              <a:t>Programming with Workspace Items</a:t>
            </a:r>
          </a:p>
        </p:txBody>
      </p:sp>
      <p:sp>
        <p:nvSpPr>
          <p:cNvPr id="3" name="Text Placeholder 2">
            <a:extLst>
              <a:ext uri="{FF2B5EF4-FFF2-40B4-BE49-F238E27FC236}">
                <a16:creationId xmlns:a16="http://schemas.microsoft.com/office/drawing/2014/main" id="{BC149EB3-1E6C-90DF-D4A7-30143F1C3658}"/>
              </a:ext>
            </a:extLst>
          </p:cNvPr>
          <p:cNvSpPr>
            <a:spLocks noGrp="1"/>
          </p:cNvSpPr>
          <p:nvPr>
            <p:ph type="body" sz="quarter" idx="10"/>
          </p:nvPr>
        </p:nvSpPr>
        <p:spPr>
          <a:xfrm>
            <a:off x="511175" y="1227138"/>
            <a:ext cx="11604625" cy="3370153"/>
          </a:xfrm>
        </p:spPr>
        <p:txBody>
          <a:bodyPr/>
          <a:lstStyle/>
          <a:p>
            <a:r>
              <a:rPr lang="en-US" dirty="0"/>
              <a:t>Fabric solutions built using workspace items</a:t>
            </a:r>
          </a:p>
          <a:p>
            <a:pPr lvl="1"/>
            <a:r>
              <a:rPr lang="en-US" dirty="0"/>
              <a:t>Developers must learn to discover, create and manage workspace items inside scope of a workspace</a:t>
            </a:r>
          </a:p>
          <a:p>
            <a:pPr lvl="1"/>
            <a:endParaRPr lang="en-US" dirty="0"/>
          </a:p>
          <a:p>
            <a:pPr lvl="1"/>
            <a:endParaRPr lang="en-US" dirty="0"/>
          </a:p>
          <a:p>
            <a:endParaRPr lang="en-US" dirty="0"/>
          </a:p>
          <a:p>
            <a:endParaRPr lang="en-US" dirty="0"/>
          </a:p>
          <a:p>
            <a:endParaRPr lang="en-US" dirty="0"/>
          </a:p>
          <a:p>
            <a:r>
              <a:rPr lang="en-US" dirty="0"/>
              <a:t>Discover what items exist in specific workspace by calling </a:t>
            </a:r>
            <a:r>
              <a:rPr lang="en-US" sz="2000" b="1" dirty="0">
                <a:solidFill>
                  <a:srgbClr val="680000"/>
                </a:solidFill>
              </a:rPr>
              <a:t>List Items</a:t>
            </a:r>
            <a:r>
              <a:rPr lang="en-US" dirty="0"/>
              <a:t> API </a:t>
            </a:r>
          </a:p>
        </p:txBody>
      </p:sp>
      <p:grpSp>
        <p:nvGrpSpPr>
          <p:cNvPr id="8" name="Group 7">
            <a:extLst>
              <a:ext uri="{FF2B5EF4-FFF2-40B4-BE49-F238E27FC236}">
                <a16:creationId xmlns:a16="http://schemas.microsoft.com/office/drawing/2014/main" id="{7D8ABEEE-09CD-60D5-F8BF-D1DFB8665487}"/>
              </a:ext>
            </a:extLst>
          </p:cNvPr>
          <p:cNvGrpSpPr/>
          <p:nvPr/>
        </p:nvGrpSpPr>
        <p:grpSpPr>
          <a:xfrm>
            <a:off x="1326459" y="4713260"/>
            <a:ext cx="8666460" cy="1803087"/>
            <a:chOff x="939322" y="4306189"/>
            <a:chExt cx="8666460" cy="1803087"/>
          </a:xfrm>
        </p:grpSpPr>
        <p:sp>
          <p:nvSpPr>
            <p:cNvPr id="4" name="Rectangle 3">
              <a:extLst>
                <a:ext uri="{FF2B5EF4-FFF2-40B4-BE49-F238E27FC236}">
                  <a16:creationId xmlns:a16="http://schemas.microsoft.com/office/drawing/2014/main" id="{A639F8B6-CEB7-8AFF-86CF-66BB227B3B04}"/>
                </a:ext>
              </a:extLst>
            </p:cNvPr>
            <p:cNvSpPr/>
            <p:nvPr/>
          </p:nvSpPr>
          <p:spPr bwMode="auto">
            <a:xfrm>
              <a:off x="939322" y="4401652"/>
              <a:ext cx="1637212" cy="1707624"/>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37213E4A-7F31-3B7D-83F0-C70362C0CE13}"/>
                </a:ext>
              </a:extLst>
            </p:cNvPr>
            <p:cNvSpPr/>
            <p:nvPr/>
          </p:nvSpPr>
          <p:spPr bwMode="auto">
            <a:xfrm>
              <a:off x="7968570" y="4306189"/>
              <a:ext cx="1637212" cy="180308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sp>
        <p:nvSpPr>
          <p:cNvPr id="27" name="Arrow: Right 26">
            <a:extLst>
              <a:ext uri="{FF2B5EF4-FFF2-40B4-BE49-F238E27FC236}">
                <a16:creationId xmlns:a16="http://schemas.microsoft.com/office/drawing/2014/main" id="{C097672A-4D24-FB87-7657-B46F13C1F075}"/>
              </a:ext>
            </a:extLst>
          </p:cNvPr>
          <p:cNvSpPr/>
          <p:nvPr/>
        </p:nvSpPr>
        <p:spPr bwMode="auto">
          <a:xfrm>
            <a:off x="3138024" y="4977900"/>
            <a:ext cx="5043330" cy="34268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nn-NO" sz="700" b="1" dirty="0">
                <a:solidFill>
                  <a:srgbClr val="680000"/>
                </a:solidFill>
                <a:latin typeface="Lucida Console" panose="020B0609040504020204" pitchFamily="49" charset="0"/>
                <a:ea typeface="Segoe UI" pitchFamily="34" charset="0"/>
                <a:cs typeface="Segoe UI" pitchFamily="34" charset="0"/>
              </a:rPr>
              <a:t>GET</a:t>
            </a:r>
            <a:r>
              <a:rPr lang="nn-NO" sz="800" b="1" dirty="0">
                <a:solidFill>
                  <a:schemeClr val="tx1"/>
                </a:solidFill>
                <a:latin typeface="Lucida Console" panose="020B0609040504020204" pitchFamily="49" charset="0"/>
                <a:ea typeface="Segoe UI" pitchFamily="34" charset="0"/>
                <a:cs typeface="Segoe UI" pitchFamily="34" charset="0"/>
              </a:rPr>
              <a:t> https://api.fabric.microsoft.com/v1/workspaces/</a:t>
            </a:r>
            <a:r>
              <a:rPr lang="nn-NO" sz="800" b="1" dirty="0">
                <a:solidFill>
                  <a:schemeClr val="tx1">
                    <a:lumMod val="60000"/>
                    <a:lumOff val="40000"/>
                  </a:schemeClr>
                </a:solidFill>
                <a:latin typeface="Lucida Console" panose="020B0609040504020204" pitchFamily="49" charset="0"/>
                <a:ea typeface="Segoe UI" pitchFamily="34" charset="0"/>
                <a:cs typeface="Segoe UI" pitchFamily="34" charset="0"/>
              </a:rPr>
              <a:t>{WORKSPACE_ID}</a:t>
            </a:r>
            <a:r>
              <a:rPr lang="nn-NO" sz="800" b="1" dirty="0">
                <a:solidFill>
                  <a:schemeClr val="tx1"/>
                </a:solidFill>
                <a:latin typeface="Lucida Console" panose="020B0609040504020204" pitchFamily="49" charset="0"/>
                <a:ea typeface="Segoe UI" pitchFamily="34" charset="0"/>
                <a:cs typeface="Segoe UI" pitchFamily="34" charset="0"/>
              </a:rPr>
              <a:t>/items</a:t>
            </a:r>
            <a:endParaRPr lang="en-US" sz="800" b="1" dirty="0">
              <a:solidFill>
                <a:schemeClr val="tx1"/>
              </a:solidFill>
              <a:latin typeface="Lucida Console" panose="020B0609040504020204" pitchFamily="49" charset="0"/>
              <a:ea typeface="Segoe UI" pitchFamily="34" charset="0"/>
              <a:cs typeface="Segoe UI" pitchFamily="34" charset="0"/>
            </a:endParaRPr>
          </a:p>
        </p:txBody>
      </p:sp>
      <p:grpSp>
        <p:nvGrpSpPr>
          <p:cNvPr id="6" name="Group 5">
            <a:extLst>
              <a:ext uri="{FF2B5EF4-FFF2-40B4-BE49-F238E27FC236}">
                <a16:creationId xmlns:a16="http://schemas.microsoft.com/office/drawing/2014/main" id="{2C3079D5-3688-45C3-48BE-8964DE5A199A}"/>
              </a:ext>
            </a:extLst>
          </p:cNvPr>
          <p:cNvGrpSpPr/>
          <p:nvPr/>
        </p:nvGrpSpPr>
        <p:grpSpPr>
          <a:xfrm>
            <a:off x="3122835" y="5411997"/>
            <a:ext cx="5043330" cy="1095890"/>
            <a:chOff x="2687149" y="2188765"/>
            <a:chExt cx="5043330" cy="1095890"/>
          </a:xfrm>
        </p:grpSpPr>
        <p:sp>
          <p:nvSpPr>
            <p:cNvPr id="28" name="Arrow: Right 27">
              <a:extLst>
                <a:ext uri="{FF2B5EF4-FFF2-40B4-BE49-F238E27FC236}">
                  <a16:creationId xmlns:a16="http://schemas.microsoft.com/office/drawing/2014/main" id="{B27E70FB-4236-4A7A-03E9-E5C98DD01B8D}"/>
                </a:ext>
              </a:extLst>
            </p:cNvPr>
            <p:cNvSpPr/>
            <p:nvPr/>
          </p:nvSpPr>
          <p:spPr bwMode="auto">
            <a:xfrm flipH="1">
              <a:off x="2687149" y="2468856"/>
              <a:ext cx="5043330" cy="34268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Arial" panose="020B0604020202020204" pitchFamily="34" charset="0"/>
                </a:rPr>
                <a:t>200 OK</a:t>
              </a:r>
            </a:p>
          </p:txBody>
        </p:sp>
        <p:pic>
          <p:nvPicPr>
            <p:cNvPr id="18" name="Picture 17">
              <a:extLst>
                <a:ext uri="{FF2B5EF4-FFF2-40B4-BE49-F238E27FC236}">
                  <a16:creationId xmlns:a16="http://schemas.microsoft.com/office/drawing/2014/main" id="{A14735CF-7E34-004B-4C20-4F38AD12DDC3}"/>
                </a:ext>
              </a:extLst>
            </p:cNvPr>
            <p:cNvPicPr>
              <a:picLocks noChangeAspect="1"/>
            </p:cNvPicPr>
            <p:nvPr/>
          </p:nvPicPr>
          <p:blipFill>
            <a:blip r:embed="rId2"/>
            <a:stretch>
              <a:fillRect/>
            </a:stretch>
          </p:blipFill>
          <p:spPr>
            <a:xfrm>
              <a:off x="4196381" y="2188765"/>
              <a:ext cx="1772764" cy="1095890"/>
            </a:xfrm>
            <a:prstGeom prst="rect">
              <a:avLst/>
            </a:prstGeom>
            <a:ln>
              <a:solidFill>
                <a:schemeClr val="tx1"/>
              </a:solidFill>
            </a:ln>
          </p:spPr>
        </p:pic>
      </p:grpSp>
      <p:grpSp>
        <p:nvGrpSpPr>
          <p:cNvPr id="7" name="Group 6">
            <a:extLst>
              <a:ext uri="{FF2B5EF4-FFF2-40B4-BE49-F238E27FC236}">
                <a16:creationId xmlns:a16="http://schemas.microsoft.com/office/drawing/2014/main" id="{485B8330-F2E6-0E83-6633-12CF530C6974}"/>
              </a:ext>
            </a:extLst>
          </p:cNvPr>
          <p:cNvGrpSpPr/>
          <p:nvPr/>
        </p:nvGrpSpPr>
        <p:grpSpPr>
          <a:xfrm>
            <a:off x="1326459" y="2060402"/>
            <a:ext cx="9395970" cy="1928454"/>
            <a:chOff x="589857" y="3539747"/>
            <a:chExt cx="9786597" cy="2721212"/>
          </a:xfrm>
        </p:grpSpPr>
        <p:sp>
          <p:nvSpPr>
            <p:cNvPr id="10" name="Rectangle 9">
              <a:extLst>
                <a:ext uri="{FF2B5EF4-FFF2-40B4-BE49-F238E27FC236}">
                  <a16:creationId xmlns:a16="http://schemas.microsoft.com/office/drawing/2014/main" id="{B4062985-1970-76D5-A29E-749F82ABE225}"/>
                </a:ext>
              </a:extLst>
            </p:cNvPr>
            <p:cNvSpPr/>
            <p:nvPr/>
          </p:nvSpPr>
          <p:spPr bwMode="auto">
            <a:xfrm>
              <a:off x="589857" y="3539747"/>
              <a:ext cx="9786597" cy="2721212"/>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lumMod val="60000"/>
                      <a:lumOff val="40000"/>
                    </a:schemeClr>
                  </a:solidFill>
                  <a:ea typeface="Segoe UI" pitchFamily="34" charset="0"/>
                  <a:cs typeface="Segoe UI" pitchFamily="34" charset="0"/>
                </a:rPr>
                <a:t>Workspace Item Types by Workload</a:t>
              </a:r>
            </a:p>
          </p:txBody>
        </p:sp>
        <p:sp>
          <p:nvSpPr>
            <p:cNvPr id="11" name="Rectangle 10">
              <a:extLst>
                <a:ext uri="{FF2B5EF4-FFF2-40B4-BE49-F238E27FC236}">
                  <a16:creationId xmlns:a16="http://schemas.microsoft.com/office/drawing/2014/main" id="{04DDB7EC-EF48-BE05-9136-8099C85ACE3C}"/>
                </a:ext>
              </a:extLst>
            </p:cNvPr>
            <p:cNvSpPr/>
            <p:nvPr/>
          </p:nvSpPr>
          <p:spPr bwMode="auto">
            <a:xfrm>
              <a:off x="689788"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Power BI</a:t>
              </a:r>
            </a:p>
          </p:txBody>
        </p:sp>
        <p:sp>
          <p:nvSpPr>
            <p:cNvPr id="12" name="Rectangle 11">
              <a:extLst>
                <a:ext uri="{FF2B5EF4-FFF2-40B4-BE49-F238E27FC236}">
                  <a16:creationId xmlns:a16="http://schemas.microsoft.com/office/drawing/2014/main" id="{E871AEC5-AB44-5871-67BF-841C761ABC36}"/>
                </a:ext>
              </a:extLst>
            </p:cNvPr>
            <p:cNvSpPr/>
            <p:nvPr/>
          </p:nvSpPr>
          <p:spPr bwMode="auto">
            <a:xfrm>
              <a:off x="794478"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SemanticModel</a:t>
              </a:r>
            </a:p>
          </p:txBody>
        </p:sp>
        <p:sp>
          <p:nvSpPr>
            <p:cNvPr id="13" name="Rectangle 12">
              <a:extLst>
                <a:ext uri="{FF2B5EF4-FFF2-40B4-BE49-F238E27FC236}">
                  <a16:creationId xmlns:a16="http://schemas.microsoft.com/office/drawing/2014/main" id="{244B2290-515C-9B50-C011-2E6E95334351}"/>
                </a:ext>
              </a:extLst>
            </p:cNvPr>
            <p:cNvSpPr/>
            <p:nvPr/>
          </p:nvSpPr>
          <p:spPr bwMode="auto">
            <a:xfrm>
              <a:off x="794478"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Report</a:t>
              </a:r>
            </a:p>
          </p:txBody>
        </p:sp>
        <p:sp>
          <p:nvSpPr>
            <p:cNvPr id="14" name="Rectangle 13">
              <a:extLst>
                <a:ext uri="{FF2B5EF4-FFF2-40B4-BE49-F238E27FC236}">
                  <a16:creationId xmlns:a16="http://schemas.microsoft.com/office/drawing/2014/main" id="{CCCFD633-D61B-0A48-4035-C09EA761036F}"/>
                </a:ext>
              </a:extLst>
            </p:cNvPr>
            <p:cNvSpPr/>
            <p:nvPr/>
          </p:nvSpPr>
          <p:spPr bwMode="auto">
            <a:xfrm>
              <a:off x="2312781"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Engineering</a:t>
              </a:r>
            </a:p>
          </p:txBody>
        </p:sp>
        <p:sp>
          <p:nvSpPr>
            <p:cNvPr id="15" name="Rectangle 14">
              <a:extLst>
                <a:ext uri="{FF2B5EF4-FFF2-40B4-BE49-F238E27FC236}">
                  <a16:creationId xmlns:a16="http://schemas.microsoft.com/office/drawing/2014/main" id="{87CB456F-1F9D-B750-FD79-A8D1EC909DDE}"/>
                </a:ext>
              </a:extLst>
            </p:cNvPr>
            <p:cNvSpPr/>
            <p:nvPr/>
          </p:nvSpPr>
          <p:spPr bwMode="auto">
            <a:xfrm>
              <a:off x="2417471"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Lakehouse</a:t>
              </a:r>
            </a:p>
          </p:txBody>
        </p:sp>
        <p:sp>
          <p:nvSpPr>
            <p:cNvPr id="16" name="Rectangle 15">
              <a:extLst>
                <a:ext uri="{FF2B5EF4-FFF2-40B4-BE49-F238E27FC236}">
                  <a16:creationId xmlns:a16="http://schemas.microsoft.com/office/drawing/2014/main" id="{3509BD22-5933-9A9C-9DC3-D1FC40746526}"/>
                </a:ext>
              </a:extLst>
            </p:cNvPr>
            <p:cNvSpPr/>
            <p:nvPr/>
          </p:nvSpPr>
          <p:spPr bwMode="auto">
            <a:xfrm>
              <a:off x="2417471"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Notebook</a:t>
              </a:r>
            </a:p>
          </p:txBody>
        </p:sp>
        <p:sp>
          <p:nvSpPr>
            <p:cNvPr id="17" name="Rectangle 16">
              <a:extLst>
                <a:ext uri="{FF2B5EF4-FFF2-40B4-BE49-F238E27FC236}">
                  <a16:creationId xmlns:a16="http://schemas.microsoft.com/office/drawing/2014/main" id="{5155B428-FF88-B435-C953-ACE27F2ED951}"/>
                </a:ext>
              </a:extLst>
            </p:cNvPr>
            <p:cNvSpPr/>
            <p:nvPr/>
          </p:nvSpPr>
          <p:spPr bwMode="auto">
            <a:xfrm>
              <a:off x="2417471" y="4903413"/>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SparkJobDefinition</a:t>
              </a:r>
            </a:p>
          </p:txBody>
        </p:sp>
        <p:sp>
          <p:nvSpPr>
            <p:cNvPr id="19" name="Rectangle 18">
              <a:extLst>
                <a:ext uri="{FF2B5EF4-FFF2-40B4-BE49-F238E27FC236}">
                  <a16:creationId xmlns:a16="http://schemas.microsoft.com/office/drawing/2014/main" id="{ACD6DFB4-8F85-0F20-9CDD-082EE42E3171}"/>
                </a:ext>
              </a:extLst>
            </p:cNvPr>
            <p:cNvSpPr/>
            <p:nvPr/>
          </p:nvSpPr>
          <p:spPr bwMode="auto">
            <a:xfrm>
              <a:off x="2431680" y="576612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Environment</a:t>
              </a:r>
            </a:p>
          </p:txBody>
        </p:sp>
        <p:grpSp>
          <p:nvGrpSpPr>
            <p:cNvPr id="20" name="Group 19">
              <a:extLst>
                <a:ext uri="{FF2B5EF4-FFF2-40B4-BE49-F238E27FC236}">
                  <a16:creationId xmlns:a16="http://schemas.microsoft.com/office/drawing/2014/main" id="{E52C7403-7D79-81F2-7123-05A5F00DFF36}"/>
                </a:ext>
              </a:extLst>
            </p:cNvPr>
            <p:cNvGrpSpPr/>
            <p:nvPr/>
          </p:nvGrpSpPr>
          <p:grpSpPr>
            <a:xfrm>
              <a:off x="5571315" y="3834962"/>
              <a:ext cx="1518303" cy="2313260"/>
              <a:chOff x="7655404" y="4402518"/>
              <a:chExt cx="1518303" cy="2313260"/>
            </a:xfrm>
          </p:grpSpPr>
          <p:sp>
            <p:nvSpPr>
              <p:cNvPr id="35" name="Rectangle 34">
                <a:extLst>
                  <a:ext uri="{FF2B5EF4-FFF2-40B4-BE49-F238E27FC236}">
                    <a16:creationId xmlns:a16="http://schemas.microsoft.com/office/drawing/2014/main" id="{D878CC84-913B-2DB6-2A46-7589D816D303}"/>
                  </a:ext>
                </a:extLst>
              </p:cNvPr>
              <p:cNvSpPr/>
              <p:nvPr/>
            </p:nvSpPr>
            <p:spPr bwMode="auto">
              <a:xfrm>
                <a:off x="7655404" y="4402518"/>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Factory</a:t>
                </a:r>
              </a:p>
            </p:txBody>
          </p:sp>
          <p:sp>
            <p:nvSpPr>
              <p:cNvPr id="36" name="Rectangle 35">
                <a:extLst>
                  <a:ext uri="{FF2B5EF4-FFF2-40B4-BE49-F238E27FC236}">
                    <a16:creationId xmlns:a16="http://schemas.microsoft.com/office/drawing/2014/main" id="{8B6AF9A1-738E-7883-18CE-8FC82C7BA67B}"/>
                  </a:ext>
                </a:extLst>
              </p:cNvPr>
              <p:cNvSpPr/>
              <p:nvPr/>
            </p:nvSpPr>
            <p:spPr bwMode="auto">
              <a:xfrm>
                <a:off x="7760094" y="4659477"/>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DataPipeline</a:t>
                </a:r>
              </a:p>
            </p:txBody>
          </p:sp>
          <p:sp>
            <p:nvSpPr>
              <p:cNvPr id="37" name="Rectangle 36">
                <a:extLst>
                  <a:ext uri="{FF2B5EF4-FFF2-40B4-BE49-F238E27FC236}">
                    <a16:creationId xmlns:a16="http://schemas.microsoft.com/office/drawing/2014/main" id="{E9FE54FE-E2D6-AB4B-41B9-FCF2AB8DC7D5}"/>
                  </a:ext>
                </a:extLst>
              </p:cNvPr>
              <p:cNvSpPr/>
              <p:nvPr/>
            </p:nvSpPr>
            <p:spPr bwMode="auto">
              <a:xfrm>
                <a:off x="7760094" y="5065225"/>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Dataflow</a:t>
                </a:r>
              </a:p>
            </p:txBody>
          </p:sp>
        </p:grpSp>
        <p:sp>
          <p:nvSpPr>
            <p:cNvPr id="21" name="Rectangle 20">
              <a:extLst>
                <a:ext uri="{FF2B5EF4-FFF2-40B4-BE49-F238E27FC236}">
                  <a16:creationId xmlns:a16="http://schemas.microsoft.com/office/drawing/2014/main" id="{36BC8D7F-A047-9231-DED3-8A7742EE4B83}"/>
                </a:ext>
              </a:extLst>
            </p:cNvPr>
            <p:cNvSpPr/>
            <p:nvPr/>
          </p:nvSpPr>
          <p:spPr bwMode="auto">
            <a:xfrm>
              <a:off x="3942048" y="3841308"/>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Warehouse</a:t>
              </a:r>
            </a:p>
          </p:txBody>
        </p:sp>
        <p:sp>
          <p:nvSpPr>
            <p:cNvPr id="22" name="Rectangle 21">
              <a:extLst>
                <a:ext uri="{FF2B5EF4-FFF2-40B4-BE49-F238E27FC236}">
                  <a16:creationId xmlns:a16="http://schemas.microsoft.com/office/drawing/2014/main" id="{97B58974-F139-A106-4733-C70E30C526CD}"/>
                </a:ext>
              </a:extLst>
            </p:cNvPr>
            <p:cNvSpPr/>
            <p:nvPr/>
          </p:nvSpPr>
          <p:spPr bwMode="auto">
            <a:xfrm>
              <a:off x="4046739" y="40982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Warehouse</a:t>
              </a:r>
            </a:p>
          </p:txBody>
        </p:sp>
        <p:sp>
          <p:nvSpPr>
            <p:cNvPr id="23" name="Rectangle 22">
              <a:extLst>
                <a:ext uri="{FF2B5EF4-FFF2-40B4-BE49-F238E27FC236}">
                  <a16:creationId xmlns:a16="http://schemas.microsoft.com/office/drawing/2014/main" id="{148C8B3D-5F48-AC68-BAE8-E86FF778905A}"/>
                </a:ext>
              </a:extLst>
            </p:cNvPr>
            <p:cNvSpPr/>
            <p:nvPr/>
          </p:nvSpPr>
          <p:spPr bwMode="auto">
            <a:xfrm>
              <a:off x="4043275" y="449778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MirroredWarehouse</a:t>
              </a:r>
            </a:p>
          </p:txBody>
        </p:sp>
        <p:sp>
          <p:nvSpPr>
            <p:cNvPr id="24" name="Rectangle 23">
              <a:extLst>
                <a:ext uri="{FF2B5EF4-FFF2-40B4-BE49-F238E27FC236}">
                  <a16:creationId xmlns:a16="http://schemas.microsoft.com/office/drawing/2014/main" id="{FF27E610-A834-4B3D-9CD2-502915E86F26}"/>
                </a:ext>
              </a:extLst>
            </p:cNvPr>
            <p:cNvSpPr/>
            <p:nvPr/>
          </p:nvSpPr>
          <p:spPr bwMode="auto">
            <a:xfrm>
              <a:off x="7191669" y="3834959"/>
              <a:ext cx="1518303" cy="231960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Real-time Intelligence</a:t>
              </a:r>
            </a:p>
          </p:txBody>
        </p:sp>
        <p:sp>
          <p:nvSpPr>
            <p:cNvPr id="25" name="Rectangle 24">
              <a:extLst>
                <a:ext uri="{FF2B5EF4-FFF2-40B4-BE49-F238E27FC236}">
                  <a16:creationId xmlns:a16="http://schemas.microsoft.com/office/drawing/2014/main" id="{64170628-B7A6-1512-9DBE-ECCE2B2607D5}"/>
                </a:ext>
              </a:extLst>
            </p:cNvPr>
            <p:cNvSpPr/>
            <p:nvPr/>
          </p:nvSpPr>
          <p:spPr bwMode="auto">
            <a:xfrm>
              <a:off x="7296359" y="44795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KQLDatabase</a:t>
              </a:r>
            </a:p>
          </p:txBody>
        </p:sp>
        <p:sp>
          <p:nvSpPr>
            <p:cNvPr id="26" name="Rectangle 25">
              <a:extLst>
                <a:ext uri="{FF2B5EF4-FFF2-40B4-BE49-F238E27FC236}">
                  <a16:creationId xmlns:a16="http://schemas.microsoft.com/office/drawing/2014/main" id="{8C86A984-DC0A-D0AA-2748-F31CB16D7EEE}"/>
                </a:ext>
              </a:extLst>
            </p:cNvPr>
            <p:cNvSpPr/>
            <p:nvPr/>
          </p:nvSpPr>
          <p:spPr bwMode="auto">
            <a:xfrm>
              <a:off x="7296359" y="4878081"/>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KQLQueryset</a:t>
              </a:r>
            </a:p>
          </p:txBody>
        </p:sp>
        <p:sp>
          <p:nvSpPr>
            <p:cNvPr id="29" name="Rectangle 28">
              <a:extLst>
                <a:ext uri="{FF2B5EF4-FFF2-40B4-BE49-F238E27FC236}">
                  <a16:creationId xmlns:a16="http://schemas.microsoft.com/office/drawing/2014/main" id="{B302F501-73F6-E9CB-D0E6-F738ED7ED3D0}"/>
                </a:ext>
              </a:extLst>
            </p:cNvPr>
            <p:cNvSpPr/>
            <p:nvPr/>
          </p:nvSpPr>
          <p:spPr bwMode="auto">
            <a:xfrm>
              <a:off x="7296359" y="5283829"/>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Eventstream</a:t>
              </a:r>
            </a:p>
          </p:txBody>
        </p:sp>
        <p:sp>
          <p:nvSpPr>
            <p:cNvPr id="30" name="Rectangle 29">
              <a:extLst>
                <a:ext uri="{FF2B5EF4-FFF2-40B4-BE49-F238E27FC236}">
                  <a16:creationId xmlns:a16="http://schemas.microsoft.com/office/drawing/2014/main" id="{15591E04-6274-B4D0-6D45-7A2342C5B11C}"/>
                </a:ext>
              </a:extLst>
            </p:cNvPr>
            <p:cNvSpPr/>
            <p:nvPr/>
          </p:nvSpPr>
          <p:spPr bwMode="auto">
            <a:xfrm>
              <a:off x="2428003" y="532558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Shortcut</a:t>
              </a:r>
            </a:p>
          </p:txBody>
        </p:sp>
        <p:sp>
          <p:nvSpPr>
            <p:cNvPr id="31" name="Rectangle 30">
              <a:extLst>
                <a:ext uri="{FF2B5EF4-FFF2-40B4-BE49-F238E27FC236}">
                  <a16:creationId xmlns:a16="http://schemas.microsoft.com/office/drawing/2014/main" id="{5FA4C579-8B3A-384F-DAB1-A1D82563551A}"/>
                </a:ext>
              </a:extLst>
            </p:cNvPr>
            <p:cNvSpPr/>
            <p:nvPr/>
          </p:nvSpPr>
          <p:spPr bwMode="auto">
            <a:xfrm>
              <a:off x="8771901" y="3828335"/>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Science</a:t>
              </a:r>
            </a:p>
          </p:txBody>
        </p:sp>
        <p:sp>
          <p:nvSpPr>
            <p:cNvPr id="32" name="Rectangle 31">
              <a:extLst>
                <a:ext uri="{FF2B5EF4-FFF2-40B4-BE49-F238E27FC236}">
                  <a16:creationId xmlns:a16="http://schemas.microsoft.com/office/drawing/2014/main" id="{AA405FEF-2C30-51B7-094A-93208A4790D0}"/>
                </a:ext>
              </a:extLst>
            </p:cNvPr>
            <p:cNvSpPr/>
            <p:nvPr/>
          </p:nvSpPr>
          <p:spPr bwMode="auto">
            <a:xfrm>
              <a:off x="8876591" y="408529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MLExperiment</a:t>
              </a:r>
            </a:p>
          </p:txBody>
        </p:sp>
        <p:sp>
          <p:nvSpPr>
            <p:cNvPr id="33" name="Rectangle 32">
              <a:extLst>
                <a:ext uri="{FF2B5EF4-FFF2-40B4-BE49-F238E27FC236}">
                  <a16:creationId xmlns:a16="http://schemas.microsoft.com/office/drawing/2014/main" id="{CE6C01CC-D3E4-8C4E-D284-D52E86597BC8}"/>
                </a:ext>
              </a:extLst>
            </p:cNvPr>
            <p:cNvSpPr/>
            <p:nvPr/>
          </p:nvSpPr>
          <p:spPr bwMode="auto">
            <a:xfrm>
              <a:off x="8876591" y="44910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MLModel</a:t>
              </a:r>
            </a:p>
          </p:txBody>
        </p:sp>
        <p:sp>
          <p:nvSpPr>
            <p:cNvPr id="34" name="Rectangle 33">
              <a:extLst>
                <a:ext uri="{FF2B5EF4-FFF2-40B4-BE49-F238E27FC236}">
                  <a16:creationId xmlns:a16="http://schemas.microsoft.com/office/drawing/2014/main" id="{38F4663E-54FC-976A-446A-F0A9ECF3F072}"/>
                </a:ext>
              </a:extLst>
            </p:cNvPr>
            <p:cNvSpPr/>
            <p:nvPr/>
          </p:nvSpPr>
          <p:spPr bwMode="auto">
            <a:xfrm>
              <a:off x="7309613" y="409522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Eventhouse</a:t>
              </a:r>
            </a:p>
          </p:txBody>
        </p:sp>
      </p:grpSp>
    </p:spTree>
    <p:extLst>
      <p:ext uri="{BB962C8B-B14F-4D97-AF65-F5344CB8AC3E}">
        <p14:creationId xmlns:p14="http://schemas.microsoft.com/office/powerpoint/2010/main" val="1314194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9519-1DFD-5FE5-42AB-E09CAA29B451}"/>
              </a:ext>
            </a:extLst>
          </p:cNvPr>
          <p:cNvSpPr>
            <a:spLocks noGrp="1"/>
          </p:cNvSpPr>
          <p:nvPr>
            <p:ph type="title"/>
          </p:nvPr>
        </p:nvSpPr>
        <p:spPr/>
        <p:txBody>
          <a:bodyPr/>
          <a:lstStyle/>
          <a:p>
            <a:r>
              <a:rPr lang="en-US" dirty="0"/>
              <a:t>Programming with Fabric Item Definitions</a:t>
            </a:r>
          </a:p>
        </p:txBody>
      </p:sp>
      <p:sp>
        <p:nvSpPr>
          <p:cNvPr id="3" name="Text Placeholder 2">
            <a:extLst>
              <a:ext uri="{FF2B5EF4-FFF2-40B4-BE49-F238E27FC236}">
                <a16:creationId xmlns:a16="http://schemas.microsoft.com/office/drawing/2014/main" id="{4122F338-AB85-2FD4-A29D-E6F9EC6BFFF9}"/>
              </a:ext>
            </a:extLst>
          </p:cNvPr>
          <p:cNvSpPr>
            <a:spLocks noGrp="1"/>
          </p:cNvSpPr>
          <p:nvPr>
            <p:ph type="body" sz="quarter" idx="10"/>
          </p:nvPr>
        </p:nvSpPr>
        <p:spPr>
          <a:xfrm>
            <a:off x="511277" y="1227439"/>
            <a:ext cx="11604521" cy="1431161"/>
          </a:xfrm>
        </p:spPr>
        <p:txBody>
          <a:bodyPr/>
          <a:lstStyle/>
          <a:p>
            <a:r>
              <a:rPr lang="en-US" dirty="0"/>
              <a:t>Fabric items can be created and updated using </a:t>
            </a:r>
            <a:r>
              <a:rPr lang="en-US" sz="2000" b="1" dirty="0">
                <a:solidFill>
                  <a:srgbClr val="6C0000"/>
                </a:solidFill>
              </a:rPr>
              <a:t>item definitions</a:t>
            </a:r>
            <a:endParaRPr lang="en-US" b="1" dirty="0">
              <a:solidFill>
                <a:srgbClr val="6C0000"/>
              </a:solidFill>
            </a:endParaRPr>
          </a:p>
          <a:p>
            <a:pPr lvl="1"/>
            <a:r>
              <a:rPr lang="en-US" dirty="0"/>
              <a:t>You can pass item definition when calling </a:t>
            </a:r>
            <a:r>
              <a:rPr lang="en-US" sz="1800" b="1" dirty="0">
                <a:solidFill>
                  <a:srgbClr val="6C0000"/>
                </a:solidFill>
              </a:rPr>
              <a:t>Create Item</a:t>
            </a:r>
            <a:r>
              <a:rPr lang="en-US" dirty="0"/>
              <a:t> API</a:t>
            </a:r>
          </a:p>
          <a:p>
            <a:pPr lvl="1"/>
            <a:r>
              <a:rPr lang="en-US" dirty="0"/>
              <a:t>You can retrieve item definition for existing Fabric item by calling </a:t>
            </a:r>
            <a:r>
              <a:rPr lang="en-US" sz="1800" b="1" dirty="0">
                <a:solidFill>
                  <a:srgbClr val="6C0000"/>
                </a:solidFill>
              </a:rPr>
              <a:t>Get Item Definition</a:t>
            </a:r>
            <a:endParaRPr lang="en-US" b="1" dirty="0">
              <a:solidFill>
                <a:srgbClr val="6C0000"/>
              </a:solidFill>
            </a:endParaRPr>
          </a:p>
          <a:p>
            <a:pPr lvl="1"/>
            <a:r>
              <a:rPr lang="en-US" dirty="0"/>
              <a:t>You can modify existing workspace item by calling </a:t>
            </a:r>
            <a:r>
              <a:rPr lang="en-US" sz="1800" b="1" dirty="0">
                <a:solidFill>
                  <a:srgbClr val="6C0000"/>
                </a:solidFill>
              </a:rPr>
              <a:t>Update Item Definition</a:t>
            </a:r>
            <a:r>
              <a:rPr lang="en-US" dirty="0"/>
              <a:t> passing item definition</a:t>
            </a:r>
          </a:p>
        </p:txBody>
      </p:sp>
      <p:sp>
        <p:nvSpPr>
          <p:cNvPr id="15" name="Rectangle 14">
            <a:extLst>
              <a:ext uri="{FF2B5EF4-FFF2-40B4-BE49-F238E27FC236}">
                <a16:creationId xmlns:a16="http://schemas.microsoft.com/office/drawing/2014/main" id="{491D2F30-3514-EB97-82E4-197F2333788E}"/>
              </a:ext>
            </a:extLst>
          </p:cNvPr>
          <p:cNvSpPr/>
          <p:nvPr/>
        </p:nvSpPr>
        <p:spPr bwMode="auto">
          <a:xfrm>
            <a:off x="1246295" y="2809990"/>
            <a:ext cx="2028629" cy="3710081"/>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16" name="Rectangle 15">
            <a:extLst>
              <a:ext uri="{FF2B5EF4-FFF2-40B4-BE49-F238E27FC236}">
                <a16:creationId xmlns:a16="http://schemas.microsoft.com/office/drawing/2014/main" id="{59E5DAC6-12C0-0F4E-9551-682CD8B82F75}"/>
              </a:ext>
            </a:extLst>
          </p:cNvPr>
          <p:cNvSpPr/>
          <p:nvPr/>
        </p:nvSpPr>
        <p:spPr bwMode="auto">
          <a:xfrm>
            <a:off x="8248430" y="2809990"/>
            <a:ext cx="2028629" cy="3710080"/>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17" name="Group 16">
            <a:extLst>
              <a:ext uri="{FF2B5EF4-FFF2-40B4-BE49-F238E27FC236}">
                <a16:creationId xmlns:a16="http://schemas.microsoft.com/office/drawing/2014/main" id="{2E1F857E-949D-E227-AF21-BE73E0A6A2D7}"/>
              </a:ext>
            </a:extLst>
          </p:cNvPr>
          <p:cNvGrpSpPr/>
          <p:nvPr/>
        </p:nvGrpSpPr>
        <p:grpSpPr>
          <a:xfrm>
            <a:off x="3522973" y="3105151"/>
            <a:ext cx="4507842" cy="709723"/>
            <a:chOff x="3781393" y="3734101"/>
            <a:chExt cx="4507842" cy="709723"/>
          </a:xfrm>
        </p:grpSpPr>
        <p:sp>
          <p:nvSpPr>
            <p:cNvPr id="18" name="Arrow: Right 17">
              <a:extLst>
                <a:ext uri="{FF2B5EF4-FFF2-40B4-BE49-F238E27FC236}">
                  <a16:creationId xmlns:a16="http://schemas.microsoft.com/office/drawing/2014/main" id="{36FB9032-4392-490D-2D98-10005460432F}"/>
                </a:ext>
              </a:extLst>
            </p:cNvPr>
            <p:cNvSpPr/>
            <p:nvPr/>
          </p:nvSpPr>
          <p:spPr bwMode="auto">
            <a:xfrm>
              <a:off x="3781393" y="3810990"/>
              <a:ext cx="4507842"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Create Item</a:t>
              </a:r>
            </a:p>
          </p:txBody>
        </p:sp>
        <p:sp>
          <p:nvSpPr>
            <p:cNvPr id="19" name="Rectangle: Rounded Corners 18">
              <a:extLst>
                <a:ext uri="{FF2B5EF4-FFF2-40B4-BE49-F238E27FC236}">
                  <a16:creationId xmlns:a16="http://schemas.microsoft.com/office/drawing/2014/main" id="{105F53AF-1C11-0B7B-1382-6F0B649D0751}"/>
                </a:ext>
              </a:extLst>
            </p:cNvPr>
            <p:cNvSpPr/>
            <p:nvPr/>
          </p:nvSpPr>
          <p:spPr bwMode="auto">
            <a:xfrm>
              <a:off x="5864819" y="3734101"/>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20" name="Group 19">
            <a:extLst>
              <a:ext uri="{FF2B5EF4-FFF2-40B4-BE49-F238E27FC236}">
                <a16:creationId xmlns:a16="http://schemas.microsoft.com/office/drawing/2014/main" id="{125FB441-0C6A-7684-E1A5-C3DF8F268966}"/>
              </a:ext>
            </a:extLst>
          </p:cNvPr>
          <p:cNvGrpSpPr/>
          <p:nvPr/>
        </p:nvGrpSpPr>
        <p:grpSpPr>
          <a:xfrm>
            <a:off x="3522973" y="5486961"/>
            <a:ext cx="4507843" cy="709723"/>
            <a:chOff x="3781391" y="6073183"/>
            <a:chExt cx="4507843" cy="709723"/>
          </a:xfrm>
        </p:grpSpPr>
        <p:sp>
          <p:nvSpPr>
            <p:cNvPr id="21" name="Arrow: Right 20">
              <a:extLst>
                <a:ext uri="{FF2B5EF4-FFF2-40B4-BE49-F238E27FC236}">
                  <a16:creationId xmlns:a16="http://schemas.microsoft.com/office/drawing/2014/main" id="{81024486-D1F3-1B3D-AEC8-5D62A32F2C7D}"/>
                </a:ext>
              </a:extLst>
            </p:cNvPr>
            <p:cNvSpPr/>
            <p:nvPr/>
          </p:nvSpPr>
          <p:spPr bwMode="auto">
            <a:xfrm>
              <a:off x="3781391" y="6150072"/>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Update Item Definition</a:t>
              </a:r>
            </a:p>
          </p:txBody>
        </p:sp>
        <p:sp>
          <p:nvSpPr>
            <p:cNvPr id="22" name="Rectangle: Rounded Corners 21">
              <a:extLst>
                <a:ext uri="{FF2B5EF4-FFF2-40B4-BE49-F238E27FC236}">
                  <a16:creationId xmlns:a16="http://schemas.microsoft.com/office/drawing/2014/main" id="{E267D1B4-CC43-D00C-52B6-F43E845161CA}"/>
                </a:ext>
              </a:extLst>
            </p:cNvPr>
            <p:cNvSpPr/>
            <p:nvPr/>
          </p:nvSpPr>
          <p:spPr bwMode="auto">
            <a:xfrm>
              <a:off x="6276602" y="6073183"/>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23" name="Group 22">
            <a:extLst>
              <a:ext uri="{FF2B5EF4-FFF2-40B4-BE49-F238E27FC236}">
                <a16:creationId xmlns:a16="http://schemas.microsoft.com/office/drawing/2014/main" id="{BDEB3461-C221-D7E1-F8A9-9F8BB7B7AA09}"/>
              </a:ext>
            </a:extLst>
          </p:cNvPr>
          <p:cNvGrpSpPr/>
          <p:nvPr/>
        </p:nvGrpSpPr>
        <p:grpSpPr>
          <a:xfrm>
            <a:off x="3505602" y="4296056"/>
            <a:ext cx="4507843" cy="709723"/>
            <a:chOff x="3764022" y="4643606"/>
            <a:chExt cx="4507843" cy="709723"/>
          </a:xfrm>
        </p:grpSpPr>
        <p:sp>
          <p:nvSpPr>
            <p:cNvPr id="24" name="Arrow: Right 23">
              <a:extLst>
                <a:ext uri="{FF2B5EF4-FFF2-40B4-BE49-F238E27FC236}">
                  <a16:creationId xmlns:a16="http://schemas.microsoft.com/office/drawing/2014/main" id="{AEA6C562-6516-5CCF-6E5B-1F40F38CC205}"/>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Get Item Definition</a:t>
              </a:r>
            </a:p>
          </p:txBody>
        </p:sp>
        <p:sp>
          <p:nvSpPr>
            <p:cNvPr id="25" name="Rectangle: Rounded Corners 24">
              <a:extLst>
                <a:ext uri="{FF2B5EF4-FFF2-40B4-BE49-F238E27FC236}">
                  <a16:creationId xmlns:a16="http://schemas.microsoft.com/office/drawing/2014/main" id="{E21B4ED1-2BEA-754E-2924-EDEBD12C5A9B}"/>
                </a:ext>
              </a:extLst>
            </p:cNvPr>
            <p:cNvSpPr/>
            <p:nvPr/>
          </p:nvSpPr>
          <p:spPr bwMode="auto">
            <a:xfrm>
              <a:off x="6286540" y="4643606"/>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Tree>
    <p:extLst>
      <p:ext uri="{BB962C8B-B14F-4D97-AF65-F5344CB8AC3E}">
        <p14:creationId xmlns:p14="http://schemas.microsoft.com/office/powerpoint/2010/main" val="2700048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FD38-72D8-5A7E-6C76-48E1081BBFD5}"/>
              </a:ext>
            </a:extLst>
          </p:cNvPr>
          <p:cNvSpPr>
            <a:spLocks noGrp="1"/>
          </p:cNvSpPr>
          <p:nvPr>
            <p:ph type="title"/>
          </p:nvPr>
        </p:nvSpPr>
        <p:spPr>
          <a:xfrm>
            <a:off x="314324" y="190500"/>
            <a:ext cx="11801475" cy="498598"/>
          </a:xfrm>
        </p:spPr>
        <p:txBody>
          <a:bodyPr/>
          <a:lstStyle/>
          <a:p>
            <a:r>
              <a:rPr lang="en-US" dirty="0"/>
              <a:t>Downloads and Materials for This Workshop</a:t>
            </a:r>
          </a:p>
        </p:txBody>
      </p:sp>
      <p:sp>
        <p:nvSpPr>
          <p:cNvPr id="3" name="Text Placeholder 2">
            <a:extLst>
              <a:ext uri="{FF2B5EF4-FFF2-40B4-BE49-F238E27FC236}">
                <a16:creationId xmlns:a16="http://schemas.microsoft.com/office/drawing/2014/main" id="{AF939438-11E5-D9AD-52B3-32AA8C91C3A7}"/>
              </a:ext>
            </a:extLst>
          </p:cNvPr>
          <p:cNvSpPr>
            <a:spLocks noGrp="1"/>
          </p:cNvSpPr>
          <p:nvPr>
            <p:ph type="body" sz="quarter" idx="10"/>
          </p:nvPr>
        </p:nvSpPr>
        <p:spPr>
          <a:xfrm>
            <a:off x="511175" y="1227138"/>
            <a:ext cx="11604625" cy="1431161"/>
          </a:xfrm>
        </p:spPr>
        <p:txBody>
          <a:bodyPr/>
          <a:lstStyle/>
          <a:p>
            <a:r>
              <a:rPr lang="en-US" dirty="0"/>
              <a:t>All workshop materials available online on a GitHub repository</a:t>
            </a:r>
          </a:p>
          <a:p>
            <a:pPr lvl="1"/>
            <a:r>
              <a:rPr lang="en-US" dirty="0"/>
              <a:t>Download from </a:t>
            </a:r>
            <a:r>
              <a:rPr lang="en-US" b="1" dirty="0">
                <a:solidFill>
                  <a:srgbClr val="680000"/>
                </a:solidFill>
                <a:hlinkClick r:id="rId2">
                  <a:extLst>
                    <a:ext uri="{A12FA001-AC4F-418D-AE19-62706E023703}">
                      <ahyp:hlinkClr xmlns:ahyp="http://schemas.microsoft.com/office/drawing/2018/hyperlinkcolor" val="tx"/>
                    </a:ext>
                  </a:extLst>
                </a:hlinkClick>
              </a:rPr>
              <a:t>https://github.com/PowerBiDevCamp/FabConWorkshopSweden</a:t>
            </a:r>
            <a:r>
              <a:rPr lang="en-US" dirty="0"/>
              <a:t> </a:t>
            </a:r>
          </a:p>
          <a:p>
            <a:pPr lvl="1"/>
            <a:r>
              <a:rPr lang="en-US" dirty="0"/>
              <a:t>Material contains eight developer sample projects created as C# console applications with .NET 8</a:t>
            </a:r>
          </a:p>
          <a:p>
            <a:pPr lvl="1"/>
            <a:r>
              <a:rPr lang="en-US" dirty="0"/>
              <a:t>Material contains workshop slides</a:t>
            </a:r>
          </a:p>
        </p:txBody>
      </p:sp>
      <p:pic>
        <p:nvPicPr>
          <p:cNvPr id="8" name="Picture 7">
            <a:extLst>
              <a:ext uri="{FF2B5EF4-FFF2-40B4-BE49-F238E27FC236}">
                <a16:creationId xmlns:a16="http://schemas.microsoft.com/office/drawing/2014/main" id="{CA00179B-01BF-4052-E898-DE9A1481B011}"/>
              </a:ext>
            </a:extLst>
          </p:cNvPr>
          <p:cNvPicPr>
            <a:picLocks noChangeAspect="1"/>
          </p:cNvPicPr>
          <p:nvPr/>
        </p:nvPicPr>
        <p:blipFill>
          <a:blip r:embed="rId3"/>
          <a:stretch>
            <a:fillRect/>
          </a:stretch>
        </p:blipFill>
        <p:spPr>
          <a:xfrm>
            <a:off x="1282045" y="2844632"/>
            <a:ext cx="5417240" cy="3404475"/>
          </a:xfrm>
          <a:prstGeom prst="rect">
            <a:avLst/>
          </a:prstGeom>
          <a:ln>
            <a:solidFill>
              <a:schemeClr val="accent1"/>
            </a:solidFill>
          </a:ln>
        </p:spPr>
      </p:pic>
      <p:sp>
        <p:nvSpPr>
          <p:cNvPr id="9" name="Arrow: Right 8">
            <a:extLst>
              <a:ext uri="{FF2B5EF4-FFF2-40B4-BE49-F238E27FC236}">
                <a16:creationId xmlns:a16="http://schemas.microsoft.com/office/drawing/2014/main" id="{7AD0E3B4-DB89-94FB-CD3C-E307676ADC3B}"/>
              </a:ext>
            </a:extLst>
          </p:cNvPr>
          <p:cNvSpPr/>
          <p:nvPr/>
        </p:nvSpPr>
        <p:spPr bwMode="auto">
          <a:xfrm>
            <a:off x="719897" y="5900400"/>
            <a:ext cx="701296" cy="368585"/>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tx1"/>
                </a:solidFill>
                <a:ea typeface="Segoe UI" pitchFamily="34" charset="0"/>
                <a:cs typeface="Segoe UI" pitchFamily="34" charset="0"/>
              </a:rPr>
              <a:t>slides</a:t>
            </a:r>
          </a:p>
        </p:txBody>
      </p:sp>
      <p:sp>
        <p:nvSpPr>
          <p:cNvPr id="4" name="Text Placeholder 2">
            <a:extLst>
              <a:ext uri="{FF2B5EF4-FFF2-40B4-BE49-F238E27FC236}">
                <a16:creationId xmlns:a16="http://schemas.microsoft.com/office/drawing/2014/main" id="{4D25955F-EDE7-5BCC-B2E4-0EE819F2C514}"/>
              </a:ext>
            </a:extLst>
          </p:cNvPr>
          <p:cNvSpPr txBox="1">
            <a:spLocks/>
          </p:cNvSpPr>
          <p:nvPr/>
        </p:nvSpPr>
        <p:spPr>
          <a:xfrm>
            <a:off x="7005982" y="2839451"/>
            <a:ext cx="5194299" cy="1315622"/>
          </a:xfrm>
          <a:prstGeom prst="rect">
            <a:avLst/>
          </a:prstGeom>
          <a:solidFill>
            <a:schemeClr val="accent4">
              <a:lumMod val="20000"/>
              <a:lumOff val="80000"/>
            </a:schemeClr>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solidFill>
                  <a:schemeClr val="tx1">
                    <a:lumMod val="75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solidFill>
                  <a:schemeClr val="tx1">
                    <a:lumMod val="75000"/>
                  </a:schemeClr>
                </a:solidFill>
                <a:hlinkClick r:id="rId5">
                  <a:extLst>
                    <a:ext uri="{A12FA001-AC4F-418D-AE19-62706E023703}">
                      <ahyp:hlinkClr xmlns:ahyp="http://schemas.microsoft.com/office/drawing/2018/hyperlinkcolor" val="tx"/>
                    </a:ext>
                  </a:extLst>
                </a:hlinkClick>
              </a:rPr>
              <a:t>https://aka.ms/</a:t>
            </a:r>
            <a:r>
              <a:rPr lang="en-US" sz="1400" b="1" dirty="0">
                <a:solidFill>
                  <a:srgbClr val="0563C1"/>
                </a:solidFill>
                <a:hlinkClick r:id="rId5">
                  <a:extLst>
                    <a:ext uri="{A12FA001-AC4F-418D-AE19-62706E023703}">
                      <ahyp:hlinkClr xmlns:ahyp="http://schemas.microsoft.com/office/drawing/2018/hyperlinkcolor" val="tx"/>
                    </a:ext>
                  </a:extLst>
                </a:hlinkClick>
              </a:rPr>
              <a:t>FabConWorkshop</a:t>
            </a:r>
            <a:r>
              <a:rPr lang="en-US" sz="1400" b="1" dirty="0">
                <a:solidFill>
                  <a:schemeClr val="accent3">
                    <a:lumMod val="50000"/>
                  </a:schemeClr>
                </a:solidFill>
                <a:hlinkClick r:id="rId5">
                  <a:extLst>
                    <a:ext uri="{A12FA001-AC4F-418D-AE19-62706E023703}">
                      <ahyp:hlinkClr xmlns:ahyp="http://schemas.microsoft.com/office/drawing/2018/hyperlinkcolor" val="tx"/>
                    </a:ext>
                  </a:extLst>
                </a:hlinkClick>
              </a:rPr>
              <a:t>Slides</a:t>
            </a:r>
            <a:r>
              <a:rPr lang="en-US" sz="1400" dirty="0"/>
              <a:t> </a:t>
            </a:r>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tx1">
                    <a:lumMod val="75000"/>
                  </a:schemeClr>
                </a:solidFill>
                <a:hlinkClick r:id="rId6">
                  <a:extLst>
                    <a:ext uri="{A12FA001-AC4F-418D-AE19-62706E023703}">
                      <ahyp:hlinkClr xmlns:ahyp="http://schemas.microsoft.com/office/drawing/2018/hyperlinkcolor" val="tx"/>
                    </a:ext>
                  </a:extLst>
                </a:hlinkClick>
              </a:rPr>
              <a:t>https://aka.ms/</a:t>
            </a:r>
            <a:r>
              <a:rPr lang="en-US" sz="1400" b="1" dirty="0">
                <a:solidFill>
                  <a:srgbClr val="0563C1"/>
                </a:solidFill>
                <a:hlinkClick r:id="rId6">
                  <a:extLst>
                    <a:ext uri="{A12FA001-AC4F-418D-AE19-62706E023703}">
                      <ahyp:hlinkClr xmlns:ahyp="http://schemas.microsoft.com/office/drawing/2018/hyperlinkcolor" val="tx"/>
                    </a:ext>
                  </a:extLst>
                </a:hlinkClick>
              </a:rPr>
              <a:t>FabConWorkshop</a:t>
            </a:r>
            <a:r>
              <a:rPr lang="en-US" sz="1400" b="1" dirty="0">
                <a:solidFill>
                  <a:schemeClr val="accent3">
                    <a:lumMod val="50000"/>
                  </a:schemeClr>
                </a:solidFill>
                <a:hlinkClick r:id="rId6">
                  <a:extLst>
                    <a:ext uri="{A12FA001-AC4F-418D-AE19-62706E023703}">
                      <ahyp:hlinkClr xmlns:ahyp="http://schemas.microsoft.com/office/drawing/2018/hyperlinkcolor" val="tx"/>
                    </a:ext>
                  </a:extLst>
                </a:hlinkClick>
              </a:rPr>
              <a:t>Download</a:t>
            </a:r>
            <a:r>
              <a:rPr lang="en-US" sz="1400" dirty="0"/>
              <a:t> </a:t>
            </a:r>
          </a:p>
        </p:txBody>
      </p:sp>
      <p:sp>
        <p:nvSpPr>
          <p:cNvPr id="5" name="Explosion: 14 Points 4">
            <a:extLst>
              <a:ext uri="{FF2B5EF4-FFF2-40B4-BE49-F238E27FC236}">
                <a16:creationId xmlns:a16="http://schemas.microsoft.com/office/drawing/2014/main" id="{83FD4483-287C-10A7-1D48-3679A86EB7F1}"/>
              </a:ext>
            </a:extLst>
          </p:cNvPr>
          <p:cNvSpPr/>
          <p:nvPr/>
        </p:nvSpPr>
        <p:spPr bwMode="auto">
          <a:xfrm>
            <a:off x="5859625" y="4420993"/>
            <a:ext cx="4365985" cy="2269824"/>
          </a:xfrm>
          <a:prstGeom prst="irregularSeal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Edits Required</a:t>
            </a:r>
          </a:p>
        </p:txBody>
      </p:sp>
    </p:spTree>
    <p:extLst>
      <p:ext uri="{BB962C8B-B14F-4D97-AF65-F5344CB8AC3E}">
        <p14:creationId xmlns:p14="http://schemas.microsoft.com/office/powerpoint/2010/main" val="4894417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E9B0-D6B9-66A8-90B8-563CCE15338A}"/>
              </a:ext>
            </a:extLst>
          </p:cNvPr>
          <p:cNvSpPr>
            <a:spLocks noGrp="1"/>
          </p:cNvSpPr>
          <p:nvPr>
            <p:ph type="title"/>
          </p:nvPr>
        </p:nvSpPr>
        <p:spPr/>
        <p:txBody>
          <a:bodyPr/>
          <a:lstStyle/>
          <a:p>
            <a:r>
              <a:rPr lang="en-US" dirty="0"/>
              <a:t>Fabric Item Definition Structure</a:t>
            </a:r>
          </a:p>
        </p:txBody>
      </p:sp>
      <p:sp>
        <p:nvSpPr>
          <p:cNvPr id="3" name="Text Placeholder 2">
            <a:extLst>
              <a:ext uri="{FF2B5EF4-FFF2-40B4-BE49-F238E27FC236}">
                <a16:creationId xmlns:a16="http://schemas.microsoft.com/office/drawing/2014/main" id="{F8F83E67-3925-4803-A349-3E04A8434054}"/>
              </a:ext>
            </a:extLst>
          </p:cNvPr>
          <p:cNvSpPr>
            <a:spLocks noGrp="1"/>
          </p:cNvSpPr>
          <p:nvPr>
            <p:ph type="body" sz="quarter" idx="10"/>
          </p:nvPr>
        </p:nvSpPr>
        <p:spPr>
          <a:xfrm>
            <a:off x="511277" y="1227439"/>
            <a:ext cx="11604521" cy="3170099"/>
          </a:xfrm>
        </p:spPr>
        <p:txBody>
          <a:bodyPr/>
          <a:lstStyle/>
          <a:p>
            <a:r>
              <a:rPr lang="en-US" dirty="0"/>
              <a:t>When calling </a:t>
            </a:r>
            <a:r>
              <a:rPr lang="en-US" sz="2000" b="1" dirty="0">
                <a:solidFill>
                  <a:srgbClr val="6C0000"/>
                </a:solidFill>
              </a:rPr>
              <a:t>Create Item</a:t>
            </a:r>
            <a:r>
              <a:rPr lang="en-US" dirty="0"/>
              <a:t>, you pass </a:t>
            </a:r>
            <a:r>
              <a:rPr lang="en-US" sz="2000" b="1" dirty="0">
                <a:solidFill>
                  <a:srgbClr val="6C0000"/>
                </a:solidFill>
              </a:rPr>
              <a:t>displayName</a:t>
            </a:r>
            <a:r>
              <a:rPr lang="en-US" dirty="0"/>
              <a:t>, </a:t>
            </a:r>
            <a:r>
              <a:rPr lang="en-US" sz="2000" b="1" dirty="0">
                <a:solidFill>
                  <a:srgbClr val="6C0000"/>
                </a:solidFill>
              </a:rPr>
              <a:t>type</a:t>
            </a:r>
            <a:r>
              <a:rPr lang="en-US" dirty="0"/>
              <a:t> and </a:t>
            </a:r>
            <a:r>
              <a:rPr lang="en-US" sz="2000" b="1" dirty="0">
                <a:solidFill>
                  <a:srgbClr val="6C0000"/>
                </a:solidFill>
              </a:rPr>
              <a:t>definition</a:t>
            </a:r>
            <a:endParaRPr lang="en-US" b="1" dirty="0">
              <a:solidFill>
                <a:srgbClr val="6C0000"/>
              </a:solidFill>
            </a:endParaRPr>
          </a:p>
          <a:p>
            <a:pPr lvl="1"/>
            <a:r>
              <a:rPr lang="en-US" dirty="0"/>
              <a:t>Item </a:t>
            </a:r>
            <a:r>
              <a:rPr lang="en-US" sz="1800" b="1" dirty="0">
                <a:solidFill>
                  <a:srgbClr val="6C0000"/>
                </a:solidFill>
              </a:rPr>
              <a:t>definition</a:t>
            </a:r>
            <a:r>
              <a:rPr lang="en-US" dirty="0"/>
              <a:t> includes array of </a:t>
            </a:r>
            <a:r>
              <a:rPr lang="en-US" sz="1800" b="1" dirty="0">
                <a:solidFill>
                  <a:srgbClr val="6C0000"/>
                </a:solidFill>
              </a:rPr>
              <a:t>parts</a:t>
            </a:r>
            <a:r>
              <a:rPr lang="en-US" dirty="0"/>
              <a:t> where each part is item-specific file</a:t>
            </a:r>
          </a:p>
          <a:p>
            <a:pPr lvl="1"/>
            <a:r>
              <a:rPr lang="en-US" dirty="0"/>
              <a:t>File content for parts converted to/from </a:t>
            </a:r>
            <a:r>
              <a:rPr lang="en-US" sz="1800" b="1" dirty="0">
                <a:solidFill>
                  <a:srgbClr val="6C0000"/>
                </a:solidFill>
              </a:rPr>
              <a:t>inline base64 format</a:t>
            </a:r>
            <a:r>
              <a:rPr lang="en-US" dirty="0"/>
              <a:t> when transmitted across network</a:t>
            </a:r>
            <a:endParaRPr lang="en-US" b="1" dirty="0">
              <a:solidFill>
                <a:srgbClr val="6C0000"/>
              </a:solidFill>
            </a:endParaRPr>
          </a:p>
          <a:p>
            <a:pPr>
              <a:spcBef>
                <a:spcPts val="1800"/>
              </a:spcBef>
            </a:pPr>
            <a:r>
              <a:rPr lang="en-US" dirty="0"/>
              <a:t>Item definition for each item type requires unique set of parts</a:t>
            </a:r>
            <a:endParaRPr lang="en-US" b="1" dirty="0">
              <a:solidFill>
                <a:srgbClr val="6C0000"/>
              </a:solidFill>
            </a:endParaRPr>
          </a:p>
          <a:p>
            <a:pPr lvl="1"/>
            <a:r>
              <a:rPr lang="en-US" dirty="0"/>
              <a:t>Creating semantic model definition requires parts for </a:t>
            </a:r>
            <a:r>
              <a:rPr lang="en-US" sz="1800" b="1" dirty="0" err="1">
                <a:solidFill>
                  <a:srgbClr val="6C0000"/>
                </a:solidFill>
              </a:rPr>
              <a:t>definition.pbism</a:t>
            </a:r>
            <a:r>
              <a:rPr lang="en-US" dirty="0"/>
              <a:t> and </a:t>
            </a:r>
            <a:r>
              <a:rPr lang="en-US" sz="1800" b="1" dirty="0">
                <a:solidFill>
                  <a:srgbClr val="6C0000"/>
                </a:solidFill>
              </a:rPr>
              <a:t>model.bim</a:t>
            </a:r>
          </a:p>
          <a:p>
            <a:pPr lvl="1"/>
            <a:r>
              <a:rPr lang="en-US" dirty="0"/>
              <a:t>Creating report definition requires parts for </a:t>
            </a:r>
            <a:r>
              <a:rPr lang="en-US" sz="1800" b="1" dirty="0">
                <a:solidFill>
                  <a:srgbClr val="6C0000"/>
                </a:solidFill>
              </a:rPr>
              <a:t>definition.pbir</a:t>
            </a:r>
            <a:r>
              <a:rPr lang="en-US" dirty="0"/>
              <a:t>, </a:t>
            </a:r>
            <a:r>
              <a:rPr lang="en-US" sz="1800" b="1" dirty="0">
                <a:solidFill>
                  <a:srgbClr val="6C0000"/>
                </a:solidFill>
              </a:rPr>
              <a:t>report.json</a:t>
            </a:r>
            <a:r>
              <a:rPr lang="en-US" sz="1800" dirty="0"/>
              <a:t> </a:t>
            </a:r>
            <a:r>
              <a:rPr lang="en-US" dirty="0"/>
              <a:t>and a report theme file</a:t>
            </a:r>
          </a:p>
          <a:p>
            <a:pPr lvl="1"/>
            <a:endParaRPr lang="en-US" dirty="0"/>
          </a:p>
          <a:p>
            <a:pPr lvl="1"/>
            <a:endParaRPr lang="en-US" dirty="0"/>
          </a:p>
        </p:txBody>
      </p:sp>
      <p:grpSp>
        <p:nvGrpSpPr>
          <p:cNvPr id="38" name="Group 37">
            <a:extLst>
              <a:ext uri="{FF2B5EF4-FFF2-40B4-BE49-F238E27FC236}">
                <a16:creationId xmlns:a16="http://schemas.microsoft.com/office/drawing/2014/main" id="{32E92A1E-A527-01ED-8E5B-19C62181D9CF}"/>
              </a:ext>
            </a:extLst>
          </p:cNvPr>
          <p:cNvGrpSpPr/>
          <p:nvPr/>
        </p:nvGrpSpPr>
        <p:grpSpPr>
          <a:xfrm>
            <a:off x="1176121" y="3963473"/>
            <a:ext cx="4052815" cy="2380550"/>
            <a:chOff x="1124345" y="3947327"/>
            <a:chExt cx="4052815" cy="2380550"/>
          </a:xfrm>
        </p:grpSpPr>
        <p:sp>
          <p:nvSpPr>
            <p:cNvPr id="4" name="Rectangle 3">
              <a:extLst>
                <a:ext uri="{FF2B5EF4-FFF2-40B4-BE49-F238E27FC236}">
                  <a16:creationId xmlns:a16="http://schemas.microsoft.com/office/drawing/2014/main" id="{7BAC1493-985F-6438-B219-F945504462AE}"/>
                </a:ext>
              </a:extLst>
            </p:cNvPr>
            <p:cNvSpPr/>
            <p:nvPr/>
          </p:nvSpPr>
          <p:spPr bwMode="auto">
            <a:xfrm>
              <a:off x="1124346" y="3947929"/>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displayName:</a:t>
              </a:r>
            </a:p>
          </p:txBody>
        </p:sp>
        <p:sp>
          <p:nvSpPr>
            <p:cNvPr id="7" name="Rectangle 6">
              <a:extLst>
                <a:ext uri="{FF2B5EF4-FFF2-40B4-BE49-F238E27FC236}">
                  <a16:creationId xmlns:a16="http://schemas.microsoft.com/office/drawing/2014/main" id="{1C4AD35A-5174-F269-C20A-7FE8CC7F3D81}"/>
                </a:ext>
              </a:extLst>
            </p:cNvPr>
            <p:cNvSpPr/>
            <p:nvPr/>
          </p:nvSpPr>
          <p:spPr bwMode="auto">
            <a:xfrm>
              <a:off x="1124345" y="4286988"/>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type:</a:t>
              </a:r>
            </a:p>
          </p:txBody>
        </p:sp>
        <p:sp>
          <p:nvSpPr>
            <p:cNvPr id="8" name="Rectangle 7">
              <a:extLst>
                <a:ext uri="{FF2B5EF4-FFF2-40B4-BE49-F238E27FC236}">
                  <a16:creationId xmlns:a16="http://schemas.microsoft.com/office/drawing/2014/main" id="{3B04C16D-FAEC-877F-E755-88EFBDE169AD}"/>
                </a:ext>
              </a:extLst>
            </p:cNvPr>
            <p:cNvSpPr/>
            <p:nvPr/>
          </p:nvSpPr>
          <p:spPr bwMode="auto">
            <a:xfrm>
              <a:off x="1124345" y="4622667"/>
              <a:ext cx="1233377" cy="170198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a:t>
              </a:r>
            </a:p>
          </p:txBody>
        </p:sp>
        <p:sp>
          <p:nvSpPr>
            <p:cNvPr id="9" name="Rectangle 8">
              <a:extLst>
                <a:ext uri="{FF2B5EF4-FFF2-40B4-BE49-F238E27FC236}">
                  <a16:creationId xmlns:a16="http://schemas.microsoft.com/office/drawing/2014/main" id="{3B7A0920-F49A-C59F-CEA2-305ECC6F6E29}"/>
                </a:ext>
              </a:extLst>
            </p:cNvPr>
            <p:cNvSpPr/>
            <p:nvPr/>
          </p:nvSpPr>
          <p:spPr bwMode="auto">
            <a:xfrm>
              <a:off x="2357723" y="3947327"/>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Product Sales</a:t>
              </a:r>
            </a:p>
          </p:txBody>
        </p:sp>
        <p:sp>
          <p:nvSpPr>
            <p:cNvPr id="10" name="Rectangle 9">
              <a:extLst>
                <a:ext uri="{FF2B5EF4-FFF2-40B4-BE49-F238E27FC236}">
                  <a16:creationId xmlns:a16="http://schemas.microsoft.com/office/drawing/2014/main" id="{E4DD8347-CB98-ECA4-2748-FA80CABE15E0}"/>
                </a:ext>
              </a:extLst>
            </p:cNvPr>
            <p:cNvSpPr/>
            <p:nvPr/>
          </p:nvSpPr>
          <p:spPr bwMode="auto">
            <a:xfrm>
              <a:off x="2357722" y="4286385"/>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SemanticModel</a:t>
              </a:r>
            </a:p>
          </p:txBody>
        </p:sp>
        <p:sp>
          <p:nvSpPr>
            <p:cNvPr id="11" name="Rectangle 10">
              <a:extLst>
                <a:ext uri="{FF2B5EF4-FFF2-40B4-BE49-F238E27FC236}">
                  <a16:creationId xmlns:a16="http://schemas.microsoft.com/office/drawing/2014/main" id="{0297A572-E46E-1B0A-C2A1-C8B010F4093C}"/>
                </a:ext>
              </a:extLst>
            </p:cNvPr>
            <p:cNvSpPr/>
            <p:nvPr/>
          </p:nvSpPr>
          <p:spPr bwMode="auto">
            <a:xfrm>
              <a:off x="2357722" y="4622066"/>
              <a:ext cx="2819437" cy="170581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D2ACB91D-5463-0D79-448D-152F2034CDF8}"/>
                </a:ext>
              </a:extLst>
            </p:cNvPr>
            <p:cNvSpPr/>
            <p:nvPr/>
          </p:nvSpPr>
          <p:spPr bwMode="auto">
            <a:xfrm>
              <a:off x="2464568" y="4726218"/>
              <a:ext cx="2563735" cy="1459196"/>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parts: {</a:t>
              </a: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a:t>
              </a:r>
            </a:p>
          </p:txBody>
        </p:sp>
        <p:grpSp>
          <p:nvGrpSpPr>
            <p:cNvPr id="14" name="Group 13">
              <a:extLst>
                <a:ext uri="{FF2B5EF4-FFF2-40B4-BE49-F238E27FC236}">
                  <a16:creationId xmlns:a16="http://schemas.microsoft.com/office/drawing/2014/main" id="{1F20928E-93C2-C344-CB1B-A7A8F9CC237A}"/>
                </a:ext>
              </a:extLst>
            </p:cNvPr>
            <p:cNvGrpSpPr/>
            <p:nvPr/>
          </p:nvGrpSpPr>
          <p:grpSpPr>
            <a:xfrm>
              <a:off x="2686641" y="5106737"/>
              <a:ext cx="2160910" cy="812864"/>
              <a:chOff x="5017062" y="5405896"/>
              <a:chExt cx="2385855" cy="916678"/>
            </a:xfrm>
          </p:grpSpPr>
          <p:sp>
            <p:nvSpPr>
              <p:cNvPr id="12" name="Rectangle 11">
                <a:extLst>
                  <a:ext uri="{FF2B5EF4-FFF2-40B4-BE49-F238E27FC236}">
                    <a16:creationId xmlns:a16="http://schemas.microsoft.com/office/drawing/2014/main" id="{20849E9B-1368-D6E2-B20E-858AF7A0F589}"/>
                  </a:ext>
                </a:extLst>
              </p:cNvPr>
              <p:cNvSpPr/>
              <p:nvPr/>
            </p:nvSpPr>
            <p:spPr bwMode="auto">
              <a:xfrm>
                <a:off x="5017062" y="5405896"/>
                <a:ext cx="2385854" cy="39340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definition.pbism</a:t>
                </a:r>
              </a:p>
            </p:txBody>
          </p:sp>
          <p:sp>
            <p:nvSpPr>
              <p:cNvPr id="13" name="Rectangle 12">
                <a:extLst>
                  <a:ext uri="{FF2B5EF4-FFF2-40B4-BE49-F238E27FC236}">
                    <a16:creationId xmlns:a16="http://schemas.microsoft.com/office/drawing/2014/main" id="{3DC676D2-FADA-5AFA-C261-DE5D0E9DBA22}"/>
                  </a:ext>
                </a:extLst>
              </p:cNvPr>
              <p:cNvSpPr/>
              <p:nvPr/>
            </p:nvSpPr>
            <p:spPr bwMode="auto">
              <a:xfrm>
                <a:off x="5017062" y="5929169"/>
                <a:ext cx="2385855" cy="39340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model.bim</a:t>
                </a:r>
              </a:p>
            </p:txBody>
          </p:sp>
        </p:grpSp>
      </p:grpSp>
      <p:grpSp>
        <p:nvGrpSpPr>
          <p:cNvPr id="39" name="Group 38">
            <a:extLst>
              <a:ext uri="{FF2B5EF4-FFF2-40B4-BE49-F238E27FC236}">
                <a16:creationId xmlns:a16="http://schemas.microsoft.com/office/drawing/2014/main" id="{096159B7-54C0-C930-64D7-000A8E87F58E}"/>
              </a:ext>
            </a:extLst>
          </p:cNvPr>
          <p:cNvGrpSpPr/>
          <p:nvPr/>
        </p:nvGrpSpPr>
        <p:grpSpPr>
          <a:xfrm>
            <a:off x="5704879" y="3928957"/>
            <a:ext cx="4052815" cy="2852877"/>
            <a:chOff x="5643164" y="3951148"/>
            <a:chExt cx="4052815" cy="2895409"/>
          </a:xfrm>
        </p:grpSpPr>
        <p:sp>
          <p:nvSpPr>
            <p:cNvPr id="27" name="Rectangle 26">
              <a:extLst>
                <a:ext uri="{FF2B5EF4-FFF2-40B4-BE49-F238E27FC236}">
                  <a16:creationId xmlns:a16="http://schemas.microsoft.com/office/drawing/2014/main" id="{3D127180-D039-529D-555D-D9376BC7E9A3}"/>
                </a:ext>
              </a:extLst>
            </p:cNvPr>
            <p:cNvSpPr/>
            <p:nvPr/>
          </p:nvSpPr>
          <p:spPr bwMode="auto">
            <a:xfrm>
              <a:off x="5643165" y="3954970"/>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displayName:</a:t>
              </a:r>
            </a:p>
          </p:txBody>
        </p:sp>
        <p:sp>
          <p:nvSpPr>
            <p:cNvPr id="28" name="Rectangle 27">
              <a:extLst>
                <a:ext uri="{FF2B5EF4-FFF2-40B4-BE49-F238E27FC236}">
                  <a16:creationId xmlns:a16="http://schemas.microsoft.com/office/drawing/2014/main" id="{55E5C6D1-6130-446D-454C-67D957BAAB9B}"/>
                </a:ext>
              </a:extLst>
            </p:cNvPr>
            <p:cNvSpPr/>
            <p:nvPr/>
          </p:nvSpPr>
          <p:spPr bwMode="auto">
            <a:xfrm>
              <a:off x="5643164" y="4294029"/>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type:</a:t>
              </a:r>
            </a:p>
          </p:txBody>
        </p:sp>
        <p:sp>
          <p:nvSpPr>
            <p:cNvPr id="29" name="Rectangle 28">
              <a:extLst>
                <a:ext uri="{FF2B5EF4-FFF2-40B4-BE49-F238E27FC236}">
                  <a16:creationId xmlns:a16="http://schemas.microsoft.com/office/drawing/2014/main" id="{6AC04861-F158-F235-C550-AD63AABD6AB5}"/>
                </a:ext>
              </a:extLst>
            </p:cNvPr>
            <p:cNvSpPr/>
            <p:nvPr/>
          </p:nvSpPr>
          <p:spPr bwMode="auto">
            <a:xfrm>
              <a:off x="5643164" y="4629708"/>
              <a:ext cx="1233377" cy="221684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a:t>
              </a:r>
            </a:p>
          </p:txBody>
        </p:sp>
        <p:sp>
          <p:nvSpPr>
            <p:cNvPr id="30" name="Rectangle 29">
              <a:extLst>
                <a:ext uri="{FF2B5EF4-FFF2-40B4-BE49-F238E27FC236}">
                  <a16:creationId xmlns:a16="http://schemas.microsoft.com/office/drawing/2014/main" id="{6B655143-146C-A923-82AD-C570F601EB93}"/>
                </a:ext>
              </a:extLst>
            </p:cNvPr>
            <p:cNvSpPr/>
            <p:nvPr/>
          </p:nvSpPr>
          <p:spPr bwMode="auto">
            <a:xfrm>
              <a:off x="6876542" y="3951148"/>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Sales by Product</a:t>
              </a:r>
            </a:p>
          </p:txBody>
        </p:sp>
        <p:sp>
          <p:nvSpPr>
            <p:cNvPr id="31" name="Rectangle 30">
              <a:extLst>
                <a:ext uri="{FF2B5EF4-FFF2-40B4-BE49-F238E27FC236}">
                  <a16:creationId xmlns:a16="http://schemas.microsoft.com/office/drawing/2014/main" id="{5FA8A241-9816-5D9B-FCA4-C5DB05766C12}"/>
                </a:ext>
              </a:extLst>
            </p:cNvPr>
            <p:cNvSpPr/>
            <p:nvPr/>
          </p:nvSpPr>
          <p:spPr bwMode="auto">
            <a:xfrm>
              <a:off x="6876541" y="4290206"/>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a:t>
              </a:r>
            </a:p>
          </p:txBody>
        </p:sp>
        <p:sp>
          <p:nvSpPr>
            <p:cNvPr id="32" name="Rectangle 31">
              <a:extLst>
                <a:ext uri="{FF2B5EF4-FFF2-40B4-BE49-F238E27FC236}">
                  <a16:creationId xmlns:a16="http://schemas.microsoft.com/office/drawing/2014/main" id="{6E231E4E-0E08-ED87-FEA2-C69A6DEE290A}"/>
                </a:ext>
              </a:extLst>
            </p:cNvPr>
            <p:cNvSpPr/>
            <p:nvPr/>
          </p:nvSpPr>
          <p:spPr bwMode="auto">
            <a:xfrm>
              <a:off x="6876541" y="4625887"/>
              <a:ext cx="2819437" cy="2220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p:txBody>
        </p:sp>
        <p:sp>
          <p:nvSpPr>
            <p:cNvPr id="33" name="Rectangle 32">
              <a:extLst>
                <a:ext uri="{FF2B5EF4-FFF2-40B4-BE49-F238E27FC236}">
                  <a16:creationId xmlns:a16="http://schemas.microsoft.com/office/drawing/2014/main" id="{56E0D648-0B7E-EFCD-7A0F-2AB79F97792F}"/>
                </a:ext>
              </a:extLst>
            </p:cNvPr>
            <p:cNvSpPr/>
            <p:nvPr/>
          </p:nvSpPr>
          <p:spPr bwMode="auto">
            <a:xfrm>
              <a:off x="6983387" y="4730039"/>
              <a:ext cx="2563735" cy="1978295"/>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parts: {</a:t>
              </a: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a:t>
              </a:r>
            </a:p>
          </p:txBody>
        </p:sp>
        <p:sp>
          <p:nvSpPr>
            <p:cNvPr id="35" name="Rectangle 34">
              <a:extLst>
                <a:ext uri="{FF2B5EF4-FFF2-40B4-BE49-F238E27FC236}">
                  <a16:creationId xmlns:a16="http://schemas.microsoft.com/office/drawing/2014/main" id="{59C494C5-96EA-14EF-AFC0-DFEE6858892F}"/>
                </a:ext>
              </a:extLst>
            </p:cNvPr>
            <p:cNvSpPr/>
            <p:nvPr/>
          </p:nvSpPr>
          <p:spPr bwMode="auto">
            <a:xfrm>
              <a:off x="7154094" y="5130731"/>
              <a:ext cx="2212276"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definition.pbir</a:t>
              </a:r>
            </a:p>
          </p:txBody>
        </p:sp>
        <p:sp>
          <p:nvSpPr>
            <p:cNvPr id="36" name="Rectangle 35">
              <a:extLst>
                <a:ext uri="{FF2B5EF4-FFF2-40B4-BE49-F238E27FC236}">
                  <a16:creationId xmlns:a16="http://schemas.microsoft.com/office/drawing/2014/main" id="{ED15D412-B3F7-71BC-BCBC-5CCC425D2493}"/>
                </a:ext>
              </a:extLst>
            </p:cNvPr>
            <p:cNvSpPr/>
            <p:nvPr/>
          </p:nvSpPr>
          <p:spPr bwMode="auto">
            <a:xfrm>
              <a:off x="7154094" y="5581500"/>
              <a:ext cx="2212276"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report.json</a:t>
              </a:r>
            </a:p>
          </p:txBody>
        </p:sp>
        <p:sp>
          <p:nvSpPr>
            <p:cNvPr id="37" name="Rectangle 36">
              <a:extLst>
                <a:ext uri="{FF2B5EF4-FFF2-40B4-BE49-F238E27FC236}">
                  <a16:creationId xmlns:a16="http://schemas.microsoft.com/office/drawing/2014/main" id="{CC88014E-5924-2AD9-D54C-28AA19951732}"/>
                </a:ext>
              </a:extLst>
            </p:cNvPr>
            <p:cNvSpPr/>
            <p:nvPr/>
          </p:nvSpPr>
          <p:spPr bwMode="auto">
            <a:xfrm>
              <a:off x="7154092" y="6032270"/>
              <a:ext cx="2212277"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report-theme.json</a:t>
              </a:r>
            </a:p>
          </p:txBody>
        </p:sp>
      </p:grpSp>
    </p:spTree>
    <p:extLst>
      <p:ext uri="{BB962C8B-B14F-4D97-AF65-F5344CB8AC3E}">
        <p14:creationId xmlns:p14="http://schemas.microsoft.com/office/powerpoint/2010/main" val="493695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23F0B3-B41B-ACF8-6EC7-0C465AF08C1E}"/>
              </a:ext>
            </a:extLst>
          </p:cNvPr>
          <p:cNvSpPr>
            <a:spLocks noGrp="1"/>
          </p:cNvSpPr>
          <p:nvPr>
            <p:ph type="body" sz="quarter" idx="10"/>
          </p:nvPr>
        </p:nvSpPr>
        <p:spPr>
          <a:xfrm>
            <a:off x="511277" y="1227439"/>
            <a:ext cx="11604521" cy="4129977"/>
          </a:xfrm>
        </p:spPr>
        <p:txBody>
          <a:bodyPr/>
          <a:lstStyle/>
          <a:p>
            <a:r>
              <a:rPr lang="en-US" dirty="0"/>
              <a:t>Power BI Desktop supports Power BI Desktop Developer Mode (Preview)</a:t>
            </a:r>
          </a:p>
          <a:p>
            <a:pPr lvl="1"/>
            <a:r>
              <a:rPr lang="en-US" dirty="0"/>
              <a:t>Power BI Desktop has traditionally allowed saving projects in </a:t>
            </a:r>
            <a:r>
              <a:rPr lang="en-US" sz="1600" b="1" dirty="0">
                <a:solidFill>
                  <a:srgbClr val="680000"/>
                </a:solidFill>
              </a:rPr>
              <a:t>PBIX</a:t>
            </a:r>
            <a:r>
              <a:rPr lang="en-US" dirty="0"/>
              <a:t> file format</a:t>
            </a:r>
          </a:p>
          <a:p>
            <a:pPr lvl="1"/>
            <a:r>
              <a:rPr lang="en-US" dirty="0"/>
              <a:t>Power BI Desktop now allows saving projects in </a:t>
            </a:r>
            <a:r>
              <a:rPr lang="en-US" sz="1600" b="1" dirty="0">
                <a:solidFill>
                  <a:srgbClr val="680000"/>
                </a:solidFill>
              </a:rPr>
              <a:t>Power BI Project (PBIP)</a:t>
            </a:r>
            <a:r>
              <a:rPr lang="en-US" dirty="0"/>
              <a:t> format</a:t>
            </a:r>
          </a:p>
          <a:p>
            <a:pPr lvl="1"/>
            <a:r>
              <a:rPr lang="en-US" dirty="0"/>
              <a:t>Power BI Desktop saves semantic model definition using </a:t>
            </a:r>
            <a:r>
              <a:rPr lang="en-US" sz="1600" b="1" dirty="0">
                <a:solidFill>
                  <a:srgbClr val="680000"/>
                </a:solidFill>
              </a:rPr>
              <a:t>model.bim</a:t>
            </a:r>
            <a:r>
              <a:rPr lang="en-US" dirty="0"/>
              <a:t> and </a:t>
            </a:r>
            <a:r>
              <a:rPr lang="en-US" sz="1600" b="1" dirty="0">
                <a:solidFill>
                  <a:srgbClr val="680000"/>
                </a:solidFill>
              </a:rPr>
              <a:t>definition.pbism</a:t>
            </a:r>
            <a:endParaRPr lang="en-US" b="1" dirty="0">
              <a:solidFill>
                <a:srgbClr val="680000"/>
              </a:solidFill>
            </a:endParaRPr>
          </a:p>
          <a:p>
            <a:pPr lvl="1"/>
            <a:r>
              <a:rPr lang="en-US" dirty="0"/>
              <a:t>Power BI Desktop saves report definition using </a:t>
            </a:r>
            <a:r>
              <a:rPr lang="en-US" sz="1600" b="1" dirty="0">
                <a:solidFill>
                  <a:srgbClr val="680000"/>
                </a:solidFill>
              </a:rPr>
              <a:t>report.json</a:t>
            </a:r>
            <a:r>
              <a:rPr lang="en-US" dirty="0"/>
              <a:t> and </a:t>
            </a:r>
            <a:r>
              <a:rPr lang="en-US" sz="1600" b="1" dirty="0">
                <a:solidFill>
                  <a:srgbClr val="680000"/>
                </a:solidFill>
              </a:rPr>
              <a:t>definition.pbir</a:t>
            </a:r>
            <a:endParaRPr lang="en-US" b="1" dirty="0">
              <a:solidFill>
                <a:srgbClr val="680000"/>
              </a:solidFill>
            </a:endParaRPr>
          </a:p>
          <a:p>
            <a:pPr lvl="1"/>
            <a:r>
              <a:rPr lang="en-US" sz="1600" b="1" dirty="0">
                <a:solidFill>
                  <a:srgbClr val="680000"/>
                </a:solidFill>
              </a:rPr>
              <a:t>.</a:t>
            </a:r>
            <a:r>
              <a:rPr lang="en-US" sz="1600" b="1" dirty="0" err="1">
                <a:solidFill>
                  <a:srgbClr val="680000"/>
                </a:solidFill>
              </a:rPr>
              <a:t>pbi</a:t>
            </a:r>
            <a:r>
              <a:rPr lang="en-US" dirty="0"/>
              <a:t> folder used to store local resources that should not be saved into source control system</a:t>
            </a:r>
          </a:p>
          <a:p>
            <a:pPr lvl="1"/>
            <a:endParaRPr lang="en-US" dirty="0"/>
          </a:p>
          <a:p>
            <a:pPr lvl="1"/>
            <a:endParaRPr lang="en-US" dirty="0"/>
          </a:p>
          <a:p>
            <a:pPr lvl="2"/>
            <a:endParaRPr lang="en-US" dirty="0"/>
          </a:p>
          <a:p>
            <a:pPr lvl="2"/>
            <a:endParaRPr lang="en-US" dirty="0"/>
          </a:p>
          <a:p>
            <a:pPr lvl="2"/>
            <a:endParaRPr lang="en-US" dirty="0"/>
          </a:p>
          <a:p>
            <a:pPr lvl="2"/>
            <a:endParaRPr lang="en-US" dirty="0"/>
          </a:p>
        </p:txBody>
      </p:sp>
      <p:sp>
        <p:nvSpPr>
          <p:cNvPr id="2" name="Title 1">
            <a:extLst>
              <a:ext uri="{FF2B5EF4-FFF2-40B4-BE49-F238E27FC236}">
                <a16:creationId xmlns:a16="http://schemas.microsoft.com/office/drawing/2014/main" id="{94C729A7-D895-480C-8C63-3009CA1BD683}"/>
              </a:ext>
            </a:extLst>
          </p:cNvPr>
          <p:cNvSpPr>
            <a:spLocks noGrp="1"/>
          </p:cNvSpPr>
          <p:nvPr>
            <p:ph type="title"/>
          </p:nvPr>
        </p:nvSpPr>
        <p:spPr/>
        <p:txBody>
          <a:bodyPr/>
          <a:lstStyle/>
          <a:p>
            <a:r>
              <a:rPr lang="en-US" dirty="0"/>
              <a:t>PBIP Projects in Power BI Desktop</a:t>
            </a:r>
          </a:p>
        </p:txBody>
      </p:sp>
      <p:pic>
        <p:nvPicPr>
          <p:cNvPr id="7" name="Picture 6">
            <a:extLst>
              <a:ext uri="{FF2B5EF4-FFF2-40B4-BE49-F238E27FC236}">
                <a16:creationId xmlns:a16="http://schemas.microsoft.com/office/drawing/2014/main" id="{397BE89F-E1A8-7D7A-1909-16CB138B9854}"/>
              </a:ext>
            </a:extLst>
          </p:cNvPr>
          <p:cNvPicPr>
            <a:picLocks noChangeAspect="1"/>
          </p:cNvPicPr>
          <p:nvPr/>
        </p:nvPicPr>
        <p:blipFill rotWithShape="1">
          <a:blip r:embed="rId2"/>
          <a:srcRect r="40043" b="82302"/>
          <a:stretch/>
        </p:blipFill>
        <p:spPr>
          <a:xfrm>
            <a:off x="1301124" y="3705435"/>
            <a:ext cx="1844890" cy="465322"/>
          </a:xfrm>
          <a:prstGeom prst="rect">
            <a:avLst/>
          </a:prstGeom>
          <a:ln>
            <a:solidFill>
              <a:schemeClr val="accent1"/>
            </a:solidFill>
          </a:ln>
        </p:spPr>
      </p:pic>
      <p:grpSp>
        <p:nvGrpSpPr>
          <p:cNvPr id="24" name="Group 23">
            <a:extLst>
              <a:ext uri="{FF2B5EF4-FFF2-40B4-BE49-F238E27FC236}">
                <a16:creationId xmlns:a16="http://schemas.microsoft.com/office/drawing/2014/main" id="{6AE2D26E-E5C6-4B9E-E555-CB615F8AA58A}"/>
              </a:ext>
            </a:extLst>
          </p:cNvPr>
          <p:cNvGrpSpPr/>
          <p:nvPr/>
        </p:nvGrpSpPr>
        <p:grpSpPr>
          <a:xfrm>
            <a:off x="3570694" y="3668999"/>
            <a:ext cx="7147698" cy="2714029"/>
            <a:chOff x="3303994" y="3554699"/>
            <a:chExt cx="7147698" cy="2714029"/>
          </a:xfrm>
        </p:grpSpPr>
        <p:sp>
          <p:nvSpPr>
            <p:cNvPr id="16" name="Rectangle 15">
              <a:extLst>
                <a:ext uri="{FF2B5EF4-FFF2-40B4-BE49-F238E27FC236}">
                  <a16:creationId xmlns:a16="http://schemas.microsoft.com/office/drawing/2014/main" id="{ED02D2E2-F550-37E6-EF56-AF459F1FAF65}"/>
                </a:ext>
              </a:extLst>
            </p:cNvPr>
            <p:cNvSpPr/>
            <p:nvPr/>
          </p:nvSpPr>
          <p:spPr bwMode="auto">
            <a:xfrm>
              <a:off x="3303994" y="3554699"/>
              <a:ext cx="7147698" cy="271402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9C8C2E4-D267-6A4F-0714-C5F25F9F9464}"/>
                </a:ext>
              </a:extLst>
            </p:cNvPr>
            <p:cNvPicPr>
              <a:picLocks noChangeAspect="1"/>
            </p:cNvPicPr>
            <p:nvPr/>
          </p:nvPicPr>
          <p:blipFill>
            <a:blip r:embed="rId3"/>
            <a:stretch>
              <a:fillRect/>
            </a:stretch>
          </p:blipFill>
          <p:spPr>
            <a:xfrm>
              <a:off x="3343321" y="3591135"/>
              <a:ext cx="2238687" cy="1390844"/>
            </a:xfrm>
            <a:prstGeom prst="rect">
              <a:avLst/>
            </a:prstGeom>
            <a:ln>
              <a:noFill/>
            </a:ln>
          </p:spPr>
        </p:pic>
      </p:grpSp>
      <p:grpSp>
        <p:nvGrpSpPr>
          <p:cNvPr id="14" name="Group 13">
            <a:extLst>
              <a:ext uri="{FF2B5EF4-FFF2-40B4-BE49-F238E27FC236}">
                <a16:creationId xmlns:a16="http://schemas.microsoft.com/office/drawing/2014/main" id="{1248CFB9-27F6-A839-F26F-D42180A71472}"/>
              </a:ext>
            </a:extLst>
          </p:cNvPr>
          <p:cNvGrpSpPr/>
          <p:nvPr/>
        </p:nvGrpSpPr>
        <p:grpSpPr>
          <a:xfrm>
            <a:off x="5448301" y="4327690"/>
            <a:ext cx="2747077" cy="1857634"/>
            <a:chOff x="5448301" y="4327690"/>
            <a:chExt cx="2747077" cy="1857634"/>
          </a:xfrm>
        </p:grpSpPr>
        <p:cxnSp>
          <p:nvCxnSpPr>
            <p:cNvPr id="20" name="Straight Arrow Connector 19">
              <a:extLst>
                <a:ext uri="{FF2B5EF4-FFF2-40B4-BE49-F238E27FC236}">
                  <a16:creationId xmlns:a16="http://schemas.microsoft.com/office/drawing/2014/main" id="{66F5F479-D53B-08AD-A7B3-47E2A7541E27}"/>
                </a:ext>
              </a:extLst>
            </p:cNvPr>
            <p:cNvCxnSpPr>
              <a:cxnSpLocks/>
            </p:cNvCxnSpPr>
            <p:nvPr/>
          </p:nvCxnSpPr>
          <p:spPr>
            <a:xfrm>
              <a:off x="5448301" y="4333001"/>
              <a:ext cx="707923" cy="93407"/>
            </a:xfrm>
            <a:prstGeom prst="straightConnector1">
              <a:avLst/>
            </a:prstGeom>
            <a:ln w="38100">
              <a:solidFill>
                <a:schemeClr val="accent3">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A5DE4C-49D9-DDC7-AA41-D3BAF37A559E}"/>
                </a:ext>
              </a:extLst>
            </p:cNvPr>
            <p:cNvPicPr>
              <a:picLocks noChangeAspect="1"/>
            </p:cNvPicPr>
            <p:nvPr/>
          </p:nvPicPr>
          <p:blipFill>
            <a:blip r:embed="rId4"/>
            <a:srcRect r="11269"/>
            <a:stretch/>
          </p:blipFill>
          <p:spPr>
            <a:xfrm>
              <a:off x="6276606" y="4327690"/>
              <a:ext cx="1918772" cy="1857634"/>
            </a:xfrm>
            <a:prstGeom prst="rect">
              <a:avLst/>
            </a:prstGeom>
            <a:ln>
              <a:solidFill>
                <a:schemeClr val="tx1">
                  <a:lumMod val="75000"/>
                </a:schemeClr>
              </a:solidFill>
            </a:ln>
          </p:spPr>
        </p:pic>
      </p:grpSp>
      <p:grpSp>
        <p:nvGrpSpPr>
          <p:cNvPr id="12" name="Group 11">
            <a:extLst>
              <a:ext uri="{FF2B5EF4-FFF2-40B4-BE49-F238E27FC236}">
                <a16:creationId xmlns:a16="http://schemas.microsoft.com/office/drawing/2014/main" id="{32E46BB3-786C-F832-EE45-E396A2FB293F}"/>
              </a:ext>
            </a:extLst>
          </p:cNvPr>
          <p:cNvGrpSpPr/>
          <p:nvPr/>
        </p:nvGrpSpPr>
        <p:grpSpPr>
          <a:xfrm>
            <a:off x="5458133" y="3841400"/>
            <a:ext cx="4965674" cy="1771897"/>
            <a:chOff x="5458133" y="3841400"/>
            <a:chExt cx="4965674" cy="1771897"/>
          </a:xfrm>
        </p:grpSpPr>
        <p:cxnSp>
          <p:nvCxnSpPr>
            <p:cNvPr id="18" name="Straight Arrow Connector 17">
              <a:extLst>
                <a:ext uri="{FF2B5EF4-FFF2-40B4-BE49-F238E27FC236}">
                  <a16:creationId xmlns:a16="http://schemas.microsoft.com/office/drawing/2014/main" id="{9BB2FD23-FA07-7D5C-C417-366C0BE097FF}"/>
                </a:ext>
              </a:extLst>
            </p:cNvPr>
            <p:cNvCxnSpPr>
              <a:cxnSpLocks/>
            </p:cNvCxnSpPr>
            <p:nvPr/>
          </p:nvCxnSpPr>
          <p:spPr>
            <a:xfrm>
              <a:off x="5458133" y="3944628"/>
              <a:ext cx="2871020" cy="0"/>
            </a:xfrm>
            <a:prstGeom prst="straightConnector1">
              <a:avLst/>
            </a:prstGeom>
            <a:ln w="38100">
              <a:solidFill>
                <a:schemeClr val="accent3">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D3AF9-90BB-33A3-B081-99DACCB7AC50}"/>
                </a:ext>
              </a:extLst>
            </p:cNvPr>
            <p:cNvPicPr>
              <a:picLocks noChangeAspect="1"/>
            </p:cNvPicPr>
            <p:nvPr/>
          </p:nvPicPr>
          <p:blipFill>
            <a:blip r:embed="rId5"/>
            <a:stretch>
              <a:fillRect/>
            </a:stretch>
          </p:blipFill>
          <p:spPr>
            <a:xfrm>
              <a:off x="8489962" y="3841400"/>
              <a:ext cx="1933845" cy="1771897"/>
            </a:xfrm>
            <a:prstGeom prst="rect">
              <a:avLst/>
            </a:prstGeom>
            <a:ln>
              <a:solidFill>
                <a:schemeClr val="tx1">
                  <a:lumMod val="75000"/>
                </a:schemeClr>
              </a:solidFill>
            </a:ln>
          </p:spPr>
        </p:pic>
      </p:grpSp>
    </p:spTree>
    <p:extLst>
      <p:ext uri="{BB962C8B-B14F-4D97-AF65-F5344CB8AC3E}">
        <p14:creationId xmlns:p14="http://schemas.microsoft.com/office/powerpoint/2010/main" val="3218865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BE99-E89D-FF91-5169-17DEE9F302C9}"/>
              </a:ext>
            </a:extLst>
          </p:cNvPr>
          <p:cNvSpPr>
            <a:spLocks noGrp="1"/>
          </p:cNvSpPr>
          <p:nvPr>
            <p:ph type="title"/>
          </p:nvPr>
        </p:nvSpPr>
        <p:spPr/>
        <p:txBody>
          <a:bodyPr/>
          <a:lstStyle/>
          <a:p>
            <a:r>
              <a:rPr lang="en-US" dirty="0"/>
              <a:t>Enabling the Power BI Project (.</a:t>
            </a:r>
            <a:r>
              <a:rPr lang="en-US" dirty="0" err="1"/>
              <a:t>pbip</a:t>
            </a:r>
            <a:r>
              <a:rPr lang="en-US" dirty="0"/>
              <a:t>) Save Option Feature</a:t>
            </a:r>
          </a:p>
        </p:txBody>
      </p:sp>
      <p:sp>
        <p:nvSpPr>
          <p:cNvPr id="5" name="Text Placeholder 4">
            <a:extLst>
              <a:ext uri="{FF2B5EF4-FFF2-40B4-BE49-F238E27FC236}">
                <a16:creationId xmlns:a16="http://schemas.microsoft.com/office/drawing/2014/main" id="{8BCC7794-D35E-099D-84FC-74B748F6FBAE}"/>
              </a:ext>
            </a:extLst>
          </p:cNvPr>
          <p:cNvSpPr>
            <a:spLocks noGrp="1"/>
          </p:cNvSpPr>
          <p:nvPr>
            <p:ph type="body" sz="quarter" idx="10"/>
          </p:nvPr>
        </p:nvSpPr>
        <p:spPr>
          <a:xfrm>
            <a:off x="511277" y="1227439"/>
            <a:ext cx="11604521" cy="1082989"/>
          </a:xfrm>
        </p:spPr>
        <p:txBody>
          <a:bodyPr/>
          <a:lstStyle/>
          <a:p>
            <a:r>
              <a:rPr lang="en-US" dirty="0"/>
              <a:t>Enable </a:t>
            </a:r>
            <a:r>
              <a:rPr lang="en-US" sz="2000" b="1" dirty="0">
                <a:solidFill>
                  <a:srgbClr val="680000"/>
                </a:solidFill>
              </a:rPr>
              <a:t>Power BI Project (.</a:t>
            </a:r>
            <a:r>
              <a:rPr lang="en-US" sz="2000" b="1" dirty="0" err="1">
                <a:solidFill>
                  <a:srgbClr val="680000"/>
                </a:solidFill>
              </a:rPr>
              <a:t>pbip</a:t>
            </a:r>
            <a:r>
              <a:rPr lang="en-US" sz="2000" b="1" dirty="0">
                <a:solidFill>
                  <a:srgbClr val="680000"/>
                </a:solidFill>
              </a:rPr>
              <a:t>) save option</a:t>
            </a:r>
            <a:r>
              <a:rPr lang="en-US" dirty="0"/>
              <a:t> in Power BI Desktop Options dialog</a:t>
            </a:r>
          </a:p>
          <a:p>
            <a:pPr lvl="1"/>
            <a:r>
              <a:rPr lang="en-US" dirty="0"/>
              <a:t>Optionally configure semantic models and reports to use newest definition formats</a:t>
            </a:r>
          </a:p>
          <a:p>
            <a:pPr lvl="2"/>
            <a:endParaRPr lang="en-US" dirty="0"/>
          </a:p>
        </p:txBody>
      </p:sp>
      <p:pic>
        <p:nvPicPr>
          <p:cNvPr id="6" name="Picture 5">
            <a:extLst>
              <a:ext uri="{FF2B5EF4-FFF2-40B4-BE49-F238E27FC236}">
                <a16:creationId xmlns:a16="http://schemas.microsoft.com/office/drawing/2014/main" id="{614C6E57-B696-BEC6-FFF5-AA32156352FA}"/>
              </a:ext>
            </a:extLst>
          </p:cNvPr>
          <p:cNvPicPr>
            <a:picLocks noChangeAspect="1"/>
          </p:cNvPicPr>
          <p:nvPr/>
        </p:nvPicPr>
        <p:blipFill>
          <a:blip r:embed="rId2"/>
          <a:stretch>
            <a:fillRect/>
          </a:stretch>
        </p:blipFill>
        <p:spPr>
          <a:xfrm>
            <a:off x="1319597" y="2135112"/>
            <a:ext cx="5606211" cy="4505577"/>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EC6671B1-FCB1-8651-EC4A-B36652AA8ACC}"/>
              </a:ext>
            </a:extLst>
          </p:cNvPr>
          <p:cNvPicPr>
            <a:picLocks noChangeAspect="1"/>
          </p:cNvPicPr>
          <p:nvPr/>
        </p:nvPicPr>
        <p:blipFill>
          <a:blip r:embed="rId3"/>
          <a:stretch>
            <a:fillRect/>
          </a:stretch>
        </p:blipFill>
        <p:spPr>
          <a:xfrm>
            <a:off x="6397620" y="3425741"/>
            <a:ext cx="4963218" cy="962159"/>
          </a:xfrm>
          <a:prstGeom prst="rect">
            <a:avLst/>
          </a:prstGeom>
          <a:ln>
            <a:solidFill>
              <a:schemeClr val="tx1">
                <a:lumMod val="75000"/>
              </a:schemeClr>
            </a:solidFill>
          </a:ln>
        </p:spPr>
      </p:pic>
      <p:sp>
        <p:nvSpPr>
          <p:cNvPr id="4" name="Arrow: Right 3">
            <a:extLst>
              <a:ext uri="{FF2B5EF4-FFF2-40B4-BE49-F238E27FC236}">
                <a16:creationId xmlns:a16="http://schemas.microsoft.com/office/drawing/2014/main" id="{5D571041-E405-EF8D-80EA-740BAA7833EB}"/>
              </a:ext>
            </a:extLst>
          </p:cNvPr>
          <p:cNvSpPr/>
          <p:nvPr/>
        </p:nvSpPr>
        <p:spPr bwMode="auto">
          <a:xfrm>
            <a:off x="2141283" y="5494263"/>
            <a:ext cx="562059" cy="252153"/>
          </a:xfrm>
          <a:prstGeom prst="rightArrow">
            <a:avLst>
              <a:gd name="adj1" fmla="val 55099"/>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b="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680171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02A-E62E-506C-5B58-99FD46E96F90}"/>
              </a:ext>
            </a:extLst>
          </p:cNvPr>
          <p:cNvSpPr>
            <a:spLocks noGrp="1"/>
          </p:cNvSpPr>
          <p:nvPr>
            <p:ph type="title"/>
          </p:nvPr>
        </p:nvSpPr>
        <p:spPr/>
        <p:txBody>
          <a:bodyPr/>
          <a:lstStyle/>
          <a:p>
            <a:r>
              <a:rPr lang="en-US" dirty="0"/>
              <a:t> TMSL versus TMDL - Semantic Model Formats</a:t>
            </a:r>
          </a:p>
        </p:txBody>
      </p:sp>
      <p:sp>
        <p:nvSpPr>
          <p:cNvPr id="10" name="Text Placeholder 9">
            <a:extLst>
              <a:ext uri="{FF2B5EF4-FFF2-40B4-BE49-F238E27FC236}">
                <a16:creationId xmlns:a16="http://schemas.microsoft.com/office/drawing/2014/main" id="{5A115490-53C1-6D24-3B3C-57D7F14E660D}"/>
              </a:ext>
            </a:extLst>
          </p:cNvPr>
          <p:cNvSpPr>
            <a:spLocks noGrp="1"/>
          </p:cNvSpPr>
          <p:nvPr>
            <p:ph type="body" sz="quarter" idx="10"/>
          </p:nvPr>
        </p:nvSpPr>
        <p:spPr>
          <a:xfrm>
            <a:off x="511277" y="1227439"/>
            <a:ext cx="11604521" cy="1431161"/>
          </a:xfrm>
        </p:spPr>
        <p:txBody>
          <a:bodyPr/>
          <a:lstStyle/>
          <a:p>
            <a:r>
              <a:rPr lang="en-US" dirty="0"/>
              <a:t>Semantic Model Definitions can be saved in TMSL format or TMDL format</a:t>
            </a:r>
          </a:p>
          <a:p>
            <a:pPr lvl="1"/>
            <a:r>
              <a:rPr lang="en-US" dirty="0"/>
              <a:t>TMSL is simple  - a single </a:t>
            </a:r>
            <a:r>
              <a:rPr lang="en-US" sz="1600" b="1" dirty="0">
                <a:solidFill>
                  <a:srgbClr val="680000"/>
                </a:solidFill>
              </a:rPr>
              <a:t>model.bim</a:t>
            </a:r>
            <a:r>
              <a:rPr lang="en-US" dirty="0"/>
              <a:t> file contains entire semantic model definition</a:t>
            </a:r>
          </a:p>
          <a:p>
            <a:pPr lvl="1"/>
            <a:r>
              <a:rPr lang="en-US" dirty="0"/>
              <a:t>TMDL is more granular – better for source control when multiple developers are working on same model</a:t>
            </a:r>
          </a:p>
          <a:p>
            <a:pPr lvl="1"/>
            <a:endParaRPr lang="en-US" dirty="0"/>
          </a:p>
        </p:txBody>
      </p:sp>
      <p:pic>
        <p:nvPicPr>
          <p:cNvPr id="6" name="Picture 5">
            <a:extLst>
              <a:ext uri="{FF2B5EF4-FFF2-40B4-BE49-F238E27FC236}">
                <a16:creationId xmlns:a16="http://schemas.microsoft.com/office/drawing/2014/main" id="{C54EDB34-D5C7-C981-12FB-0DEBC7ED3552}"/>
              </a:ext>
            </a:extLst>
          </p:cNvPr>
          <p:cNvPicPr>
            <a:picLocks noChangeAspect="1"/>
          </p:cNvPicPr>
          <p:nvPr/>
        </p:nvPicPr>
        <p:blipFill>
          <a:blip r:embed="rId2"/>
          <a:stretch>
            <a:fillRect/>
          </a:stretch>
        </p:blipFill>
        <p:spPr>
          <a:xfrm>
            <a:off x="4670189" y="2827330"/>
            <a:ext cx="2338640" cy="3993418"/>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2CFC2A79-5143-E03D-D3BD-8BE828B2B610}"/>
              </a:ext>
            </a:extLst>
          </p:cNvPr>
          <p:cNvPicPr>
            <a:picLocks noChangeAspect="1"/>
          </p:cNvPicPr>
          <p:nvPr/>
        </p:nvPicPr>
        <p:blipFill>
          <a:blip r:embed="rId3"/>
          <a:stretch>
            <a:fillRect/>
          </a:stretch>
        </p:blipFill>
        <p:spPr>
          <a:xfrm>
            <a:off x="1314770" y="2811000"/>
            <a:ext cx="2614973" cy="1372861"/>
          </a:xfrm>
          <a:prstGeom prst="rect">
            <a:avLst/>
          </a:prstGeom>
          <a:ln>
            <a:solidFill>
              <a:schemeClr val="tx1">
                <a:lumMod val="75000"/>
              </a:schemeClr>
            </a:solidFill>
          </a:ln>
        </p:spPr>
      </p:pic>
      <p:sp>
        <p:nvSpPr>
          <p:cNvPr id="11" name="Rectangle 10">
            <a:extLst>
              <a:ext uri="{FF2B5EF4-FFF2-40B4-BE49-F238E27FC236}">
                <a16:creationId xmlns:a16="http://schemas.microsoft.com/office/drawing/2014/main" id="{80B84708-6207-C611-BCF6-E20397AE290B}"/>
              </a:ext>
            </a:extLst>
          </p:cNvPr>
          <p:cNvSpPr/>
          <p:nvPr/>
        </p:nvSpPr>
        <p:spPr bwMode="auto">
          <a:xfrm>
            <a:off x="1306285" y="2476502"/>
            <a:ext cx="2634343"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TMSL Format</a:t>
            </a:r>
          </a:p>
        </p:txBody>
      </p:sp>
      <p:sp>
        <p:nvSpPr>
          <p:cNvPr id="12" name="Rectangle 11">
            <a:extLst>
              <a:ext uri="{FF2B5EF4-FFF2-40B4-BE49-F238E27FC236}">
                <a16:creationId xmlns:a16="http://schemas.microsoft.com/office/drawing/2014/main" id="{0DE9593D-FBAB-2B4F-AEC7-816D28230B1D}"/>
              </a:ext>
            </a:extLst>
          </p:cNvPr>
          <p:cNvSpPr/>
          <p:nvPr/>
        </p:nvSpPr>
        <p:spPr bwMode="auto">
          <a:xfrm>
            <a:off x="4659101" y="2476502"/>
            <a:ext cx="2362186"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TMDL Format</a:t>
            </a:r>
          </a:p>
        </p:txBody>
      </p:sp>
    </p:spTree>
    <p:extLst>
      <p:ext uri="{BB962C8B-B14F-4D97-AF65-F5344CB8AC3E}">
        <p14:creationId xmlns:p14="http://schemas.microsoft.com/office/powerpoint/2010/main" val="4622717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02A-E62E-506C-5B58-99FD46E96F90}"/>
              </a:ext>
            </a:extLst>
          </p:cNvPr>
          <p:cNvSpPr>
            <a:spLocks noGrp="1"/>
          </p:cNvSpPr>
          <p:nvPr>
            <p:ph type="title"/>
          </p:nvPr>
        </p:nvSpPr>
        <p:spPr/>
        <p:txBody>
          <a:bodyPr/>
          <a:lstStyle/>
          <a:p>
            <a:r>
              <a:rPr lang="en-US" dirty="0"/>
              <a:t>PBIR-Legacy versus PBIR - Report Definition Formats</a:t>
            </a:r>
          </a:p>
        </p:txBody>
      </p:sp>
      <p:sp>
        <p:nvSpPr>
          <p:cNvPr id="4" name="Text Placeholder 3">
            <a:extLst>
              <a:ext uri="{FF2B5EF4-FFF2-40B4-BE49-F238E27FC236}">
                <a16:creationId xmlns:a16="http://schemas.microsoft.com/office/drawing/2014/main" id="{6EB212CD-B603-9C97-2B12-8BDE0864BEFC}"/>
              </a:ext>
            </a:extLst>
          </p:cNvPr>
          <p:cNvSpPr>
            <a:spLocks noGrp="1"/>
          </p:cNvSpPr>
          <p:nvPr>
            <p:ph type="body" sz="quarter" idx="10"/>
          </p:nvPr>
        </p:nvSpPr>
        <p:spPr>
          <a:xfrm>
            <a:off x="511277" y="1227439"/>
            <a:ext cx="11604521" cy="1915909"/>
          </a:xfrm>
        </p:spPr>
        <p:txBody>
          <a:bodyPr/>
          <a:lstStyle/>
          <a:p>
            <a:r>
              <a:rPr lang="en-US" dirty="0"/>
              <a:t>Report Definitions can be saved in PBIR-Legacy format or PBIR format</a:t>
            </a:r>
          </a:p>
          <a:p>
            <a:pPr lvl="1"/>
            <a:r>
              <a:rPr lang="en-US" sz="1600" b="1" dirty="0">
                <a:solidFill>
                  <a:srgbClr val="680000"/>
                </a:solidFill>
              </a:rPr>
              <a:t>PBIR-Legacy</a:t>
            </a:r>
            <a:r>
              <a:rPr lang="en-US" dirty="0"/>
              <a:t> is original Power BI report definition format with entire definition stored in </a:t>
            </a:r>
            <a:r>
              <a:rPr lang="en-US" sz="1600" b="1" dirty="0">
                <a:solidFill>
                  <a:srgbClr val="680000"/>
                </a:solidFill>
              </a:rPr>
              <a:t>report.json</a:t>
            </a:r>
            <a:r>
              <a:rPr lang="en-US" dirty="0"/>
              <a:t> file</a:t>
            </a:r>
          </a:p>
          <a:p>
            <a:pPr lvl="1"/>
            <a:r>
              <a:rPr lang="en-US" sz="1600" b="1" dirty="0">
                <a:solidFill>
                  <a:srgbClr val="680000"/>
                </a:solidFill>
              </a:rPr>
              <a:t>PBIR</a:t>
            </a:r>
            <a:r>
              <a:rPr lang="en-US" dirty="0"/>
              <a:t> is modern, more granular format which allows for editing/creating definitions using JSON schema</a:t>
            </a:r>
          </a:p>
          <a:p>
            <a:pPr lvl="1"/>
            <a:endParaRPr lang="en-US" dirty="0"/>
          </a:p>
          <a:p>
            <a:endParaRPr lang="en-US" dirty="0"/>
          </a:p>
        </p:txBody>
      </p:sp>
      <p:grpSp>
        <p:nvGrpSpPr>
          <p:cNvPr id="9" name="Group 8">
            <a:extLst>
              <a:ext uri="{FF2B5EF4-FFF2-40B4-BE49-F238E27FC236}">
                <a16:creationId xmlns:a16="http://schemas.microsoft.com/office/drawing/2014/main" id="{0DF9F1B0-23F4-2827-3864-9C76777FFF1A}"/>
              </a:ext>
            </a:extLst>
          </p:cNvPr>
          <p:cNvGrpSpPr/>
          <p:nvPr/>
        </p:nvGrpSpPr>
        <p:grpSpPr>
          <a:xfrm>
            <a:off x="1220477" y="2486636"/>
            <a:ext cx="6914531" cy="4017532"/>
            <a:chOff x="1483235" y="2393778"/>
            <a:chExt cx="7833128" cy="4410247"/>
          </a:xfrm>
        </p:grpSpPr>
        <p:pic>
          <p:nvPicPr>
            <p:cNvPr id="8" name="Picture 7">
              <a:extLst>
                <a:ext uri="{FF2B5EF4-FFF2-40B4-BE49-F238E27FC236}">
                  <a16:creationId xmlns:a16="http://schemas.microsoft.com/office/drawing/2014/main" id="{5C3285B2-2E84-26D5-A237-94CDD53ECEB3}"/>
                </a:ext>
              </a:extLst>
            </p:cNvPr>
            <p:cNvPicPr>
              <a:picLocks noChangeAspect="1"/>
            </p:cNvPicPr>
            <p:nvPr/>
          </p:nvPicPr>
          <p:blipFill>
            <a:blip r:embed="rId2"/>
            <a:stretch>
              <a:fillRect/>
            </a:stretch>
          </p:blipFill>
          <p:spPr>
            <a:xfrm>
              <a:off x="5727381" y="2742712"/>
              <a:ext cx="3580776" cy="4061313"/>
            </a:xfrm>
            <a:prstGeom prst="rect">
              <a:avLst/>
            </a:prstGeom>
            <a:ln>
              <a:solidFill>
                <a:schemeClr val="tx1">
                  <a:lumMod val="75000"/>
                </a:schemeClr>
              </a:solidFill>
            </a:ln>
          </p:spPr>
        </p:pic>
        <p:pic>
          <p:nvPicPr>
            <p:cNvPr id="3" name="Picture 2">
              <a:extLst>
                <a:ext uri="{FF2B5EF4-FFF2-40B4-BE49-F238E27FC236}">
                  <a16:creationId xmlns:a16="http://schemas.microsoft.com/office/drawing/2014/main" id="{943ED7C5-9DA4-19DE-DA7B-850806C1522C}"/>
                </a:ext>
              </a:extLst>
            </p:cNvPr>
            <p:cNvPicPr>
              <a:picLocks noChangeAspect="1"/>
            </p:cNvPicPr>
            <p:nvPr/>
          </p:nvPicPr>
          <p:blipFill>
            <a:blip r:embed="rId3"/>
            <a:stretch>
              <a:fillRect/>
            </a:stretch>
          </p:blipFill>
          <p:spPr>
            <a:xfrm>
              <a:off x="1493746" y="2752873"/>
              <a:ext cx="3336121" cy="1578989"/>
            </a:xfrm>
            <a:prstGeom prst="rect">
              <a:avLst/>
            </a:prstGeom>
            <a:ln>
              <a:solidFill>
                <a:schemeClr val="tx1">
                  <a:lumMod val="75000"/>
                </a:schemeClr>
              </a:solidFill>
            </a:ln>
          </p:spPr>
        </p:pic>
        <p:sp>
          <p:nvSpPr>
            <p:cNvPr id="5" name="Rectangle 4">
              <a:extLst>
                <a:ext uri="{FF2B5EF4-FFF2-40B4-BE49-F238E27FC236}">
                  <a16:creationId xmlns:a16="http://schemas.microsoft.com/office/drawing/2014/main" id="{60B2EE22-43FC-34CF-B25E-DF406D2CBC3A}"/>
                </a:ext>
              </a:extLst>
            </p:cNvPr>
            <p:cNvSpPr/>
            <p:nvPr/>
          </p:nvSpPr>
          <p:spPr bwMode="auto">
            <a:xfrm>
              <a:off x="1483235" y="2393778"/>
              <a:ext cx="3351692"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PBIR-Legacy Format</a:t>
              </a:r>
            </a:p>
          </p:txBody>
        </p:sp>
        <p:sp>
          <p:nvSpPr>
            <p:cNvPr id="7" name="Rectangle 6">
              <a:extLst>
                <a:ext uri="{FF2B5EF4-FFF2-40B4-BE49-F238E27FC236}">
                  <a16:creationId xmlns:a16="http://schemas.microsoft.com/office/drawing/2014/main" id="{1CFC9F6C-F408-23B7-DDEF-738111EF0401}"/>
                </a:ext>
              </a:extLst>
            </p:cNvPr>
            <p:cNvSpPr/>
            <p:nvPr/>
          </p:nvSpPr>
          <p:spPr bwMode="auto">
            <a:xfrm>
              <a:off x="5717191" y="2401153"/>
              <a:ext cx="3599172"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PBIR Format</a:t>
              </a:r>
            </a:p>
          </p:txBody>
        </p:sp>
      </p:grpSp>
    </p:spTree>
    <p:extLst>
      <p:ext uri="{BB962C8B-B14F-4D97-AF65-F5344CB8AC3E}">
        <p14:creationId xmlns:p14="http://schemas.microsoft.com/office/powerpoint/2010/main" val="1246375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D74F-F714-D7D0-FE31-B66706695B10}"/>
              </a:ext>
            </a:extLst>
          </p:cNvPr>
          <p:cNvSpPr>
            <a:spLocks noGrp="1"/>
          </p:cNvSpPr>
          <p:nvPr>
            <p:ph type="title"/>
          </p:nvPr>
        </p:nvSpPr>
        <p:spPr/>
        <p:txBody>
          <a:bodyPr/>
          <a:lstStyle/>
          <a:p>
            <a:r>
              <a:rPr lang="en-US" dirty="0"/>
              <a:t>Constructing Item Definitions for the CreateItem API</a:t>
            </a:r>
          </a:p>
        </p:txBody>
      </p:sp>
      <p:sp>
        <p:nvSpPr>
          <p:cNvPr id="5" name="Text Placeholder 4">
            <a:extLst>
              <a:ext uri="{FF2B5EF4-FFF2-40B4-BE49-F238E27FC236}">
                <a16:creationId xmlns:a16="http://schemas.microsoft.com/office/drawing/2014/main" id="{90E86955-4FAB-1E22-9344-68512EF2FA7F}"/>
              </a:ext>
            </a:extLst>
          </p:cNvPr>
          <p:cNvSpPr>
            <a:spLocks noGrp="1"/>
          </p:cNvSpPr>
          <p:nvPr>
            <p:ph type="body" sz="quarter" idx="10"/>
          </p:nvPr>
        </p:nvSpPr>
        <p:spPr>
          <a:xfrm>
            <a:off x="511277" y="1227439"/>
            <a:ext cx="11604521" cy="2139047"/>
          </a:xfrm>
        </p:spPr>
        <p:txBody>
          <a:bodyPr/>
          <a:lstStyle/>
          <a:p>
            <a:r>
              <a:rPr lang="en-US" sz="2000" b="1" dirty="0" err="1">
                <a:solidFill>
                  <a:schemeClr val="accent3">
                    <a:lumMod val="75000"/>
                  </a:schemeClr>
                </a:solidFill>
              </a:rPr>
              <a:t>FabricItemDefinitionFactory</a:t>
            </a:r>
            <a:r>
              <a:rPr lang="en-US" dirty="0"/>
              <a:t> class used to build item definitions for calls to CreateItem</a:t>
            </a:r>
          </a:p>
          <a:p>
            <a:pPr lvl="1"/>
            <a:r>
              <a:rPr lang="en-US" dirty="0"/>
              <a:t>Examples provided for semantic models, reports, notebooks and data pipelines</a:t>
            </a:r>
          </a:p>
          <a:p>
            <a:pPr lvl="1"/>
            <a:r>
              <a:rPr lang="en-US" dirty="0"/>
              <a:t>Template files for item definitions maintained in </a:t>
            </a:r>
            <a:r>
              <a:rPr lang="en-US" sz="1600" b="1" dirty="0" err="1">
                <a:solidFill>
                  <a:schemeClr val="accent3">
                    <a:lumMod val="75000"/>
                  </a:schemeClr>
                </a:solidFill>
              </a:rPr>
              <a:t>ItemDefinitions</a:t>
            </a:r>
            <a:r>
              <a:rPr lang="en-US" dirty="0"/>
              <a:t> folder as embedded resources</a:t>
            </a:r>
          </a:p>
          <a:p>
            <a:pPr lvl="1"/>
            <a:r>
              <a:rPr lang="en-US" dirty="0"/>
              <a:t>The utility method </a:t>
            </a:r>
            <a:r>
              <a:rPr lang="en-US" sz="1600" b="1" dirty="0">
                <a:solidFill>
                  <a:srgbClr val="680000"/>
                </a:solidFill>
              </a:rPr>
              <a:t>CreateInlineBase64Part</a:t>
            </a:r>
            <a:r>
              <a:rPr lang="en-US" dirty="0"/>
              <a:t> converts standard string into Base64 string for inline part</a:t>
            </a:r>
          </a:p>
          <a:p>
            <a:pPr lvl="1"/>
            <a:r>
              <a:rPr lang="en-US" dirty="0"/>
              <a:t>The method </a:t>
            </a:r>
            <a:r>
              <a:rPr lang="en-US" sz="1600" b="1" dirty="0" err="1">
                <a:solidFill>
                  <a:srgbClr val="680000"/>
                </a:solidFill>
              </a:rPr>
              <a:t>GetImportedSalesModelCreateRequest</a:t>
            </a:r>
            <a:r>
              <a:rPr lang="en-US" dirty="0"/>
              <a:t> constructs item definition to create semantic model</a:t>
            </a:r>
          </a:p>
          <a:p>
            <a:pPr lvl="1"/>
            <a:endParaRPr lang="en-US" dirty="0"/>
          </a:p>
        </p:txBody>
      </p:sp>
      <p:pic>
        <p:nvPicPr>
          <p:cNvPr id="6" name="Picture 5">
            <a:extLst>
              <a:ext uri="{FF2B5EF4-FFF2-40B4-BE49-F238E27FC236}">
                <a16:creationId xmlns:a16="http://schemas.microsoft.com/office/drawing/2014/main" id="{A55D1FA4-D97D-3C79-7FE2-5B0F03C69662}"/>
              </a:ext>
            </a:extLst>
          </p:cNvPr>
          <p:cNvPicPr>
            <a:picLocks noChangeAspect="1"/>
          </p:cNvPicPr>
          <p:nvPr/>
        </p:nvPicPr>
        <p:blipFill>
          <a:blip r:embed="rId2"/>
          <a:stretch>
            <a:fillRect/>
          </a:stretch>
        </p:blipFill>
        <p:spPr>
          <a:xfrm>
            <a:off x="1245549" y="3182680"/>
            <a:ext cx="7114680" cy="2866666"/>
          </a:xfrm>
          <a:prstGeom prst="rect">
            <a:avLst/>
          </a:prstGeom>
          <a:ln>
            <a:solidFill>
              <a:schemeClr val="accent1"/>
            </a:solidFill>
          </a:ln>
        </p:spPr>
      </p:pic>
      <p:pic>
        <p:nvPicPr>
          <p:cNvPr id="8" name="Picture 7">
            <a:extLst>
              <a:ext uri="{FF2B5EF4-FFF2-40B4-BE49-F238E27FC236}">
                <a16:creationId xmlns:a16="http://schemas.microsoft.com/office/drawing/2014/main" id="{30874EE8-F506-0E3D-EC5C-FAF9CFD5CDF0}"/>
              </a:ext>
            </a:extLst>
          </p:cNvPr>
          <p:cNvPicPr>
            <a:picLocks noChangeAspect="1"/>
          </p:cNvPicPr>
          <p:nvPr/>
        </p:nvPicPr>
        <p:blipFill>
          <a:blip r:embed="rId3"/>
          <a:srcRect t="24189"/>
          <a:stretch/>
        </p:blipFill>
        <p:spPr>
          <a:xfrm>
            <a:off x="8834957" y="3182681"/>
            <a:ext cx="2853851" cy="2866666"/>
          </a:xfrm>
          <a:prstGeom prst="rect">
            <a:avLst/>
          </a:prstGeom>
          <a:ln>
            <a:solidFill>
              <a:schemeClr val="accent1"/>
            </a:solidFill>
          </a:ln>
        </p:spPr>
      </p:pic>
    </p:spTree>
    <p:extLst>
      <p:ext uri="{BB962C8B-B14F-4D97-AF65-F5344CB8AC3E}">
        <p14:creationId xmlns:p14="http://schemas.microsoft.com/office/powerpoint/2010/main" val="5829348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62C21-50FC-1488-694E-F4296DB51E68}"/>
              </a:ext>
            </a:extLst>
          </p:cNvPr>
          <p:cNvSpPr>
            <a:spLocks noGrp="1"/>
          </p:cNvSpPr>
          <p:nvPr>
            <p:ph type="title"/>
          </p:nvPr>
        </p:nvSpPr>
        <p:spPr/>
        <p:txBody>
          <a:bodyPr/>
          <a:lstStyle/>
          <a:p>
            <a:r>
              <a:rPr lang="en-US" dirty="0"/>
              <a:t>Creating Semantic Model using CreateItem</a:t>
            </a:r>
          </a:p>
        </p:txBody>
      </p:sp>
      <p:sp>
        <p:nvSpPr>
          <p:cNvPr id="3" name="Text Placeholder 2">
            <a:extLst>
              <a:ext uri="{FF2B5EF4-FFF2-40B4-BE49-F238E27FC236}">
                <a16:creationId xmlns:a16="http://schemas.microsoft.com/office/drawing/2014/main" id="{09313D5F-41E8-86B1-DF9B-B1673DDF94B2}"/>
              </a:ext>
            </a:extLst>
          </p:cNvPr>
          <p:cNvSpPr>
            <a:spLocks noGrp="1"/>
          </p:cNvSpPr>
          <p:nvPr>
            <p:ph type="body" sz="quarter" idx="10"/>
          </p:nvPr>
        </p:nvSpPr>
        <p:spPr>
          <a:xfrm>
            <a:off x="511277" y="1227439"/>
            <a:ext cx="11604521" cy="3431709"/>
          </a:xfrm>
        </p:spPr>
        <p:txBody>
          <a:bodyPr/>
          <a:lstStyle/>
          <a:p>
            <a:r>
              <a:rPr lang="en-US" dirty="0"/>
              <a:t>Call </a:t>
            </a:r>
            <a:r>
              <a:rPr lang="en-US" sz="2000" b="1" dirty="0">
                <a:solidFill>
                  <a:srgbClr val="6C0000"/>
                </a:solidFill>
              </a:rPr>
              <a:t>FabricUserApi.CreateItem</a:t>
            </a:r>
            <a:r>
              <a:rPr lang="en-US" dirty="0"/>
              <a:t> passing </a:t>
            </a:r>
            <a:r>
              <a:rPr lang="en-US" sz="2000" b="1" dirty="0">
                <a:solidFill>
                  <a:srgbClr val="6C0000"/>
                </a:solidFill>
              </a:rPr>
              <a:t>FabricItemCreateRequest</a:t>
            </a:r>
            <a:r>
              <a:rPr lang="en-US" dirty="0"/>
              <a:t> instance</a:t>
            </a:r>
          </a:p>
          <a:p>
            <a:endParaRPr lang="en-US" dirty="0"/>
          </a:p>
          <a:p>
            <a:pPr marL="230188" lvl="1" indent="0">
              <a:buNone/>
            </a:pPr>
            <a:endParaRPr lang="en-US" dirty="0"/>
          </a:p>
          <a:p>
            <a:pPr marL="230188" lvl="1" indent="0">
              <a:buNone/>
            </a:pPr>
            <a:endParaRPr lang="en-US" dirty="0"/>
          </a:p>
          <a:p>
            <a:pPr marL="230188" lvl="1" indent="0">
              <a:buNone/>
            </a:pPr>
            <a:endParaRPr lang="en-US" dirty="0"/>
          </a:p>
          <a:p>
            <a:pPr marL="230188" lvl="1" indent="0">
              <a:buNone/>
            </a:pPr>
            <a:endParaRPr lang="en-US" dirty="0"/>
          </a:p>
          <a:p>
            <a:pPr>
              <a:spcBef>
                <a:spcPts val="1800"/>
              </a:spcBef>
            </a:pPr>
            <a:r>
              <a:rPr lang="en-US" sz="2000" b="1" dirty="0">
                <a:solidFill>
                  <a:srgbClr val="6C0000"/>
                </a:solidFill>
              </a:rPr>
              <a:t>CreateItem</a:t>
            </a:r>
            <a:r>
              <a:rPr lang="en-US" dirty="0"/>
              <a:t> method calls </a:t>
            </a:r>
            <a:r>
              <a:rPr lang="en-US" sz="2000" b="1" dirty="0">
                <a:solidFill>
                  <a:srgbClr val="680000"/>
                </a:solidFill>
              </a:rPr>
              <a:t>CreateItem</a:t>
            </a:r>
            <a:r>
              <a:rPr lang="en-US" dirty="0"/>
              <a:t> API using </a:t>
            </a:r>
            <a:r>
              <a:rPr lang="en-US" sz="2000" b="1" dirty="0" err="1">
                <a:solidFill>
                  <a:srgbClr val="680000"/>
                </a:solidFill>
              </a:rPr>
              <a:t>Core.Items</a:t>
            </a:r>
            <a:r>
              <a:rPr lang="en-US" dirty="0"/>
              <a:t> client from .NETSDK</a:t>
            </a:r>
          </a:p>
          <a:p>
            <a:endParaRPr lang="en-US" dirty="0"/>
          </a:p>
        </p:txBody>
      </p:sp>
      <p:pic>
        <p:nvPicPr>
          <p:cNvPr id="10" name="Picture 9">
            <a:extLst>
              <a:ext uri="{FF2B5EF4-FFF2-40B4-BE49-F238E27FC236}">
                <a16:creationId xmlns:a16="http://schemas.microsoft.com/office/drawing/2014/main" id="{B121FBBB-3C20-85D2-01AA-0C62458CBB0B}"/>
              </a:ext>
            </a:extLst>
          </p:cNvPr>
          <p:cNvPicPr>
            <a:picLocks noChangeAspect="1"/>
          </p:cNvPicPr>
          <p:nvPr/>
        </p:nvPicPr>
        <p:blipFill>
          <a:blip r:embed="rId2"/>
          <a:stretch>
            <a:fillRect/>
          </a:stretch>
        </p:blipFill>
        <p:spPr>
          <a:xfrm>
            <a:off x="819549" y="4327837"/>
            <a:ext cx="9573961" cy="1228896"/>
          </a:xfrm>
          <a:prstGeom prst="rect">
            <a:avLst/>
          </a:prstGeom>
          <a:ln>
            <a:solidFill>
              <a:schemeClr val="tx1">
                <a:lumMod val="75000"/>
              </a:schemeClr>
            </a:solidFill>
          </a:ln>
        </p:spPr>
      </p:pic>
      <p:pic>
        <p:nvPicPr>
          <p:cNvPr id="5" name="Picture 4">
            <a:extLst>
              <a:ext uri="{FF2B5EF4-FFF2-40B4-BE49-F238E27FC236}">
                <a16:creationId xmlns:a16="http://schemas.microsoft.com/office/drawing/2014/main" id="{2D966D81-2986-5832-953E-BEFB6FB8FB4C}"/>
              </a:ext>
            </a:extLst>
          </p:cNvPr>
          <p:cNvPicPr>
            <a:picLocks noChangeAspect="1"/>
          </p:cNvPicPr>
          <p:nvPr/>
        </p:nvPicPr>
        <p:blipFill>
          <a:blip r:embed="rId3"/>
          <a:stretch>
            <a:fillRect/>
          </a:stretch>
        </p:blipFill>
        <p:spPr>
          <a:xfrm>
            <a:off x="819549" y="1779986"/>
            <a:ext cx="10536120" cy="1648055"/>
          </a:xfrm>
          <a:prstGeom prst="rect">
            <a:avLst/>
          </a:prstGeom>
          <a:ln>
            <a:solidFill>
              <a:schemeClr val="tx1">
                <a:lumMod val="75000"/>
              </a:schemeClr>
            </a:solidFill>
          </a:ln>
        </p:spPr>
      </p:pic>
    </p:spTree>
    <p:extLst>
      <p:ext uri="{BB962C8B-B14F-4D97-AF65-F5344CB8AC3E}">
        <p14:creationId xmlns:p14="http://schemas.microsoft.com/office/powerpoint/2010/main" val="22385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7EB5-707A-ABC5-5D14-8952442F2BB0}"/>
              </a:ext>
            </a:extLst>
          </p:cNvPr>
          <p:cNvSpPr>
            <a:spLocks noGrp="1"/>
          </p:cNvSpPr>
          <p:nvPr>
            <p:ph type="title"/>
          </p:nvPr>
        </p:nvSpPr>
        <p:spPr/>
        <p:txBody>
          <a:bodyPr/>
          <a:lstStyle/>
          <a:p>
            <a:r>
              <a:rPr lang="en-US" dirty="0"/>
              <a:t>Preparing the Semantic Model After Creation</a:t>
            </a:r>
          </a:p>
        </p:txBody>
      </p:sp>
      <p:sp>
        <p:nvSpPr>
          <p:cNvPr id="3" name="Text Placeholder 2">
            <a:extLst>
              <a:ext uri="{FF2B5EF4-FFF2-40B4-BE49-F238E27FC236}">
                <a16:creationId xmlns:a16="http://schemas.microsoft.com/office/drawing/2014/main" id="{FF505D79-8ADC-18DB-A531-0F46CED2AEF3}"/>
              </a:ext>
            </a:extLst>
          </p:cNvPr>
          <p:cNvSpPr>
            <a:spLocks noGrp="1"/>
          </p:cNvSpPr>
          <p:nvPr>
            <p:ph type="body" sz="quarter" idx="10"/>
          </p:nvPr>
        </p:nvSpPr>
        <p:spPr>
          <a:xfrm>
            <a:off x="511175" y="1227138"/>
            <a:ext cx="11604625" cy="3947234"/>
          </a:xfrm>
        </p:spPr>
        <p:txBody>
          <a:bodyPr/>
          <a:lstStyle/>
          <a:p>
            <a:r>
              <a:rPr lang="en-US" dirty="0"/>
              <a:t>Imported semantic model needs to be refreshed after creating from item definition</a:t>
            </a:r>
          </a:p>
          <a:p>
            <a:pPr lvl="1"/>
            <a:r>
              <a:rPr lang="en-US" dirty="0"/>
              <a:t>Call to </a:t>
            </a:r>
            <a:r>
              <a:rPr lang="en-US" sz="1600" b="1" dirty="0">
                <a:solidFill>
                  <a:schemeClr val="accent3">
                    <a:lumMod val="75000"/>
                  </a:schemeClr>
                </a:solidFill>
              </a:rPr>
              <a:t>CreateItem</a:t>
            </a:r>
            <a:r>
              <a:rPr lang="en-US" dirty="0"/>
              <a:t> creates semantic model instance but does not populate semantic model with data</a:t>
            </a:r>
          </a:p>
          <a:p>
            <a:pPr lvl="1"/>
            <a:endParaRPr lang="en-US" dirty="0"/>
          </a:p>
          <a:p>
            <a:pPr lvl="1"/>
            <a:endParaRPr lang="en-US" dirty="0"/>
          </a:p>
          <a:p>
            <a:pPr lvl="1"/>
            <a:endParaRPr lang="en-US" dirty="0"/>
          </a:p>
          <a:p>
            <a:pPr lvl="1"/>
            <a:endParaRPr lang="en-US" dirty="0"/>
          </a:p>
          <a:p>
            <a:pPr marL="0" indent="0">
              <a:buNone/>
            </a:pPr>
            <a:endParaRPr lang="en-US" dirty="0"/>
          </a:p>
          <a:p>
            <a:r>
              <a:rPr lang="en-US" dirty="0"/>
              <a:t>Currently, </a:t>
            </a:r>
            <a:r>
              <a:rPr lang="en-US" sz="2200" b="1" dirty="0">
                <a:solidFill>
                  <a:srgbClr val="680000"/>
                </a:solidFill>
              </a:rPr>
              <a:t>Power BI REST API</a:t>
            </a:r>
            <a:r>
              <a:rPr lang="en-US" dirty="0"/>
              <a:t> required to bind connection and refresh semantic model</a:t>
            </a:r>
          </a:p>
          <a:p>
            <a:pPr lvl="1"/>
            <a:r>
              <a:rPr lang="en-US" dirty="0"/>
              <a:t>Developer binds semantic model to connection using </a:t>
            </a:r>
            <a:r>
              <a:rPr lang="en-US" sz="1400" b="1" dirty="0" err="1">
                <a:solidFill>
                  <a:srgbClr val="680000"/>
                </a:solidFill>
              </a:rPr>
              <a:t>BindToGatewayInGroup</a:t>
            </a:r>
            <a:r>
              <a:rPr lang="en-US" dirty="0"/>
              <a:t> API</a:t>
            </a:r>
          </a:p>
          <a:p>
            <a:pPr lvl="1"/>
            <a:r>
              <a:rPr lang="en-US" dirty="0"/>
              <a:t>In the fullness of time, this binding and refresh functionality will be added to the Fabric REST API</a:t>
            </a:r>
          </a:p>
        </p:txBody>
      </p:sp>
      <p:pic>
        <p:nvPicPr>
          <p:cNvPr id="6" name="Picture 5">
            <a:extLst>
              <a:ext uri="{FF2B5EF4-FFF2-40B4-BE49-F238E27FC236}">
                <a16:creationId xmlns:a16="http://schemas.microsoft.com/office/drawing/2014/main" id="{02489186-D059-FD86-A830-EC4ACD4B020C}"/>
              </a:ext>
            </a:extLst>
          </p:cNvPr>
          <p:cNvPicPr>
            <a:picLocks noChangeAspect="1"/>
          </p:cNvPicPr>
          <p:nvPr/>
        </p:nvPicPr>
        <p:blipFill>
          <a:blip r:embed="rId2"/>
          <a:stretch>
            <a:fillRect/>
          </a:stretch>
        </p:blipFill>
        <p:spPr>
          <a:xfrm>
            <a:off x="1231190" y="2093147"/>
            <a:ext cx="10164594" cy="1657581"/>
          </a:xfrm>
          <a:prstGeom prst="rect">
            <a:avLst/>
          </a:prstGeom>
          <a:ln>
            <a:solidFill>
              <a:schemeClr val="tx1">
                <a:lumMod val="75000"/>
              </a:schemeClr>
            </a:solidFill>
          </a:ln>
        </p:spPr>
      </p:pic>
      <p:pic>
        <p:nvPicPr>
          <p:cNvPr id="8" name="Picture 7">
            <a:extLst>
              <a:ext uri="{FF2B5EF4-FFF2-40B4-BE49-F238E27FC236}">
                <a16:creationId xmlns:a16="http://schemas.microsoft.com/office/drawing/2014/main" id="{EBEBD240-A3B1-DD2B-093D-C2B957B292D0}"/>
              </a:ext>
            </a:extLst>
          </p:cNvPr>
          <p:cNvPicPr>
            <a:picLocks noChangeAspect="1"/>
          </p:cNvPicPr>
          <p:nvPr/>
        </p:nvPicPr>
        <p:blipFill>
          <a:blip r:embed="rId3"/>
          <a:stretch>
            <a:fillRect/>
          </a:stretch>
        </p:blipFill>
        <p:spPr>
          <a:xfrm>
            <a:off x="1231190" y="5174372"/>
            <a:ext cx="8864809" cy="1657581"/>
          </a:xfrm>
          <a:prstGeom prst="rect">
            <a:avLst/>
          </a:prstGeom>
          <a:ln>
            <a:solidFill>
              <a:schemeClr val="tx1">
                <a:lumMod val="75000"/>
              </a:schemeClr>
            </a:solidFill>
          </a:ln>
        </p:spPr>
      </p:pic>
    </p:spTree>
    <p:extLst>
      <p:ext uri="{BB962C8B-B14F-4D97-AF65-F5344CB8AC3E}">
        <p14:creationId xmlns:p14="http://schemas.microsoft.com/office/powerpoint/2010/main" val="3446917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7EB5-707A-ABC5-5D14-8952442F2BB0}"/>
              </a:ext>
            </a:extLst>
          </p:cNvPr>
          <p:cNvSpPr>
            <a:spLocks noGrp="1"/>
          </p:cNvSpPr>
          <p:nvPr>
            <p:ph type="title"/>
          </p:nvPr>
        </p:nvSpPr>
        <p:spPr/>
        <p:txBody>
          <a:bodyPr/>
          <a:lstStyle/>
          <a:p>
            <a:r>
              <a:rPr lang="en-US" dirty="0"/>
              <a:t>Binding Reports to Semantic Models</a:t>
            </a:r>
          </a:p>
        </p:txBody>
      </p:sp>
      <p:sp>
        <p:nvSpPr>
          <p:cNvPr id="3" name="Text Placeholder 2">
            <a:extLst>
              <a:ext uri="{FF2B5EF4-FFF2-40B4-BE49-F238E27FC236}">
                <a16:creationId xmlns:a16="http://schemas.microsoft.com/office/drawing/2014/main" id="{FF505D79-8ADC-18DB-A531-0F46CED2AEF3}"/>
              </a:ext>
            </a:extLst>
          </p:cNvPr>
          <p:cNvSpPr>
            <a:spLocks noGrp="1"/>
          </p:cNvSpPr>
          <p:nvPr>
            <p:ph type="body" sz="quarter" idx="10"/>
          </p:nvPr>
        </p:nvSpPr>
        <p:spPr>
          <a:xfrm>
            <a:off x="511175" y="1227138"/>
            <a:ext cx="11604625" cy="3524042"/>
          </a:xfrm>
        </p:spPr>
        <p:txBody>
          <a:bodyPr/>
          <a:lstStyle/>
          <a:p>
            <a:r>
              <a:rPr lang="en-US" dirty="0"/>
              <a:t>When creating report from item definition, you must bind report to semantic model</a:t>
            </a:r>
          </a:p>
          <a:p>
            <a:pPr lvl="1"/>
            <a:r>
              <a:rPr lang="en-US" dirty="0"/>
              <a:t>Report definition is maintained in </a:t>
            </a:r>
            <a:r>
              <a:rPr lang="en-US" sz="1600" b="1" dirty="0">
                <a:solidFill>
                  <a:schemeClr val="accent3">
                    <a:lumMod val="75000"/>
                  </a:schemeClr>
                </a:solidFill>
              </a:rPr>
              <a:t>report.json</a:t>
            </a:r>
            <a:r>
              <a:rPr lang="en-US" dirty="0"/>
              <a:t> while </a:t>
            </a:r>
            <a:r>
              <a:rPr lang="en-US" sz="1600" b="1" dirty="0">
                <a:solidFill>
                  <a:schemeClr val="accent3">
                    <a:lumMod val="75000"/>
                  </a:schemeClr>
                </a:solidFill>
              </a:rPr>
              <a:t>definition.pbir</a:t>
            </a:r>
            <a:r>
              <a:rPr lang="en-US" dirty="0"/>
              <a:t> only binds report to semantic model</a:t>
            </a:r>
          </a:p>
          <a:p>
            <a:pPr lvl="1"/>
            <a:r>
              <a:rPr lang="en-US" dirty="0"/>
              <a:t>Report definition has dependencies on names of tables, columns and measures in semantic model</a:t>
            </a:r>
          </a:p>
          <a:p>
            <a:pPr lvl="1"/>
            <a:r>
              <a:rPr lang="en-US" dirty="0"/>
              <a:t>Report has no dependencies on the type of underlying semantic model</a:t>
            </a:r>
          </a:p>
          <a:p>
            <a:pPr lvl="1"/>
            <a:r>
              <a:rPr lang="en-US" dirty="0"/>
              <a:t>Shared report definition can be bound to import-model semantic models and DirectLake semantic models</a:t>
            </a:r>
          </a:p>
          <a:p>
            <a:pPr>
              <a:spcBef>
                <a:spcPts val="1800"/>
              </a:spcBef>
            </a:pPr>
            <a:r>
              <a:rPr lang="en-US" dirty="0"/>
              <a:t>When you create a new report, you need to bind it to a target semantic model </a:t>
            </a:r>
          </a:p>
          <a:p>
            <a:pPr lvl="1"/>
            <a:r>
              <a:rPr lang="en-US" dirty="0"/>
              <a:t>When you create a new semantic model, you need to capture item </a:t>
            </a:r>
            <a:r>
              <a:rPr lang="en-US" sz="1800" b="1" dirty="0">
                <a:solidFill>
                  <a:srgbClr val="6C0000"/>
                </a:solidFill>
              </a:rPr>
              <a:t>Id</a:t>
            </a:r>
            <a:r>
              <a:rPr lang="en-US" dirty="0"/>
              <a:t> returned from </a:t>
            </a:r>
            <a:r>
              <a:rPr lang="en-US" sz="1800" b="1" dirty="0">
                <a:solidFill>
                  <a:srgbClr val="6C0000"/>
                </a:solidFill>
              </a:rPr>
              <a:t>Create Item</a:t>
            </a:r>
            <a:endParaRPr lang="en-US" b="1" dirty="0">
              <a:solidFill>
                <a:srgbClr val="6C0000"/>
              </a:solidFill>
            </a:endParaRPr>
          </a:p>
          <a:p>
            <a:pPr lvl="1"/>
            <a:r>
              <a:rPr lang="en-US" dirty="0"/>
              <a:t>When creating the item definition for the report, you use item </a:t>
            </a:r>
            <a:r>
              <a:rPr lang="en-US" sz="1800" b="1" dirty="0">
                <a:solidFill>
                  <a:srgbClr val="6C0000"/>
                </a:solidFill>
              </a:rPr>
              <a:t>Id</a:t>
            </a:r>
            <a:r>
              <a:rPr lang="en-US" dirty="0"/>
              <a:t> for semantic model for binding</a:t>
            </a:r>
          </a:p>
          <a:p>
            <a:pPr lvl="1"/>
            <a:endParaRPr lang="en-US" dirty="0"/>
          </a:p>
        </p:txBody>
      </p:sp>
      <p:pic>
        <p:nvPicPr>
          <p:cNvPr id="7" name="Picture 6">
            <a:extLst>
              <a:ext uri="{FF2B5EF4-FFF2-40B4-BE49-F238E27FC236}">
                <a16:creationId xmlns:a16="http://schemas.microsoft.com/office/drawing/2014/main" id="{E189C3E4-0145-CD27-30DA-EB3CB6843567}"/>
              </a:ext>
            </a:extLst>
          </p:cNvPr>
          <p:cNvPicPr>
            <a:picLocks noChangeAspect="1"/>
          </p:cNvPicPr>
          <p:nvPr/>
        </p:nvPicPr>
        <p:blipFill>
          <a:blip r:embed="rId2"/>
          <a:stretch>
            <a:fillRect/>
          </a:stretch>
        </p:blipFill>
        <p:spPr>
          <a:xfrm>
            <a:off x="2805247" y="4551257"/>
            <a:ext cx="8638169" cy="2090921"/>
          </a:xfrm>
          <a:prstGeom prst="rect">
            <a:avLst/>
          </a:prstGeom>
          <a:ln>
            <a:solidFill>
              <a:schemeClr val="tx1">
                <a:lumMod val="75000"/>
              </a:schemeClr>
            </a:solidFill>
          </a:ln>
        </p:spPr>
      </p:pic>
      <p:sp>
        <p:nvSpPr>
          <p:cNvPr id="4" name="Arrow: Right 3">
            <a:extLst>
              <a:ext uri="{FF2B5EF4-FFF2-40B4-BE49-F238E27FC236}">
                <a16:creationId xmlns:a16="http://schemas.microsoft.com/office/drawing/2014/main" id="{1B32C147-FD09-929F-0F7B-20B38AB2DD35}"/>
              </a:ext>
            </a:extLst>
          </p:cNvPr>
          <p:cNvSpPr/>
          <p:nvPr/>
        </p:nvSpPr>
        <p:spPr bwMode="auto">
          <a:xfrm>
            <a:off x="503839" y="4807166"/>
            <a:ext cx="2338732" cy="341336"/>
          </a:xfrm>
          <a:prstGeom prst="rightArrow">
            <a:avLst>
              <a:gd name="adj1" fmla="val 80324"/>
              <a:gd name="adj2" fmla="val 73643"/>
            </a:avLst>
          </a:prstGeom>
          <a:solidFill>
            <a:schemeClr val="accent4">
              <a:lumMod val="20000"/>
              <a:lumOff val="80000"/>
            </a:schemeClr>
          </a:solid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Capture </a:t>
            </a:r>
            <a:r>
              <a:rPr lang="en-US" sz="1000" b="1" dirty="0">
                <a:solidFill>
                  <a:schemeClr val="accent3">
                    <a:lumMod val="75000"/>
                  </a:schemeClr>
                </a:solidFill>
                <a:latin typeface="Arial" panose="020B0604020202020204" pitchFamily="34" charset="0"/>
                <a:ea typeface="Segoe UI" pitchFamily="34" charset="0"/>
                <a:cs typeface="Arial" panose="020B0604020202020204" pitchFamily="34" charset="0"/>
              </a:rPr>
              <a:t>model</a:t>
            </a: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 object</a:t>
            </a:r>
          </a:p>
        </p:txBody>
      </p:sp>
      <p:grpSp>
        <p:nvGrpSpPr>
          <p:cNvPr id="9" name="Group 8">
            <a:extLst>
              <a:ext uri="{FF2B5EF4-FFF2-40B4-BE49-F238E27FC236}">
                <a16:creationId xmlns:a16="http://schemas.microsoft.com/office/drawing/2014/main" id="{0BDDE9C2-F1E1-83B7-C797-A1344D6C99B2}"/>
              </a:ext>
            </a:extLst>
          </p:cNvPr>
          <p:cNvGrpSpPr/>
          <p:nvPr/>
        </p:nvGrpSpPr>
        <p:grpSpPr>
          <a:xfrm>
            <a:off x="563848" y="5940360"/>
            <a:ext cx="8023102" cy="541401"/>
            <a:chOff x="563848" y="5940360"/>
            <a:chExt cx="8023102" cy="541401"/>
          </a:xfrm>
        </p:grpSpPr>
        <p:sp>
          <p:nvSpPr>
            <p:cNvPr id="5" name="Arrow: Right 4">
              <a:extLst>
                <a:ext uri="{FF2B5EF4-FFF2-40B4-BE49-F238E27FC236}">
                  <a16:creationId xmlns:a16="http://schemas.microsoft.com/office/drawing/2014/main" id="{41B0C268-2AB6-34E7-7715-825ED9266466}"/>
                </a:ext>
              </a:extLst>
            </p:cNvPr>
            <p:cNvSpPr/>
            <p:nvPr/>
          </p:nvSpPr>
          <p:spPr bwMode="auto">
            <a:xfrm>
              <a:off x="563848" y="5940360"/>
              <a:ext cx="2338732" cy="541401"/>
            </a:xfrm>
            <a:prstGeom prst="rightArrow">
              <a:avLst>
                <a:gd name="adj1" fmla="val 80324"/>
                <a:gd name="adj2" fmla="val 73643"/>
              </a:avLst>
            </a:prstGeom>
            <a:solidFill>
              <a:schemeClr val="accent4">
                <a:lumMod val="20000"/>
                <a:lumOff val="80000"/>
              </a:schemeClr>
            </a:solid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Pass </a:t>
              </a:r>
              <a:r>
                <a:rPr lang="en-US" sz="1000" b="1" dirty="0">
                  <a:solidFill>
                    <a:schemeClr val="accent3">
                      <a:lumMod val="75000"/>
                    </a:schemeClr>
                  </a:solidFill>
                  <a:latin typeface="Arial" panose="020B0604020202020204" pitchFamily="34" charset="0"/>
                  <a:ea typeface="Segoe UI" pitchFamily="34" charset="0"/>
                  <a:cs typeface="Arial" panose="020B0604020202020204" pitchFamily="34" charset="0"/>
                </a:rPr>
                <a:t>model.id</a:t>
              </a: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 when creating item definition for report</a:t>
              </a:r>
            </a:p>
          </p:txBody>
        </p:sp>
        <p:sp>
          <p:nvSpPr>
            <p:cNvPr id="8" name="Rectangle: Rounded Corners 7">
              <a:extLst>
                <a:ext uri="{FF2B5EF4-FFF2-40B4-BE49-F238E27FC236}">
                  <a16:creationId xmlns:a16="http://schemas.microsoft.com/office/drawing/2014/main" id="{CDE6E196-A92D-9011-A918-0BCAD679A7F0}"/>
                </a:ext>
              </a:extLst>
            </p:cNvPr>
            <p:cNvSpPr/>
            <p:nvPr/>
          </p:nvSpPr>
          <p:spPr bwMode="auto">
            <a:xfrm>
              <a:off x="7451833" y="6116233"/>
              <a:ext cx="1135117" cy="232014"/>
            </a:xfrm>
            <a:prstGeom prst="roundRect">
              <a:avLst/>
            </a:prstGeom>
            <a:noFill/>
            <a:ln w="1905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1205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F671-4EC3-06A7-D3E9-994A1BB51A66}"/>
              </a:ext>
            </a:extLst>
          </p:cNvPr>
          <p:cNvSpPr>
            <a:spLocks noGrp="1"/>
          </p:cNvSpPr>
          <p:nvPr>
            <p:ph type="title"/>
          </p:nvPr>
        </p:nvSpPr>
        <p:spPr/>
        <p:txBody>
          <a:bodyPr/>
          <a:lstStyle/>
          <a:p>
            <a:r>
              <a:rPr lang="en-US" dirty="0"/>
              <a:t>Creating Report using CreateItem API</a:t>
            </a:r>
          </a:p>
        </p:txBody>
      </p:sp>
      <p:sp>
        <p:nvSpPr>
          <p:cNvPr id="3" name="Text Placeholder 2">
            <a:extLst>
              <a:ext uri="{FF2B5EF4-FFF2-40B4-BE49-F238E27FC236}">
                <a16:creationId xmlns:a16="http://schemas.microsoft.com/office/drawing/2014/main" id="{EC5EB4B9-FB90-B4D4-6AD2-D5FDF5D94CF7}"/>
              </a:ext>
            </a:extLst>
          </p:cNvPr>
          <p:cNvSpPr>
            <a:spLocks noGrp="1"/>
          </p:cNvSpPr>
          <p:nvPr>
            <p:ph type="body" sz="quarter" idx="10"/>
          </p:nvPr>
        </p:nvSpPr>
        <p:spPr>
          <a:xfrm>
            <a:off x="511277" y="989314"/>
            <a:ext cx="11604521" cy="1431161"/>
          </a:xfrm>
        </p:spPr>
        <p:txBody>
          <a:bodyPr/>
          <a:lstStyle/>
          <a:p>
            <a:r>
              <a:rPr lang="en-US" dirty="0"/>
              <a:t>Creating report requires item definition with the following parts</a:t>
            </a:r>
          </a:p>
          <a:p>
            <a:pPr lvl="1"/>
            <a:r>
              <a:rPr lang="en-US" sz="1600" b="1" dirty="0">
                <a:solidFill>
                  <a:schemeClr val="accent3">
                    <a:lumMod val="75000"/>
                  </a:schemeClr>
                </a:solidFill>
              </a:rPr>
              <a:t>definition.pbir</a:t>
            </a:r>
            <a:r>
              <a:rPr lang="en-US" dirty="0"/>
              <a:t> –file containing metadata for Id of target semantic model</a:t>
            </a:r>
          </a:p>
          <a:p>
            <a:pPr lvl="1"/>
            <a:r>
              <a:rPr lang="en-US" sz="1600" b="1" dirty="0">
                <a:solidFill>
                  <a:schemeClr val="accent3">
                    <a:lumMod val="75000"/>
                  </a:schemeClr>
                </a:solidFill>
              </a:rPr>
              <a:t>report.json</a:t>
            </a:r>
            <a:r>
              <a:rPr lang="en-US" dirty="0"/>
              <a:t> – file containing report layout with pages and visuals</a:t>
            </a:r>
          </a:p>
          <a:p>
            <a:pPr lvl="1"/>
            <a:r>
              <a:rPr lang="en-US" sz="1600" b="1" dirty="0">
                <a:solidFill>
                  <a:schemeClr val="accent3">
                    <a:lumMod val="75000"/>
                  </a:schemeClr>
                </a:solidFill>
              </a:rPr>
              <a:t>CY24su02.json</a:t>
            </a:r>
            <a:r>
              <a:rPr lang="en-US" dirty="0"/>
              <a:t> –Power BI Desktop report theme file</a:t>
            </a:r>
          </a:p>
        </p:txBody>
      </p:sp>
      <p:pic>
        <p:nvPicPr>
          <p:cNvPr id="6" name="Picture 5">
            <a:extLst>
              <a:ext uri="{FF2B5EF4-FFF2-40B4-BE49-F238E27FC236}">
                <a16:creationId xmlns:a16="http://schemas.microsoft.com/office/drawing/2014/main" id="{8B0FA781-CFB7-881F-D0C7-260EFBB74E39}"/>
              </a:ext>
            </a:extLst>
          </p:cNvPr>
          <p:cNvPicPr>
            <a:picLocks noChangeAspect="1"/>
          </p:cNvPicPr>
          <p:nvPr/>
        </p:nvPicPr>
        <p:blipFill>
          <a:blip r:embed="rId2"/>
          <a:stretch>
            <a:fillRect/>
          </a:stretch>
        </p:blipFill>
        <p:spPr>
          <a:xfrm>
            <a:off x="1144037" y="2610773"/>
            <a:ext cx="10142048" cy="2343811"/>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B677D317-7C2E-2ADD-0D55-68DA46B2E18A}"/>
              </a:ext>
            </a:extLst>
          </p:cNvPr>
          <p:cNvPicPr>
            <a:picLocks noChangeAspect="1"/>
          </p:cNvPicPr>
          <p:nvPr/>
        </p:nvPicPr>
        <p:blipFill>
          <a:blip r:embed="rId3"/>
          <a:stretch>
            <a:fillRect/>
          </a:stretch>
        </p:blipFill>
        <p:spPr>
          <a:xfrm>
            <a:off x="7571878" y="4574050"/>
            <a:ext cx="4425019" cy="2097338"/>
          </a:xfrm>
          <a:prstGeom prst="rect">
            <a:avLst/>
          </a:prstGeom>
        </p:spPr>
      </p:pic>
    </p:spTree>
    <p:extLst>
      <p:ext uri="{BB962C8B-B14F-4D97-AF65-F5344CB8AC3E}">
        <p14:creationId xmlns:p14="http://schemas.microsoft.com/office/powerpoint/2010/main" val="4545334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1E0F-5BB2-5F41-639B-DB8D3480D870}"/>
              </a:ext>
            </a:extLst>
          </p:cNvPr>
          <p:cNvSpPr>
            <a:spLocks noGrp="1"/>
          </p:cNvSpPr>
          <p:nvPr>
            <p:ph type="title"/>
          </p:nvPr>
        </p:nvSpPr>
        <p:spPr/>
        <p:txBody>
          <a:bodyPr/>
          <a:lstStyle/>
          <a:p>
            <a:r>
              <a:rPr lang="en-US" dirty="0"/>
              <a:t>Student Survey</a:t>
            </a:r>
          </a:p>
        </p:txBody>
      </p:sp>
      <p:sp>
        <p:nvSpPr>
          <p:cNvPr id="3" name="Text Placeholder 2">
            <a:extLst>
              <a:ext uri="{FF2B5EF4-FFF2-40B4-BE49-F238E27FC236}">
                <a16:creationId xmlns:a16="http://schemas.microsoft.com/office/drawing/2014/main" id="{AF1CF11D-5A2A-5131-2365-541EE44D177D}"/>
              </a:ext>
            </a:extLst>
          </p:cNvPr>
          <p:cNvSpPr>
            <a:spLocks noGrp="1"/>
          </p:cNvSpPr>
          <p:nvPr>
            <p:ph type="body" sz="quarter" idx="10"/>
          </p:nvPr>
        </p:nvSpPr>
        <p:spPr>
          <a:xfrm>
            <a:off x="511277" y="1227439"/>
            <a:ext cx="4667213" cy="5101397"/>
          </a:xfrm>
        </p:spPr>
        <p:txBody>
          <a:bodyPr/>
          <a:lstStyle/>
          <a:p>
            <a:r>
              <a:rPr lang="en-US" dirty="0"/>
              <a:t>What Languages?</a:t>
            </a:r>
          </a:p>
          <a:p>
            <a:pPr lvl="1"/>
            <a:r>
              <a:rPr lang="en-US" dirty="0"/>
              <a:t>JavaScript or TypeScript</a:t>
            </a:r>
          </a:p>
          <a:p>
            <a:pPr lvl="1"/>
            <a:r>
              <a:rPr lang="en-US" dirty="0"/>
              <a:t>C# or VB.NET</a:t>
            </a:r>
          </a:p>
          <a:p>
            <a:pPr lvl="1"/>
            <a:r>
              <a:rPr lang="en-US" dirty="0"/>
              <a:t>Python</a:t>
            </a:r>
          </a:p>
          <a:p>
            <a:pPr lvl="1"/>
            <a:r>
              <a:rPr lang="en-US" dirty="0"/>
              <a:t>Java</a:t>
            </a:r>
          </a:p>
          <a:p>
            <a:pPr lvl="1"/>
            <a:r>
              <a:rPr lang="en-US" dirty="0"/>
              <a:t>What else?</a:t>
            </a:r>
          </a:p>
          <a:p>
            <a:r>
              <a:rPr lang="en-US" dirty="0"/>
              <a:t>What development platforms?</a:t>
            </a:r>
          </a:p>
          <a:p>
            <a:pPr lvl="1"/>
            <a:r>
              <a:rPr lang="en-US" dirty="0"/>
              <a:t>Angular</a:t>
            </a:r>
          </a:p>
          <a:p>
            <a:pPr lvl="1"/>
            <a:r>
              <a:rPr lang="en-US" dirty="0"/>
              <a:t>React</a:t>
            </a:r>
          </a:p>
          <a:p>
            <a:pPr lvl="1"/>
            <a:r>
              <a:rPr lang="en-US" dirty="0"/>
              <a:t>.NET</a:t>
            </a:r>
          </a:p>
          <a:p>
            <a:pPr lvl="1"/>
            <a:r>
              <a:rPr lang="en-US" dirty="0"/>
              <a:t>Java</a:t>
            </a:r>
          </a:p>
          <a:p>
            <a:pPr lvl="1"/>
            <a:r>
              <a:rPr lang="en-US" dirty="0"/>
              <a:t>Node.js</a:t>
            </a:r>
          </a:p>
          <a:p>
            <a:pPr lvl="1"/>
            <a:r>
              <a:rPr lang="en-US" dirty="0"/>
              <a:t>Salesforce</a:t>
            </a:r>
          </a:p>
          <a:p>
            <a:pPr lvl="1"/>
            <a:r>
              <a:rPr lang="en-US" dirty="0"/>
              <a:t>What else?</a:t>
            </a:r>
          </a:p>
        </p:txBody>
      </p:sp>
    </p:spTree>
    <p:extLst>
      <p:ext uri="{BB962C8B-B14F-4D97-AF65-F5344CB8AC3E}">
        <p14:creationId xmlns:p14="http://schemas.microsoft.com/office/powerpoint/2010/main" val="2421084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3 - Imported Semantic Model and Reports</a:t>
            </a:r>
          </a:p>
        </p:txBody>
      </p:sp>
      <p:sp>
        <p:nvSpPr>
          <p:cNvPr id="19" name="Text Placeholder 18">
            <a:extLst>
              <a:ext uri="{FF2B5EF4-FFF2-40B4-BE49-F238E27FC236}">
                <a16:creationId xmlns:a16="http://schemas.microsoft.com/office/drawing/2014/main" id="{C6ED8CCB-0613-E1E1-457E-E9B7757D75FB}"/>
              </a:ext>
            </a:extLst>
          </p:cNvPr>
          <p:cNvSpPr>
            <a:spLocks noGrp="1"/>
          </p:cNvSpPr>
          <p:nvPr>
            <p:ph type="body" sz="quarter" idx="10"/>
          </p:nvPr>
        </p:nvSpPr>
        <p:spPr>
          <a:xfrm>
            <a:off x="511277" y="1227439"/>
            <a:ext cx="11604521" cy="1785104"/>
          </a:xfrm>
        </p:spPr>
        <p:txBody>
          <a:bodyPr/>
          <a:lstStyle/>
          <a:p>
            <a:r>
              <a:rPr lang="en-US" dirty="0"/>
              <a:t>This is the classic Power BI provision flow</a:t>
            </a:r>
          </a:p>
          <a:p>
            <a:pPr lvl="1"/>
            <a:r>
              <a:rPr lang="en-US" dirty="0"/>
              <a:t>Create semantic model by calling </a:t>
            </a:r>
            <a:r>
              <a:rPr lang="en-US" sz="1600" b="1" dirty="0">
                <a:solidFill>
                  <a:schemeClr val="accent3">
                    <a:lumMod val="75000"/>
                  </a:schemeClr>
                </a:solidFill>
              </a:rPr>
              <a:t>CreateItem</a:t>
            </a:r>
            <a:r>
              <a:rPr lang="en-US" dirty="0"/>
              <a:t> with item definition</a:t>
            </a:r>
          </a:p>
          <a:p>
            <a:pPr lvl="1"/>
            <a:r>
              <a:rPr lang="en-US" dirty="0"/>
              <a:t>Create Web Connection (Fabric Connections API)</a:t>
            </a:r>
          </a:p>
          <a:p>
            <a:pPr lvl="1"/>
            <a:r>
              <a:rPr lang="en-US" dirty="0"/>
              <a:t>Bind Connection and Refresh semantic model (Power BI REST API)</a:t>
            </a:r>
          </a:p>
          <a:p>
            <a:pPr lvl="1"/>
            <a:r>
              <a:rPr lang="en-US" dirty="0"/>
              <a:t>Create report(s) by calling </a:t>
            </a:r>
            <a:r>
              <a:rPr lang="en-US" sz="1600" b="1" dirty="0">
                <a:solidFill>
                  <a:schemeClr val="accent3">
                    <a:lumMod val="75000"/>
                  </a:schemeClr>
                </a:solidFill>
              </a:rPr>
              <a:t>CreateItem</a:t>
            </a:r>
            <a:r>
              <a:rPr lang="en-US" dirty="0"/>
              <a:t> with item definition which contains semantic model Id</a:t>
            </a:r>
          </a:p>
        </p:txBody>
      </p:sp>
      <p:sp>
        <p:nvSpPr>
          <p:cNvPr id="7" name="Rectangle 6">
            <a:extLst>
              <a:ext uri="{FF2B5EF4-FFF2-40B4-BE49-F238E27FC236}">
                <a16:creationId xmlns:a16="http://schemas.microsoft.com/office/drawing/2014/main" id="{F154AAF2-5079-A3CD-9944-CAB34A28E84C}"/>
              </a:ext>
            </a:extLst>
          </p:cNvPr>
          <p:cNvSpPr/>
          <p:nvPr/>
        </p:nvSpPr>
        <p:spPr>
          <a:xfrm>
            <a:off x="3489696" y="3274718"/>
            <a:ext cx="4561456" cy="263733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b"/>
          <a:lstStyle/>
          <a:p>
            <a:pPr algn="ctr"/>
            <a:r>
              <a:rPr lang="en-US" sz="1100" b="1" dirty="0">
                <a:solidFill>
                  <a:schemeClr val="bg2">
                    <a:lumMod val="65000"/>
                  </a:schemeClr>
                </a:solidFill>
              </a:rPr>
              <a:t>Customer Tenant Workspace</a:t>
            </a:r>
          </a:p>
        </p:txBody>
      </p:sp>
      <p:sp>
        <p:nvSpPr>
          <p:cNvPr id="22" name="Rectangle 21">
            <a:extLst>
              <a:ext uri="{FF2B5EF4-FFF2-40B4-BE49-F238E27FC236}">
                <a16:creationId xmlns:a16="http://schemas.microsoft.com/office/drawing/2014/main" id="{55949212-C497-0DFC-335F-1C2CE6D94DAB}"/>
              </a:ext>
            </a:extLst>
          </p:cNvPr>
          <p:cNvSpPr/>
          <p:nvPr/>
        </p:nvSpPr>
        <p:spPr>
          <a:xfrm>
            <a:off x="1315011" y="3274718"/>
            <a:ext cx="1521961" cy="2717295"/>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50" b="1" dirty="0">
                <a:solidFill>
                  <a:schemeClr val="tx1"/>
                </a:solidFill>
              </a:rPr>
              <a:t>Custom ISV Application</a:t>
            </a:r>
            <a:endParaRPr lang="en-US" sz="900" b="1" dirty="0">
              <a:solidFill>
                <a:schemeClr val="tx1"/>
              </a:solidFill>
            </a:endParaRP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1788866" y="3887527"/>
            <a:ext cx="2132049"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Semantic Model</a:t>
            </a:r>
          </a:p>
        </p:txBody>
      </p:sp>
      <p:grpSp>
        <p:nvGrpSpPr>
          <p:cNvPr id="58" name="Group 57">
            <a:extLst>
              <a:ext uri="{FF2B5EF4-FFF2-40B4-BE49-F238E27FC236}">
                <a16:creationId xmlns:a16="http://schemas.microsoft.com/office/drawing/2014/main" id="{59835646-F877-EAF4-AA71-D329643F3FDB}"/>
              </a:ext>
            </a:extLst>
          </p:cNvPr>
          <p:cNvGrpSpPr/>
          <p:nvPr/>
        </p:nvGrpSpPr>
        <p:grpSpPr>
          <a:xfrm>
            <a:off x="4126357" y="3462427"/>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2"/>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7096712" y="3712803"/>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 name="Arrow: Right 4">
            <a:extLst>
              <a:ext uri="{FF2B5EF4-FFF2-40B4-BE49-F238E27FC236}">
                <a16:creationId xmlns:a16="http://schemas.microsoft.com/office/drawing/2014/main" id="{9A8BA0DC-AD2B-3046-F305-5E13DF9EE5AF}"/>
              </a:ext>
            </a:extLst>
          </p:cNvPr>
          <p:cNvSpPr/>
          <p:nvPr/>
        </p:nvSpPr>
        <p:spPr bwMode="auto">
          <a:xfrm>
            <a:off x="1788866" y="4742201"/>
            <a:ext cx="2190010"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Refresh Semantic Model</a:t>
            </a:r>
          </a:p>
        </p:txBody>
      </p:sp>
      <p:sp>
        <p:nvSpPr>
          <p:cNvPr id="6" name="Arrow: Right 5">
            <a:extLst>
              <a:ext uri="{FF2B5EF4-FFF2-40B4-BE49-F238E27FC236}">
                <a16:creationId xmlns:a16="http://schemas.microsoft.com/office/drawing/2014/main" id="{D8B46421-92E4-4B92-2488-B7A63F0FBDC8}"/>
              </a:ext>
            </a:extLst>
          </p:cNvPr>
          <p:cNvSpPr/>
          <p:nvPr/>
        </p:nvSpPr>
        <p:spPr bwMode="auto">
          <a:xfrm>
            <a:off x="1788866" y="5169539"/>
            <a:ext cx="2242442"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Report</a:t>
            </a:r>
          </a:p>
        </p:txBody>
      </p:sp>
      <p:sp>
        <p:nvSpPr>
          <p:cNvPr id="10" name="Rectangle 9">
            <a:extLst>
              <a:ext uri="{FF2B5EF4-FFF2-40B4-BE49-F238E27FC236}">
                <a16:creationId xmlns:a16="http://schemas.microsoft.com/office/drawing/2014/main" id="{76A8E53C-BA60-9C21-874F-24381AA06949}"/>
              </a:ext>
            </a:extLst>
          </p:cNvPr>
          <p:cNvSpPr/>
          <p:nvPr/>
        </p:nvSpPr>
        <p:spPr bwMode="auto">
          <a:xfrm>
            <a:off x="4126357" y="5165759"/>
            <a:ext cx="2893677" cy="362839"/>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a:solidFill>
                  <a:schemeClr val="tx2"/>
                </a:solidFill>
                <a:ea typeface="Segoe UI" pitchFamily="34" charset="0"/>
                <a:cs typeface="Segoe UI" pitchFamily="34" charset="0"/>
              </a:rPr>
              <a:t>Imported Data</a:t>
            </a:r>
          </a:p>
        </p:txBody>
      </p:sp>
      <p:sp>
        <p:nvSpPr>
          <p:cNvPr id="12" name="Arrow: Right 11">
            <a:extLst>
              <a:ext uri="{FF2B5EF4-FFF2-40B4-BE49-F238E27FC236}">
                <a16:creationId xmlns:a16="http://schemas.microsoft.com/office/drawing/2014/main" id="{CA1C27B4-6E85-F0EA-87A2-AAD93739DEA0}"/>
              </a:ext>
            </a:extLst>
          </p:cNvPr>
          <p:cNvSpPr/>
          <p:nvPr/>
        </p:nvSpPr>
        <p:spPr bwMode="auto">
          <a:xfrm>
            <a:off x="1788866" y="4314864"/>
            <a:ext cx="2185094"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Connection</a:t>
            </a:r>
          </a:p>
        </p:txBody>
      </p:sp>
      <p:grpSp>
        <p:nvGrpSpPr>
          <p:cNvPr id="20" name="Group 19">
            <a:extLst>
              <a:ext uri="{FF2B5EF4-FFF2-40B4-BE49-F238E27FC236}">
                <a16:creationId xmlns:a16="http://schemas.microsoft.com/office/drawing/2014/main" id="{A4CD6E53-D668-F6D5-A7C0-DF755D9274EA}"/>
              </a:ext>
            </a:extLst>
          </p:cNvPr>
          <p:cNvGrpSpPr/>
          <p:nvPr/>
        </p:nvGrpSpPr>
        <p:grpSpPr>
          <a:xfrm>
            <a:off x="5326884" y="5357066"/>
            <a:ext cx="4670805" cy="1464431"/>
            <a:chOff x="5326884" y="5357066"/>
            <a:chExt cx="4670805" cy="1464431"/>
          </a:xfrm>
        </p:grpSpPr>
        <p:sp>
          <p:nvSpPr>
            <p:cNvPr id="18" name="Arc 17">
              <a:extLst>
                <a:ext uri="{FF2B5EF4-FFF2-40B4-BE49-F238E27FC236}">
                  <a16:creationId xmlns:a16="http://schemas.microsoft.com/office/drawing/2014/main" id="{6A21465A-568E-831D-63A8-E7A31D4588B7}"/>
                </a:ext>
              </a:extLst>
            </p:cNvPr>
            <p:cNvSpPr/>
            <p:nvPr/>
          </p:nvSpPr>
          <p:spPr>
            <a:xfrm>
              <a:off x="5326884" y="5357066"/>
              <a:ext cx="3667722" cy="1075974"/>
            </a:xfrm>
            <a:prstGeom prst="arc">
              <a:avLst>
                <a:gd name="adj1" fmla="val 16200000"/>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BC97442D-6317-EE11-4615-C820C188C02D}"/>
                </a:ext>
              </a:extLst>
            </p:cNvPr>
            <p:cNvGrpSpPr/>
            <p:nvPr/>
          </p:nvGrpSpPr>
          <p:grpSpPr>
            <a:xfrm>
              <a:off x="8509994" y="5514198"/>
              <a:ext cx="1487695" cy="1307299"/>
              <a:chOff x="8399684" y="4770563"/>
              <a:chExt cx="1776703" cy="1647465"/>
            </a:xfrm>
          </p:grpSpPr>
          <p:sp>
            <p:nvSpPr>
              <p:cNvPr id="9" name="Rectangle 8">
                <a:extLst>
                  <a:ext uri="{FF2B5EF4-FFF2-40B4-BE49-F238E27FC236}">
                    <a16:creationId xmlns:a16="http://schemas.microsoft.com/office/drawing/2014/main" id="{76BAF3D2-E274-3C1A-21A7-9232606FE852}"/>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Web Connection</a:t>
                </a:r>
              </a:p>
            </p:txBody>
          </p:sp>
          <p:pic>
            <p:nvPicPr>
              <p:cNvPr id="11" name="Picture 10">
                <a:extLst>
                  <a:ext uri="{FF2B5EF4-FFF2-40B4-BE49-F238E27FC236}">
                    <a16:creationId xmlns:a16="http://schemas.microsoft.com/office/drawing/2014/main" id="{83131240-22BE-E252-6AA4-EDB2CD13C7C9}"/>
                  </a:ext>
                </a:extLst>
              </p:cNvPr>
              <p:cNvPicPr>
                <a:picLocks noChangeAspect="1"/>
              </p:cNvPicPr>
              <p:nvPr/>
            </p:nvPicPr>
            <p:blipFill rotWithShape="1">
              <a:blip r:embed="rId5"/>
              <a:srcRect t="30021" r="27256"/>
              <a:stretch/>
            </p:blipFill>
            <p:spPr>
              <a:xfrm>
                <a:off x="8618448" y="4914032"/>
                <a:ext cx="1387714" cy="1132139"/>
              </a:xfrm>
              <a:prstGeom prst="rect">
                <a:avLst/>
              </a:prstGeom>
              <a:ln>
                <a:solidFill>
                  <a:schemeClr val="tx1"/>
                </a:solidFill>
              </a:ln>
            </p:spPr>
          </p:pic>
        </p:grpSp>
      </p:grpSp>
      <p:pic>
        <p:nvPicPr>
          <p:cNvPr id="13" name="Picture 12">
            <a:extLst>
              <a:ext uri="{FF2B5EF4-FFF2-40B4-BE49-F238E27FC236}">
                <a16:creationId xmlns:a16="http://schemas.microsoft.com/office/drawing/2014/main" id="{4814B8DC-1AFE-5499-5DC6-4C04DBEF88BE}"/>
              </a:ext>
            </a:extLst>
          </p:cNvPr>
          <p:cNvPicPr>
            <a:picLocks noChangeAspect="1"/>
          </p:cNvPicPr>
          <p:nvPr/>
        </p:nvPicPr>
        <p:blipFill>
          <a:blip r:embed="rId6"/>
          <a:stretch>
            <a:fillRect/>
          </a:stretch>
        </p:blipFill>
        <p:spPr>
          <a:xfrm>
            <a:off x="8409616" y="3270765"/>
            <a:ext cx="3820531" cy="1824126"/>
          </a:xfrm>
          <a:prstGeom prst="rect">
            <a:avLst/>
          </a:prstGeom>
          <a:ln>
            <a:solidFill>
              <a:schemeClr val="tx1">
                <a:lumMod val="75000"/>
              </a:schemeClr>
            </a:solidFill>
          </a:ln>
        </p:spPr>
      </p:pic>
    </p:spTree>
    <p:extLst>
      <p:ext uri="{BB962C8B-B14F-4D97-AF65-F5344CB8AC3E}">
        <p14:creationId xmlns:p14="http://schemas.microsoft.com/office/powerpoint/2010/main" val="228530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 grpId="0" animBg="1"/>
      <p:bldP spid="6" grpId="0" animBg="1"/>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DFDA-221C-918D-2D26-3FC3C25A3350}"/>
              </a:ext>
            </a:extLst>
          </p:cNvPr>
          <p:cNvSpPr>
            <a:spLocks noGrp="1"/>
          </p:cNvSpPr>
          <p:nvPr>
            <p:ph type="title"/>
          </p:nvPr>
        </p:nvSpPr>
        <p:spPr/>
        <p:txBody>
          <a:bodyPr/>
          <a:lstStyle/>
          <a:p>
            <a:r>
              <a:rPr lang="en-US" dirty="0"/>
              <a:t>Demo 3 Output</a:t>
            </a:r>
          </a:p>
        </p:txBody>
      </p:sp>
      <p:pic>
        <p:nvPicPr>
          <p:cNvPr id="6" name="Picture 5">
            <a:extLst>
              <a:ext uri="{FF2B5EF4-FFF2-40B4-BE49-F238E27FC236}">
                <a16:creationId xmlns:a16="http://schemas.microsoft.com/office/drawing/2014/main" id="{8F6DD076-05DC-CE85-F317-5304265450D5}"/>
              </a:ext>
            </a:extLst>
          </p:cNvPr>
          <p:cNvPicPr>
            <a:picLocks noChangeAspect="1"/>
          </p:cNvPicPr>
          <p:nvPr/>
        </p:nvPicPr>
        <p:blipFill>
          <a:blip r:embed="rId2"/>
          <a:srcRect r="22471" b="5357"/>
          <a:stretch/>
        </p:blipFill>
        <p:spPr>
          <a:xfrm>
            <a:off x="579121" y="1206231"/>
            <a:ext cx="7892795" cy="4950730"/>
          </a:xfrm>
          <a:prstGeom prst="rect">
            <a:avLst/>
          </a:prstGeom>
        </p:spPr>
      </p:pic>
      <p:pic>
        <p:nvPicPr>
          <p:cNvPr id="8" name="Picture 7">
            <a:extLst>
              <a:ext uri="{FF2B5EF4-FFF2-40B4-BE49-F238E27FC236}">
                <a16:creationId xmlns:a16="http://schemas.microsoft.com/office/drawing/2014/main" id="{828766D9-5C83-624D-5B5C-79326EEBF0B6}"/>
              </a:ext>
            </a:extLst>
          </p:cNvPr>
          <p:cNvPicPr>
            <a:picLocks noChangeAspect="1"/>
          </p:cNvPicPr>
          <p:nvPr/>
        </p:nvPicPr>
        <p:blipFill>
          <a:blip r:embed="rId3"/>
          <a:stretch>
            <a:fillRect/>
          </a:stretch>
        </p:blipFill>
        <p:spPr>
          <a:xfrm>
            <a:off x="7749991" y="1101803"/>
            <a:ext cx="4437953" cy="2118917"/>
          </a:xfrm>
          <a:prstGeom prst="rect">
            <a:avLst/>
          </a:prstGeom>
          <a:ln>
            <a:solidFill>
              <a:schemeClr val="tx1">
                <a:lumMod val="75000"/>
              </a:schemeClr>
            </a:solidFill>
          </a:ln>
        </p:spPr>
      </p:pic>
    </p:spTree>
    <p:extLst>
      <p:ext uri="{BB962C8B-B14F-4D97-AF65-F5344CB8AC3E}">
        <p14:creationId xmlns:p14="http://schemas.microsoft.com/office/powerpoint/2010/main" val="29971816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814F5-07EF-BCC8-C714-48A3129CC01D}"/>
              </a:ext>
            </a:extLst>
          </p:cNvPr>
          <p:cNvSpPr>
            <a:spLocks noGrp="1"/>
          </p:cNvSpPr>
          <p:nvPr>
            <p:ph type="title"/>
          </p:nvPr>
        </p:nvSpPr>
        <p:spPr/>
        <p:txBody>
          <a:bodyPr/>
          <a:lstStyle/>
          <a:p>
            <a:r>
              <a:rPr lang="en-US" dirty="0"/>
              <a:t>Exporting Existing Items using Get Item Definition</a:t>
            </a:r>
          </a:p>
        </p:txBody>
      </p:sp>
      <p:sp>
        <p:nvSpPr>
          <p:cNvPr id="3" name="Text Placeholder 2">
            <a:extLst>
              <a:ext uri="{FF2B5EF4-FFF2-40B4-BE49-F238E27FC236}">
                <a16:creationId xmlns:a16="http://schemas.microsoft.com/office/drawing/2014/main" id="{4015FA1D-6ECE-9DC9-4F40-D8A5130310DA}"/>
              </a:ext>
            </a:extLst>
          </p:cNvPr>
          <p:cNvSpPr>
            <a:spLocks noGrp="1"/>
          </p:cNvSpPr>
          <p:nvPr>
            <p:ph type="body" sz="quarter" idx="10"/>
          </p:nvPr>
        </p:nvSpPr>
        <p:spPr>
          <a:xfrm>
            <a:off x="511277" y="1227439"/>
            <a:ext cx="11604521" cy="3462486"/>
          </a:xfrm>
        </p:spPr>
        <p:txBody>
          <a:bodyPr/>
          <a:lstStyle/>
          <a:p>
            <a:r>
              <a:rPr lang="en-US" sz="2000" b="1" dirty="0">
                <a:solidFill>
                  <a:srgbClr val="6C0000"/>
                </a:solidFill>
              </a:rPr>
              <a:t>Get Item Definition</a:t>
            </a:r>
            <a:r>
              <a:rPr lang="en-US" dirty="0"/>
              <a:t> API allows you retrieve item definition for existing items</a:t>
            </a:r>
          </a:p>
          <a:p>
            <a:pPr lvl="1"/>
            <a:r>
              <a:rPr lang="en-US" dirty="0"/>
              <a:t>Call </a:t>
            </a:r>
            <a:r>
              <a:rPr lang="en-US" sz="1600" b="1" dirty="0">
                <a:solidFill>
                  <a:schemeClr val="accent3">
                    <a:lumMod val="50000"/>
                  </a:schemeClr>
                </a:solidFill>
              </a:rPr>
              <a:t>Get Items</a:t>
            </a:r>
            <a:r>
              <a:rPr lang="en-US" dirty="0"/>
              <a:t> to discover set of item Ids in workspace then call </a:t>
            </a:r>
            <a:r>
              <a:rPr lang="en-US" sz="1600" b="1" dirty="0">
                <a:solidFill>
                  <a:schemeClr val="accent3">
                    <a:lumMod val="50000"/>
                  </a:schemeClr>
                </a:solidFill>
              </a:rPr>
              <a:t>Get Item Definition</a:t>
            </a:r>
            <a:r>
              <a:rPr lang="en-US" dirty="0"/>
              <a:t> once for each item Id</a:t>
            </a:r>
          </a:p>
          <a:p>
            <a:pPr lvl="1"/>
            <a:r>
              <a:rPr lang="en-US" dirty="0"/>
              <a:t>Make it possible to create a folder on local file system with set of files for each item definition part</a:t>
            </a:r>
          </a:p>
          <a:p>
            <a:pPr lvl="1"/>
            <a:endParaRPr lang="en-US" dirty="0"/>
          </a:p>
          <a:p>
            <a:pPr lvl="1"/>
            <a:endParaRPr lang="en-US" dirty="0"/>
          </a:p>
          <a:p>
            <a:pPr lvl="1"/>
            <a:endParaRPr lang="en-US" dirty="0"/>
          </a:p>
          <a:p>
            <a:endParaRPr lang="en-US" dirty="0"/>
          </a:p>
          <a:p>
            <a:endParaRPr lang="en-US" dirty="0"/>
          </a:p>
          <a:p>
            <a:pPr lvl="1"/>
            <a:r>
              <a:rPr lang="en-US" dirty="0"/>
              <a:t>Exported items definitions used to reverse engineering item definition parts needed for calling </a:t>
            </a:r>
            <a:r>
              <a:rPr lang="en-US" sz="1800" b="1" dirty="0">
                <a:solidFill>
                  <a:srgbClr val="6C0000"/>
                </a:solidFill>
              </a:rPr>
              <a:t>CreateItem</a:t>
            </a:r>
            <a:endParaRPr lang="en-US" dirty="0"/>
          </a:p>
        </p:txBody>
      </p:sp>
      <p:sp>
        <p:nvSpPr>
          <p:cNvPr id="4" name="Rectangle 3">
            <a:extLst>
              <a:ext uri="{FF2B5EF4-FFF2-40B4-BE49-F238E27FC236}">
                <a16:creationId xmlns:a16="http://schemas.microsoft.com/office/drawing/2014/main" id="{E0766412-195C-0FF3-EF0D-03A8D798FB97}"/>
              </a:ext>
            </a:extLst>
          </p:cNvPr>
          <p:cNvSpPr/>
          <p:nvPr/>
        </p:nvSpPr>
        <p:spPr bwMode="auto">
          <a:xfrm>
            <a:off x="1278254" y="2449902"/>
            <a:ext cx="2028629" cy="1633111"/>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AADC6302-2E9A-8F20-9B37-92D78DBD1301}"/>
              </a:ext>
            </a:extLst>
          </p:cNvPr>
          <p:cNvSpPr/>
          <p:nvPr/>
        </p:nvSpPr>
        <p:spPr bwMode="auto">
          <a:xfrm>
            <a:off x="8215770" y="2449902"/>
            <a:ext cx="2028629" cy="1633111"/>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13" name="Group 12">
            <a:extLst>
              <a:ext uri="{FF2B5EF4-FFF2-40B4-BE49-F238E27FC236}">
                <a16:creationId xmlns:a16="http://schemas.microsoft.com/office/drawing/2014/main" id="{FADA9BD0-9177-530D-9599-F88090591CE4}"/>
              </a:ext>
            </a:extLst>
          </p:cNvPr>
          <p:cNvGrpSpPr/>
          <p:nvPr/>
        </p:nvGrpSpPr>
        <p:grpSpPr>
          <a:xfrm>
            <a:off x="3472942" y="2680856"/>
            <a:ext cx="4507843" cy="528397"/>
            <a:chOff x="3764022" y="4643606"/>
            <a:chExt cx="4507843" cy="709723"/>
          </a:xfrm>
        </p:grpSpPr>
        <p:sp>
          <p:nvSpPr>
            <p:cNvPr id="14" name="Arrow: Right 13">
              <a:extLst>
                <a:ext uri="{FF2B5EF4-FFF2-40B4-BE49-F238E27FC236}">
                  <a16:creationId xmlns:a16="http://schemas.microsoft.com/office/drawing/2014/main" id="{1F97AC54-DF2B-72D9-66AD-F11221CDECB9}"/>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5" name="Rectangle: Rounded Corners 14">
              <a:extLst>
                <a:ext uri="{FF2B5EF4-FFF2-40B4-BE49-F238E27FC236}">
                  <a16:creationId xmlns:a16="http://schemas.microsoft.com/office/drawing/2014/main" id="{5E23101F-029F-AA9F-6B14-35782526DC9B}"/>
                </a:ext>
              </a:extLst>
            </p:cNvPr>
            <p:cNvSpPr/>
            <p:nvPr/>
          </p:nvSpPr>
          <p:spPr bwMode="auto">
            <a:xfrm>
              <a:off x="6179574" y="4643606"/>
              <a:ext cx="1818640"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 Item Definition</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for Report</a:t>
              </a:r>
            </a:p>
          </p:txBody>
        </p:sp>
      </p:grpSp>
      <p:grpSp>
        <p:nvGrpSpPr>
          <p:cNvPr id="16" name="Group 15">
            <a:extLst>
              <a:ext uri="{FF2B5EF4-FFF2-40B4-BE49-F238E27FC236}">
                <a16:creationId xmlns:a16="http://schemas.microsoft.com/office/drawing/2014/main" id="{4C48C1FE-6405-9316-A84F-3FA8E24C89D1}"/>
              </a:ext>
            </a:extLst>
          </p:cNvPr>
          <p:cNvGrpSpPr/>
          <p:nvPr/>
        </p:nvGrpSpPr>
        <p:grpSpPr>
          <a:xfrm>
            <a:off x="3472942" y="3381836"/>
            <a:ext cx="4507843" cy="528397"/>
            <a:chOff x="3764022" y="4643606"/>
            <a:chExt cx="4507843" cy="709723"/>
          </a:xfrm>
        </p:grpSpPr>
        <p:sp>
          <p:nvSpPr>
            <p:cNvPr id="17" name="Arrow: Right 16">
              <a:extLst>
                <a:ext uri="{FF2B5EF4-FFF2-40B4-BE49-F238E27FC236}">
                  <a16:creationId xmlns:a16="http://schemas.microsoft.com/office/drawing/2014/main" id="{AC4A625C-38D3-8715-7F87-4ECD0FB35862}"/>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8" name="Rectangle: Rounded Corners 17">
              <a:extLst>
                <a:ext uri="{FF2B5EF4-FFF2-40B4-BE49-F238E27FC236}">
                  <a16:creationId xmlns:a16="http://schemas.microsoft.com/office/drawing/2014/main" id="{725BA620-5B5D-D22E-C937-80F368AED5BE}"/>
                </a:ext>
              </a:extLst>
            </p:cNvPr>
            <p:cNvSpPr/>
            <p:nvPr/>
          </p:nvSpPr>
          <p:spPr bwMode="auto">
            <a:xfrm>
              <a:off x="6179574" y="4643606"/>
              <a:ext cx="1818640"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 Item Definition</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for Semantic Model</a:t>
              </a:r>
            </a:p>
          </p:txBody>
        </p:sp>
      </p:grpSp>
      <p:pic>
        <p:nvPicPr>
          <p:cNvPr id="8" name="Picture 7">
            <a:extLst>
              <a:ext uri="{FF2B5EF4-FFF2-40B4-BE49-F238E27FC236}">
                <a16:creationId xmlns:a16="http://schemas.microsoft.com/office/drawing/2014/main" id="{D91871C2-8DD6-9924-9BA4-B5FD86AF8334}"/>
              </a:ext>
            </a:extLst>
          </p:cNvPr>
          <p:cNvPicPr>
            <a:picLocks noChangeAspect="1"/>
          </p:cNvPicPr>
          <p:nvPr/>
        </p:nvPicPr>
        <p:blipFill>
          <a:blip r:embed="rId2"/>
          <a:stretch>
            <a:fillRect/>
          </a:stretch>
        </p:blipFill>
        <p:spPr>
          <a:xfrm>
            <a:off x="1323868" y="4784494"/>
            <a:ext cx="3726533" cy="1734899"/>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7B4D821B-5140-D8AA-8063-8CCB2B66952E}"/>
              </a:ext>
            </a:extLst>
          </p:cNvPr>
          <p:cNvPicPr>
            <a:picLocks noChangeAspect="1"/>
          </p:cNvPicPr>
          <p:nvPr/>
        </p:nvPicPr>
        <p:blipFill>
          <a:blip r:embed="rId3"/>
          <a:srcRect t="4727" b="-1"/>
          <a:stretch/>
        </p:blipFill>
        <p:spPr>
          <a:xfrm>
            <a:off x="5366467" y="4836128"/>
            <a:ext cx="2896004" cy="907603"/>
          </a:xfrm>
          <a:prstGeom prst="rect">
            <a:avLst/>
          </a:prstGeom>
          <a:ln>
            <a:solidFill>
              <a:schemeClr val="tx1">
                <a:lumMod val="75000"/>
              </a:schemeClr>
            </a:solidFill>
          </a:ln>
        </p:spPr>
      </p:pic>
      <p:pic>
        <p:nvPicPr>
          <p:cNvPr id="19" name="Picture 18">
            <a:extLst>
              <a:ext uri="{FF2B5EF4-FFF2-40B4-BE49-F238E27FC236}">
                <a16:creationId xmlns:a16="http://schemas.microsoft.com/office/drawing/2014/main" id="{E6A8A083-312D-4BF1-12D6-E1D33CC054BC}"/>
              </a:ext>
            </a:extLst>
          </p:cNvPr>
          <p:cNvPicPr>
            <a:picLocks noChangeAspect="1"/>
          </p:cNvPicPr>
          <p:nvPr/>
        </p:nvPicPr>
        <p:blipFill>
          <a:blip r:embed="rId4"/>
          <a:srcRect t="2540"/>
          <a:stretch/>
        </p:blipFill>
        <p:spPr>
          <a:xfrm>
            <a:off x="8578537" y="4871149"/>
            <a:ext cx="2438740" cy="1791873"/>
          </a:xfrm>
          <a:prstGeom prst="rect">
            <a:avLst/>
          </a:prstGeom>
          <a:ln>
            <a:solidFill>
              <a:schemeClr val="tx1">
                <a:lumMod val="75000"/>
              </a:schemeClr>
            </a:solidFill>
          </a:ln>
        </p:spPr>
      </p:pic>
    </p:spTree>
    <p:extLst>
      <p:ext uri="{BB962C8B-B14F-4D97-AF65-F5344CB8AC3E}">
        <p14:creationId xmlns:p14="http://schemas.microsoft.com/office/powerpoint/2010/main" val="341428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E871-96C7-33F6-E3DB-0AC742A6621A}"/>
              </a:ext>
            </a:extLst>
          </p:cNvPr>
          <p:cNvSpPr>
            <a:spLocks noGrp="1"/>
          </p:cNvSpPr>
          <p:nvPr>
            <p:ph type="title"/>
          </p:nvPr>
        </p:nvSpPr>
        <p:spPr/>
        <p:txBody>
          <a:bodyPr/>
          <a:lstStyle/>
          <a:p>
            <a:r>
              <a:rPr lang="en-US" dirty="0"/>
              <a:t>Updating Workspace Items using Update Item Definition</a:t>
            </a:r>
          </a:p>
        </p:txBody>
      </p:sp>
      <p:sp>
        <p:nvSpPr>
          <p:cNvPr id="3" name="Text Placeholder 2">
            <a:extLst>
              <a:ext uri="{FF2B5EF4-FFF2-40B4-BE49-F238E27FC236}">
                <a16:creationId xmlns:a16="http://schemas.microsoft.com/office/drawing/2014/main" id="{B85E27DA-87CD-9D4C-A8D3-33D11AEBFD19}"/>
              </a:ext>
            </a:extLst>
          </p:cNvPr>
          <p:cNvSpPr>
            <a:spLocks noGrp="1"/>
          </p:cNvSpPr>
          <p:nvPr>
            <p:ph type="body" sz="quarter" idx="10"/>
          </p:nvPr>
        </p:nvSpPr>
        <p:spPr>
          <a:xfrm>
            <a:off x="511277" y="1227439"/>
            <a:ext cx="11604521" cy="723275"/>
          </a:xfrm>
        </p:spPr>
        <p:txBody>
          <a:bodyPr/>
          <a:lstStyle/>
          <a:p>
            <a:r>
              <a:rPr lang="en-US" dirty="0"/>
              <a:t>Use </a:t>
            </a:r>
            <a:r>
              <a:rPr lang="en-US" sz="2000" b="1" dirty="0">
                <a:solidFill>
                  <a:schemeClr val="accent3">
                    <a:lumMod val="75000"/>
                  </a:schemeClr>
                </a:solidFill>
              </a:rPr>
              <a:t>Update Item Definition</a:t>
            </a:r>
            <a:r>
              <a:rPr lang="en-US" dirty="0"/>
              <a:t> API to update semantic models and reports</a:t>
            </a:r>
          </a:p>
          <a:p>
            <a:pPr lvl="1"/>
            <a:r>
              <a:rPr lang="en-US" dirty="0"/>
              <a:t>You can update semantic models and reports completely independent of one another</a:t>
            </a:r>
          </a:p>
        </p:txBody>
      </p:sp>
      <p:sp>
        <p:nvSpPr>
          <p:cNvPr id="4" name="Rectangle 3">
            <a:extLst>
              <a:ext uri="{FF2B5EF4-FFF2-40B4-BE49-F238E27FC236}">
                <a16:creationId xmlns:a16="http://schemas.microsoft.com/office/drawing/2014/main" id="{A66C6885-3240-F9D8-A81C-A1A1F296C9DC}"/>
              </a:ext>
            </a:extLst>
          </p:cNvPr>
          <p:cNvSpPr/>
          <p:nvPr/>
        </p:nvSpPr>
        <p:spPr bwMode="auto">
          <a:xfrm>
            <a:off x="1379645" y="2190865"/>
            <a:ext cx="2028629" cy="1638185"/>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79E83050-41C3-83F3-7134-44B44936A8FC}"/>
              </a:ext>
            </a:extLst>
          </p:cNvPr>
          <p:cNvSpPr/>
          <p:nvPr/>
        </p:nvSpPr>
        <p:spPr bwMode="auto">
          <a:xfrm>
            <a:off x="8351749" y="2190865"/>
            <a:ext cx="2028629" cy="1638185"/>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9" name="Group 8">
            <a:extLst>
              <a:ext uri="{FF2B5EF4-FFF2-40B4-BE49-F238E27FC236}">
                <a16:creationId xmlns:a16="http://schemas.microsoft.com/office/drawing/2014/main" id="{2FF65299-6C54-FC89-29B7-00FEED801C7B}"/>
              </a:ext>
            </a:extLst>
          </p:cNvPr>
          <p:cNvGrpSpPr/>
          <p:nvPr/>
        </p:nvGrpSpPr>
        <p:grpSpPr>
          <a:xfrm>
            <a:off x="3570598" y="2618525"/>
            <a:ext cx="4507843" cy="709723"/>
            <a:chOff x="3781391" y="6073183"/>
            <a:chExt cx="4507843" cy="709723"/>
          </a:xfrm>
        </p:grpSpPr>
        <p:sp>
          <p:nvSpPr>
            <p:cNvPr id="10" name="Arrow: Right 9">
              <a:extLst>
                <a:ext uri="{FF2B5EF4-FFF2-40B4-BE49-F238E27FC236}">
                  <a16:creationId xmlns:a16="http://schemas.microsoft.com/office/drawing/2014/main" id="{B7032ED2-D040-55A1-6B30-160420EC6905}"/>
                </a:ext>
              </a:extLst>
            </p:cNvPr>
            <p:cNvSpPr/>
            <p:nvPr/>
          </p:nvSpPr>
          <p:spPr bwMode="auto">
            <a:xfrm>
              <a:off x="3781391" y="6150072"/>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Update Item Definition</a:t>
              </a:r>
            </a:p>
          </p:txBody>
        </p:sp>
        <p:sp>
          <p:nvSpPr>
            <p:cNvPr id="11" name="Rectangle: Rounded Corners 10">
              <a:extLst>
                <a:ext uri="{FF2B5EF4-FFF2-40B4-BE49-F238E27FC236}">
                  <a16:creationId xmlns:a16="http://schemas.microsoft.com/office/drawing/2014/main" id="{D0FD2DC9-B605-5E21-E626-E24FFC118FBC}"/>
                </a:ext>
              </a:extLst>
            </p:cNvPr>
            <p:cNvSpPr/>
            <p:nvPr/>
          </p:nvSpPr>
          <p:spPr bwMode="auto">
            <a:xfrm>
              <a:off x="6276602" y="6073183"/>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Tree>
    <p:extLst>
      <p:ext uri="{BB962C8B-B14F-4D97-AF65-F5344CB8AC3E}">
        <p14:creationId xmlns:p14="http://schemas.microsoft.com/office/powerpoint/2010/main" val="1239459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D6BF-5003-5B83-74EC-95141A23F8FB}"/>
              </a:ext>
            </a:extLst>
          </p:cNvPr>
          <p:cNvSpPr>
            <a:spLocks noGrp="1"/>
          </p:cNvSpPr>
          <p:nvPr>
            <p:ph type="title"/>
          </p:nvPr>
        </p:nvSpPr>
        <p:spPr/>
        <p:txBody>
          <a:bodyPr/>
          <a:lstStyle/>
          <a:p>
            <a:r>
              <a:rPr lang="en-US" dirty="0"/>
              <a:t>Creating Item Definition to Update Semantic Model</a:t>
            </a:r>
          </a:p>
        </p:txBody>
      </p:sp>
      <p:sp>
        <p:nvSpPr>
          <p:cNvPr id="5" name="Text Placeholder 4">
            <a:extLst>
              <a:ext uri="{FF2B5EF4-FFF2-40B4-BE49-F238E27FC236}">
                <a16:creationId xmlns:a16="http://schemas.microsoft.com/office/drawing/2014/main" id="{DD7948AF-E0F6-A261-B853-F7A20A266BB9}"/>
              </a:ext>
            </a:extLst>
          </p:cNvPr>
          <p:cNvSpPr>
            <a:spLocks noGrp="1"/>
          </p:cNvSpPr>
          <p:nvPr>
            <p:ph type="body" sz="quarter" idx="10"/>
          </p:nvPr>
        </p:nvSpPr>
        <p:spPr>
          <a:xfrm>
            <a:off x="511277" y="1227439"/>
            <a:ext cx="11604521" cy="369332"/>
          </a:xfrm>
        </p:spPr>
        <p:txBody>
          <a:bodyPr/>
          <a:lstStyle/>
          <a:p>
            <a:r>
              <a:rPr lang="en-US" dirty="0"/>
              <a:t>Use the same item definition passed to </a:t>
            </a:r>
            <a:r>
              <a:rPr lang="en-US" sz="2000" b="1" dirty="0">
                <a:solidFill>
                  <a:schemeClr val="accent3">
                    <a:lumMod val="75000"/>
                  </a:schemeClr>
                </a:solidFill>
              </a:rPr>
              <a:t>CreateItem</a:t>
            </a:r>
            <a:r>
              <a:rPr lang="en-US" dirty="0"/>
              <a:t> with updated </a:t>
            </a:r>
            <a:r>
              <a:rPr lang="en-US" sz="2000" b="1" dirty="0">
                <a:solidFill>
                  <a:schemeClr val="accent3">
                    <a:lumMod val="75000"/>
                  </a:schemeClr>
                </a:solidFill>
              </a:rPr>
              <a:t>model.bim</a:t>
            </a:r>
            <a:endParaRPr lang="en-US" b="1" dirty="0">
              <a:solidFill>
                <a:schemeClr val="accent3">
                  <a:lumMod val="75000"/>
                </a:schemeClr>
              </a:solidFill>
            </a:endParaRPr>
          </a:p>
        </p:txBody>
      </p:sp>
      <p:pic>
        <p:nvPicPr>
          <p:cNvPr id="7" name="Picture 6">
            <a:extLst>
              <a:ext uri="{FF2B5EF4-FFF2-40B4-BE49-F238E27FC236}">
                <a16:creationId xmlns:a16="http://schemas.microsoft.com/office/drawing/2014/main" id="{73E0360B-A3BF-A6AC-37D2-1FA798BE4DE3}"/>
              </a:ext>
            </a:extLst>
          </p:cNvPr>
          <p:cNvPicPr>
            <a:picLocks noChangeAspect="1"/>
          </p:cNvPicPr>
          <p:nvPr/>
        </p:nvPicPr>
        <p:blipFill>
          <a:blip r:embed="rId2"/>
          <a:stretch>
            <a:fillRect/>
          </a:stretch>
        </p:blipFill>
        <p:spPr>
          <a:xfrm>
            <a:off x="957157" y="1802748"/>
            <a:ext cx="9402487" cy="1914792"/>
          </a:xfrm>
          <a:prstGeom prst="rect">
            <a:avLst/>
          </a:prstGeom>
          <a:ln>
            <a:solidFill>
              <a:schemeClr val="tx1">
                <a:lumMod val="60000"/>
                <a:lumOff val="40000"/>
              </a:schemeClr>
            </a:solidFill>
          </a:ln>
        </p:spPr>
      </p:pic>
      <p:sp>
        <p:nvSpPr>
          <p:cNvPr id="6" name="Arrow: Right 5">
            <a:extLst>
              <a:ext uri="{FF2B5EF4-FFF2-40B4-BE49-F238E27FC236}">
                <a16:creationId xmlns:a16="http://schemas.microsoft.com/office/drawing/2014/main" id="{856BC51C-57FB-E769-6E59-FF30C1C551E9}"/>
              </a:ext>
            </a:extLst>
          </p:cNvPr>
          <p:cNvSpPr/>
          <p:nvPr/>
        </p:nvSpPr>
        <p:spPr bwMode="auto">
          <a:xfrm flipH="1">
            <a:off x="9786969" y="2286193"/>
            <a:ext cx="1481455" cy="302650"/>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Updated BIM file</a:t>
            </a:r>
          </a:p>
        </p:txBody>
      </p:sp>
    </p:spTree>
    <p:extLst>
      <p:ext uri="{BB962C8B-B14F-4D97-AF65-F5344CB8AC3E}">
        <p14:creationId xmlns:p14="http://schemas.microsoft.com/office/powerpoint/2010/main" val="308804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D944-7BF2-BC97-9C52-E890F17B123F}"/>
              </a:ext>
            </a:extLst>
          </p:cNvPr>
          <p:cNvSpPr>
            <a:spLocks noGrp="1"/>
          </p:cNvSpPr>
          <p:nvPr>
            <p:ph type="title"/>
          </p:nvPr>
        </p:nvSpPr>
        <p:spPr/>
        <p:txBody>
          <a:bodyPr/>
          <a:lstStyle/>
          <a:p>
            <a:r>
              <a:rPr lang="en-US" dirty="0"/>
              <a:t>Updating a Semantic Model</a:t>
            </a:r>
          </a:p>
        </p:txBody>
      </p:sp>
      <p:sp>
        <p:nvSpPr>
          <p:cNvPr id="3" name="Text Placeholder 2">
            <a:extLst>
              <a:ext uri="{FF2B5EF4-FFF2-40B4-BE49-F238E27FC236}">
                <a16:creationId xmlns:a16="http://schemas.microsoft.com/office/drawing/2014/main" id="{730E5793-D330-1001-0AB8-3BFF10DA948B}"/>
              </a:ext>
            </a:extLst>
          </p:cNvPr>
          <p:cNvSpPr>
            <a:spLocks noGrp="1"/>
          </p:cNvSpPr>
          <p:nvPr>
            <p:ph type="body" sz="quarter" idx="10"/>
          </p:nvPr>
        </p:nvSpPr>
        <p:spPr>
          <a:xfrm>
            <a:off x="511277" y="1227439"/>
            <a:ext cx="11604521" cy="2623795"/>
          </a:xfrm>
        </p:spPr>
        <p:txBody>
          <a:bodyPr/>
          <a:lstStyle/>
          <a:p>
            <a:r>
              <a:rPr lang="en-US" dirty="0"/>
              <a:t>Get item definition with updated model.bim</a:t>
            </a:r>
          </a:p>
          <a:p>
            <a:pPr lvl="1"/>
            <a:endParaRPr lang="en-US" dirty="0"/>
          </a:p>
          <a:p>
            <a:pPr lvl="1"/>
            <a:endParaRPr lang="en-US" dirty="0"/>
          </a:p>
          <a:p>
            <a:pPr lvl="1"/>
            <a:endParaRPr lang="en-US" dirty="0"/>
          </a:p>
          <a:p>
            <a:pPr lvl="1"/>
            <a:endParaRPr lang="en-US" dirty="0"/>
          </a:p>
          <a:p>
            <a:pPr lvl="1"/>
            <a:endParaRPr lang="en-US" dirty="0"/>
          </a:p>
          <a:p>
            <a:r>
              <a:rPr lang="en-US" dirty="0"/>
              <a:t>Call </a:t>
            </a:r>
            <a:r>
              <a:rPr lang="en-US" sz="2000" b="1" dirty="0">
                <a:solidFill>
                  <a:srgbClr val="680000"/>
                </a:solidFill>
              </a:rPr>
              <a:t>UpdateItemDefinition</a:t>
            </a:r>
            <a:r>
              <a:rPr lang="en-US" dirty="0"/>
              <a:t> API using .NET SDK</a:t>
            </a:r>
          </a:p>
        </p:txBody>
      </p:sp>
      <p:pic>
        <p:nvPicPr>
          <p:cNvPr id="4" name="Picture 3">
            <a:extLst>
              <a:ext uri="{FF2B5EF4-FFF2-40B4-BE49-F238E27FC236}">
                <a16:creationId xmlns:a16="http://schemas.microsoft.com/office/drawing/2014/main" id="{55CB4CB7-6C05-8414-020F-37BCC026DF92}"/>
              </a:ext>
            </a:extLst>
          </p:cNvPr>
          <p:cNvPicPr>
            <a:picLocks noChangeAspect="1"/>
          </p:cNvPicPr>
          <p:nvPr/>
        </p:nvPicPr>
        <p:blipFill>
          <a:blip r:embed="rId2"/>
          <a:stretch>
            <a:fillRect/>
          </a:stretch>
        </p:blipFill>
        <p:spPr>
          <a:xfrm>
            <a:off x="3016639" y="5165839"/>
            <a:ext cx="3549400" cy="1638185"/>
          </a:xfrm>
          <a:prstGeom prst="rect">
            <a:avLst/>
          </a:prstGeom>
          <a:ln>
            <a:solidFill>
              <a:schemeClr val="accent1"/>
            </a:solidFill>
          </a:ln>
        </p:spPr>
      </p:pic>
      <p:sp>
        <p:nvSpPr>
          <p:cNvPr id="5" name="Rectangle 4">
            <a:extLst>
              <a:ext uri="{FF2B5EF4-FFF2-40B4-BE49-F238E27FC236}">
                <a16:creationId xmlns:a16="http://schemas.microsoft.com/office/drawing/2014/main" id="{7A7A43AD-4352-CFA9-92B2-FDBDBB3A88B1}"/>
              </a:ext>
            </a:extLst>
          </p:cNvPr>
          <p:cNvSpPr/>
          <p:nvPr/>
        </p:nvSpPr>
        <p:spPr bwMode="auto">
          <a:xfrm>
            <a:off x="883477" y="4692909"/>
            <a:ext cx="2028629" cy="2111116"/>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6" name="Rectangle 5">
            <a:extLst>
              <a:ext uri="{FF2B5EF4-FFF2-40B4-BE49-F238E27FC236}">
                <a16:creationId xmlns:a16="http://schemas.microsoft.com/office/drawing/2014/main" id="{707C7494-57DD-8AA4-3C75-A1440B8794C2}"/>
              </a:ext>
            </a:extLst>
          </p:cNvPr>
          <p:cNvSpPr/>
          <p:nvPr/>
        </p:nvSpPr>
        <p:spPr bwMode="auto">
          <a:xfrm>
            <a:off x="9648972" y="4692909"/>
            <a:ext cx="2028629" cy="2111116"/>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sp>
        <p:nvSpPr>
          <p:cNvPr id="8" name="Arrow: Right 7">
            <a:extLst>
              <a:ext uri="{FF2B5EF4-FFF2-40B4-BE49-F238E27FC236}">
                <a16:creationId xmlns:a16="http://schemas.microsoft.com/office/drawing/2014/main" id="{0DE6CD9B-DCA6-23ED-5D4D-F99D1C058A46}"/>
              </a:ext>
            </a:extLst>
          </p:cNvPr>
          <p:cNvSpPr/>
          <p:nvPr/>
        </p:nvSpPr>
        <p:spPr bwMode="auto">
          <a:xfrm>
            <a:off x="2997929" y="4692908"/>
            <a:ext cx="6546510" cy="496569"/>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solidFill>
                <a:latin typeface="Arial" panose="020B0604020202020204" pitchFamily="34" charset="0"/>
                <a:ea typeface="Segoe UI" pitchFamily="34" charset="0"/>
                <a:cs typeface="Arial" panose="020B0604020202020204" pitchFamily="34" charset="0"/>
              </a:rPr>
              <a:t>POST  https://api.fabric.microsoft.com/v1/workspaces/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{WORKSPACE_ID}</a:t>
            </a:r>
            <a:r>
              <a:rPr lang="en-US" sz="900" b="1" dirty="0">
                <a:solidFill>
                  <a:schemeClr val="tx1"/>
                </a:solidFill>
                <a:latin typeface="Arial" panose="020B0604020202020204" pitchFamily="34" charset="0"/>
                <a:ea typeface="Segoe UI" pitchFamily="34" charset="0"/>
                <a:cs typeface="Arial" panose="020B0604020202020204" pitchFamily="34" charset="0"/>
              </a:rPr>
              <a:t>/items/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{ITEM_ID}</a:t>
            </a:r>
            <a:r>
              <a:rPr lang="en-US" sz="900" b="1" dirty="0">
                <a:solidFill>
                  <a:schemeClr val="tx1"/>
                </a:solidFill>
                <a:latin typeface="Arial" panose="020B0604020202020204" pitchFamily="34" charset="0"/>
                <a:ea typeface="Segoe UI" pitchFamily="34" charset="0"/>
                <a:cs typeface="Arial" panose="020B0604020202020204" pitchFamily="34" charset="0"/>
              </a:rPr>
              <a:t>/updateDefinition</a:t>
            </a:r>
          </a:p>
        </p:txBody>
      </p:sp>
      <p:pic>
        <p:nvPicPr>
          <p:cNvPr id="7" name="Picture 6">
            <a:extLst>
              <a:ext uri="{FF2B5EF4-FFF2-40B4-BE49-F238E27FC236}">
                <a16:creationId xmlns:a16="http://schemas.microsoft.com/office/drawing/2014/main" id="{1C00E8F6-BCD6-0E03-6CB2-2393FFC74E03}"/>
              </a:ext>
            </a:extLst>
          </p:cNvPr>
          <p:cNvPicPr>
            <a:picLocks noChangeAspect="1"/>
          </p:cNvPicPr>
          <p:nvPr/>
        </p:nvPicPr>
        <p:blipFill>
          <a:blip r:embed="rId3"/>
          <a:stretch>
            <a:fillRect/>
          </a:stretch>
        </p:blipFill>
        <p:spPr>
          <a:xfrm>
            <a:off x="883477" y="1691204"/>
            <a:ext cx="8775301" cy="1577867"/>
          </a:xfrm>
          <a:prstGeom prst="rect">
            <a:avLst/>
          </a:prstGeom>
          <a:ln>
            <a:solidFill>
              <a:schemeClr val="tx1"/>
            </a:solidFill>
          </a:ln>
        </p:spPr>
      </p:pic>
      <p:pic>
        <p:nvPicPr>
          <p:cNvPr id="11" name="Picture 10">
            <a:extLst>
              <a:ext uri="{FF2B5EF4-FFF2-40B4-BE49-F238E27FC236}">
                <a16:creationId xmlns:a16="http://schemas.microsoft.com/office/drawing/2014/main" id="{286A3C6D-30A4-70A3-528D-8637C28B01CF}"/>
              </a:ext>
            </a:extLst>
          </p:cNvPr>
          <p:cNvPicPr>
            <a:picLocks noChangeAspect="1"/>
          </p:cNvPicPr>
          <p:nvPr/>
        </p:nvPicPr>
        <p:blipFill>
          <a:blip r:embed="rId4"/>
          <a:stretch>
            <a:fillRect/>
          </a:stretch>
        </p:blipFill>
        <p:spPr>
          <a:xfrm>
            <a:off x="883477" y="3942638"/>
            <a:ext cx="8730026" cy="480342"/>
          </a:xfrm>
          <a:prstGeom prst="rect">
            <a:avLst/>
          </a:prstGeom>
          <a:ln>
            <a:solidFill>
              <a:schemeClr val="tx1"/>
            </a:solidFill>
          </a:ln>
        </p:spPr>
      </p:pic>
    </p:spTree>
    <p:extLst>
      <p:ext uri="{BB962C8B-B14F-4D97-AF65-F5344CB8AC3E}">
        <p14:creationId xmlns:p14="http://schemas.microsoft.com/office/powerpoint/2010/main" val="5687603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3B92F3C-7B8D-D9F6-06CE-8D237AE5F7C2}"/>
              </a:ext>
            </a:extLst>
          </p:cNvPr>
          <p:cNvPicPr>
            <a:picLocks noChangeAspect="1"/>
          </p:cNvPicPr>
          <p:nvPr/>
        </p:nvPicPr>
        <p:blipFill>
          <a:blip r:embed="rId2"/>
          <a:stretch>
            <a:fillRect/>
          </a:stretch>
        </p:blipFill>
        <p:spPr>
          <a:xfrm>
            <a:off x="511277" y="2571779"/>
            <a:ext cx="10860833" cy="2238956"/>
          </a:xfrm>
          <a:prstGeom prst="rect">
            <a:avLst/>
          </a:prstGeom>
          <a:ln>
            <a:solidFill>
              <a:schemeClr val="tx1"/>
            </a:solidFill>
          </a:ln>
        </p:spPr>
      </p:pic>
      <p:sp>
        <p:nvSpPr>
          <p:cNvPr id="2" name="Title 1">
            <a:extLst>
              <a:ext uri="{FF2B5EF4-FFF2-40B4-BE49-F238E27FC236}">
                <a16:creationId xmlns:a16="http://schemas.microsoft.com/office/drawing/2014/main" id="{8935255D-B39A-321A-DF25-1BC417C51FC5}"/>
              </a:ext>
            </a:extLst>
          </p:cNvPr>
          <p:cNvSpPr>
            <a:spLocks noGrp="1"/>
          </p:cNvSpPr>
          <p:nvPr>
            <p:ph type="title"/>
          </p:nvPr>
        </p:nvSpPr>
        <p:spPr/>
        <p:txBody>
          <a:bodyPr/>
          <a:lstStyle/>
          <a:p>
            <a:r>
              <a:rPr lang="en-US" dirty="0"/>
              <a:t>Creating Item Definition to Update Report</a:t>
            </a:r>
          </a:p>
        </p:txBody>
      </p:sp>
      <p:sp>
        <p:nvSpPr>
          <p:cNvPr id="12" name="Text Placeholder 11">
            <a:extLst>
              <a:ext uri="{FF2B5EF4-FFF2-40B4-BE49-F238E27FC236}">
                <a16:creationId xmlns:a16="http://schemas.microsoft.com/office/drawing/2014/main" id="{88E8CDF5-F051-87BD-0929-6FE20CAE7C1B}"/>
              </a:ext>
            </a:extLst>
          </p:cNvPr>
          <p:cNvSpPr>
            <a:spLocks noGrp="1"/>
          </p:cNvSpPr>
          <p:nvPr>
            <p:ph type="body" sz="quarter" idx="10"/>
          </p:nvPr>
        </p:nvSpPr>
        <p:spPr>
          <a:xfrm>
            <a:off x="511277" y="1227439"/>
            <a:ext cx="11604521" cy="1077218"/>
          </a:xfrm>
        </p:spPr>
        <p:txBody>
          <a:bodyPr/>
          <a:lstStyle/>
          <a:p>
            <a:r>
              <a:rPr lang="en-US" dirty="0"/>
              <a:t>Version 2 of report has updated layout and uses new built-in theme</a:t>
            </a:r>
          </a:p>
          <a:p>
            <a:pPr lvl="1"/>
            <a:r>
              <a:rPr lang="en-US" dirty="0"/>
              <a:t>Updated report content for layout maintained in </a:t>
            </a:r>
            <a:r>
              <a:rPr lang="en-US" sz="1600" b="1" dirty="0">
                <a:solidFill>
                  <a:srgbClr val="680000"/>
                </a:solidFill>
              </a:rPr>
              <a:t>sales_report_v2_json</a:t>
            </a:r>
            <a:r>
              <a:rPr lang="en-US" dirty="0"/>
              <a:t> resource</a:t>
            </a:r>
          </a:p>
          <a:p>
            <a:pPr lvl="1"/>
            <a:r>
              <a:rPr lang="en-US" dirty="0"/>
              <a:t>Report update includes adding new built-in theme named </a:t>
            </a:r>
            <a:r>
              <a:rPr lang="en-US" sz="1600" b="1" dirty="0" err="1">
                <a:solidFill>
                  <a:srgbClr val="680000"/>
                </a:solidFill>
              </a:rPr>
              <a:t>NewExecutive.json</a:t>
            </a:r>
            <a:endParaRPr lang="en-US" b="1" dirty="0">
              <a:solidFill>
                <a:srgbClr val="680000"/>
              </a:solidFill>
            </a:endParaRPr>
          </a:p>
        </p:txBody>
      </p:sp>
      <p:sp>
        <p:nvSpPr>
          <p:cNvPr id="6" name="Arrow: Right 5">
            <a:extLst>
              <a:ext uri="{FF2B5EF4-FFF2-40B4-BE49-F238E27FC236}">
                <a16:creationId xmlns:a16="http://schemas.microsoft.com/office/drawing/2014/main" id="{BC83D603-AB95-9B84-C833-086DB2B25E07}"/>
              </a:ext>
            </a:extLst>
          </p:cNvPr>
          <p:cNvSpPr/>
          <p:nvPr/>
        </p:nvSpPr>
        <p:spPr bwMode="auto">
          <a:xfrm flipH="1">
            <a:off x="7219957" y="3113213"/>
            <a:ext cx="2976882" cy="284163"/>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Updated report.json file</a:t>
            </a:r>
          </a:p>
        </p:txBody>
      </p:sp>
      <p:sp>
        <p:nvSpPr>
          <p:cNvPr id="7" name="Arrow: Right 6">
            <a:extLst>
              <a:ext uri="{FF2B5EF4-FFF2-40B4-BE49-F238E27FC236}">
                <a16:creationId xmlns:a16="http://schemas.microsoft.com/office/drawing/2014/main" id="{78B4F0DA-ECB8-5FF7-24E3-37876218E5FE}"/>
              </a:ext>
            </a:extLst>
          </p:cNvPr>
          <p:cNvSpPr/>
          <p:nvPr/>
        </p:nvSpPr>
        <p:spPr bwMode="auto">
          <a:xfrm flipH="1">
            <a:off x="9065799" y="4267455"/>
            <a:ext cx="2976882" cy="284163"/>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Extend report with new built-in theme</a:t>
            </a:r>
          </a:p>
        </p:txBody>
      </p:sp>
    </p:spTree>
    <p:extLst>
      <p:ext uri="{BB962C8B-B14F-4D97-AF65-F5344CB8AC3E}">
        <p14:creationId xmlns:p14="http://schemas.microsoft.com/office/powerpoint/2010/main" val="876964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B847-4F26-3E71-F46A-0601D9077B19}"/>
              </a:ext>
            </a:extLst>
          </p:cNvPr>
          <p:cNvSpPr>
            <a:spLocks noGrp="1"/>
          </p:cNvSpPr>
          <p:nvPr>
            <p:ph type="title"/>
          </p:nvPr>
        </p:nvSpPr>
        <p:spPr/>
        <p:txBody>
          <a:bodyPr/>
          <a:lstStyle/>
          <a:p>
            <a:r>
              <a:rPr lang="en-US" dirty="0"/>
              <a:t>Updating a Report</a:t>
            </a:r>
          </a:p>
        </p:txBody>
      </p:sp>
      <p:pic>
        <p:nvPicPr>
          <p:cNvPr id="4" name="Picture 3">
            <a:extLst>
              <a:ext uri="{FF2B5EF4-FFF2-40B4-BE49-F238E27FC236}">
                <a16:creationId xmlns:a16="http://schemas.microsoft.com/office/drawing/2014/main" id="{FD2875AE-0CB5-FDB3-7DC3-35E308E8C62C}"/>
              </a:ext>
            </a:extLst>
          </p:cNvPr>
          <p:cNvPicPr>
            <a:picLocks noChangeAspect="1"/>
          </p:cNvPicPr>
          <p:nvPr/>
        </p:nvPicPr>
        <p:blipFill>
          <a:blip r:embed="rId2"/>
          <a:stretch>
            <a:fillRect/>
          </a:stretch>
        </p:blipFill>
        <p:spPr>
          <a:xfrm>
            <a:off x="2716664" y="4587585"/>
            <a:ext cx="3508874" cy="2216439"/>
          </a:xfrm>
          <a:prstGeom prst="rect">
            <a:avLst/>
          </a:prstGeom>
          <a:ln>
            <a:solidFill>
              <a:schemeClr val="accent1"/>
            </a:solidFill>
          </a:ln>
        </p:spPr>
      </p:pic>
      <p:sp>
        <p:nvSpPr>
          <p:cNvPr id="6" name="Rectangle 5">
            <a:extLst>
              <a:ext uri="{FF2B5EF4-FFF2-40B4-BE49-F238E27FC236}">
                <a16:creationId xmlns:a16="http://schemas.microsoft.com/office/drawing/2014/main" id="{F67FB0B0-61FF-D9BF-DD52-66962E7600CB}"/>
              </a:ext>
            </a:extLst>
          </p:cNvPr>
          <p:cNvSpPr/>
          <p:nvPr/>
        </p:nvSpPr>
        <p:spPr bwMode="auto">
          <a:xfrm>
            <a:off x="583502" y="4090290"/>
            <a:ext cx="2028629" cy="2713733"/>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7" name="Rectangle 6">
            <a:extLst>
              <a:ext uri="{FF2B5EF4-FFF2-40B4-BE49-F238E27FC236}">
                <a16:creationId xmlns:a16="http://schemas.microsoft.com/office/drawing/2014/main" id="{8E0A3806-50D7-EA17-60EA-11322008FF40}"/>
              </a:ext>
            </a:extLst>
          </p:cNvPr>
          <p:cNvSpPr/>
          <p:nvPr/>
        </p:nvSpPr>
        <p:spPr bwMode="auto">
          <a:xfrm>
            <a:off x="9348997" y="4090290"/>
            <a:ext cx="2028629" cy="271373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sp>
        <p:nvSpPr>
          <p:cNvPr id="8" name="Arrow: Right 7">
            <a:extLst>
              <a:ext uri="{FF2B5EF4-FFF2-40B4-BE49-F238E27FC236}">
                <a16:creationId xmlns:a16="http://schemas.microsoft.com/office/drawing/2014/main" id="{93382E2B-B7C1-C72F-AF24-F9804AF9D439}"/>
              </a:ext>
            </a:extLst>
          </p:cNvPr>
          <p:cNvSpPr/>
          <p:nvPr/>
        </p:nvSpPr>
        <p:spPr bwMode="auto">
          <a:xfrm>
            <a:off x="2697954" y="4090290"/>
            <a:ext cx="6546510" cy="496569"/>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solidFill>
                <a:latin typeface="Arial" panose="020B0604020202020204" pitchFamily="34" charset="0"/>
                <a:ea typeface="Segoe UI" pitchFamily="34" charset="0"/>
                <a:cs typeface="Arial" panose="020B0604020202020204" pitchFamily="34" charset="0"/>
              </a:rPr>
              <a:t>POST  https://api.fabric.microsoft.com/v1/workspaces/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{WORKSPACE_ID}</a:t>
            </a:r>
            <a:r>
              <a:rPr lang="en-US" sz="900" b="1" dirty="0">
                <a:solidFill>
                  <a:schemeClr val="tx1"/>
                </a:solidFill>
                <a:latin typeface="Arial" panose="020B0604020202020204" pitchFamily="34" charset="0"/>
                <a:ea typeface="Segoe UI" pitchFamily="34" charset="0"/>
                <a:cs typeface="Arial" panose="020B0604020202020204" pitchFamily="34" charset="0"/>
              </a:rPr>
              <a:t>/items/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{ITEM_ID}</a:t>
            </a:r>
            <a:r>
              <a:rPr lang="en-US" sz="900" b="1" dirty="0">
                <a:solidFill>
                  <a:schemeClr val="tx1"/>
                </a:solidFill>
                <a:latin typeface="Arial" panose="020B0604020202020204" pitchFamily="34" charset="0"/>
                <a:ea typeface="Segoe UI" pitchFamily="34" charset="0"/>
                <a:cs typeface="Arial" panose="020B0604020202020204" pitchFamily="34" charset="0"/>
              </a:rPr>
              <a:t>/updateDefinition</a:t>
            </a:r>
          </a:p>
        </p:txBody>
      </p:sp>
      <p:pic>
        <p:nvPicPr>
          <p:cNvPr id="9" name="Picture 8">
            <a:extLst>
              <a:ext uri="{FF2B5EF4-FFF2-40B4-BE49-F238E27FC236}">
                <a16:creationId xmlns:a16="http://schemas.microsoft.com/office/drawing/2014/main" id="{F923EB28-4FAB-F070-CCF9-76621C0F84FE}"/>
              </a:ext>
            </a:extLst>
          </p:cNvPr>
          <p:cNvPicPr>
            <a:picLocks noChangeAspect="1"/>
          </p:cNvPicPr>
          <p:nvPr/>
        </p:nvPicPr>
        <p:blipFill>
          <a:blip r:embed="rId3"/>
          <a:stretch>
            <a:fillRect/>
          </a:stretch>
        </p:blipFill>
        <p:spPr>
          <a:xfrm>
            <a:off x="892821" y="1528743"/>
            <a:ext cx="7728665" cy="2056759"/>
          </a:xfrm>
          <a:prstGeom prst="rect">
            <a:avLst/>
          </a:prstGeom>
          <a:ln>
            <a:solidFill>
              <a:schemeClr val="tx1"/>
            </a:solidFill>
          </a:ln>
        </p:spPr>
      </p:pic>
    </p:spTree>
    <p:extLst>
      <p:ext uri="{BB962C8B-B14F-4D97-AF65-F5344CB8AC3E}">
        <p14:creationId xmlns:p14="http://schemas.microsoft.com/office/powerpoint/2010/main" val="891989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D68A-01D3-1E49-5C64-50BA1ADF5076}"/>
              </a:ext>
            </a:extLst>
          </p:cNvPr>
          <p:cNvSpPr>
            <a:spLocks noGrp="1"/>
          </p:cNvSpPr>
          <p:nvPr>
            <p:ph type="title"/>
          </p:nvPr>
        </p:nvSpPr>
        <p:spPr/>
        <p:txBody>
          <a:bodyPr/>
          <a:lstStyle/>
          <a:p>
            <a:r>
              <a:rPr lang="en-US" dirty="0"/>
              <a:t>Updated Semantic Model and Report</a:t>
            </a:r>
          </a:p>
        </p:txBody>
      </p:sp>
      <p:pic>
        <p:nvPicPr>
          <p:cNvPr id="4" name="Picture 3">
            <a:extLst>
              <a:ext uri="{FF2B5EF4-FFF2-40B4-BE49-F238E27FC236}">
                <a16:creationId xmlns:a16="http://schemas.microsoft.com/office/drawing/2014/main" id="{700F3180-EDC6-B076-8FF7-A3D64CF6C617}"/>
              </a:ext>
            </a:extLst>
          </p:cNvPr>
          <p:cNvPicPr>
            <a:picLocks noChangeAspect="1"/>
          </p:cNvPicPr>
          <p:nvPr/>
        </p:nvPicPr>
        <p:blipFill>
          <a:blip r:embed="rId2"/>
          <a:stretch>
            <a:fillRect/>
          </a:stretch>
        </p:blipFill>
        <p:spPr>
          <a:xfrm>
            <a:off x="1170039" y="1157260"/>
            <a:ext cx="9775316" cy="5538610"/>
          </a:xfrm>
          <a:prstGeom prst="rect">
            <a:avLst/>
          </a:prstGeom>
        </p:spPr>
      </p:pic>
      <p:pic>
        <p:nvPicPr>
          <p:cNvPr id="6" name="Picture 5">
            <a:extLst>
              <a:ext uri="{FF2B5EF4-FFF2-40B4-BE49-F238E27FC236}">
                <a16:creationId xmlns:a16="http://schemas.microsoft.com/office/drawing/2014/main" id="{7B540260-FED3-D340-4250-87BC05E4FFF5}"/>
              </a:ext>
            </a:extLst>
          </p:cNvPr>
          <p:cNvPicPr>
            <a:picLocks noChangeAspect="1"/>
          </p:cNvPicPr>
          <p:nvPr/>
        </p:nvPicPr>
        <p:blipFill>
          <a:blip r:embed="rId3"/>
          <a:stretch>
            <a:fillRect/>
          </a:stretch>
        </p:blipFill>
        <p:spPr>
          <a:xfrm>
            <a:off x="1192392" y="1157259"/>
            <a:ext cx="9777920" cy="5516126"/>
          </a:xfrm>
          <a:prstGeom prst="rect">
            <a:avLst/>
          </a:prstGeom>
        </p:spPr>
      </p:pic>
    </p:spTree>
    <p:extLst>
      <p:ext uri="{BB962C8B-B14F-4D97-AF65-F5344CB8AC3E}">
        <p14:creationId xmlns:p14="http://schemas.microsoft.com/office/powerpoint/2010/main" val="236082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49D8-79BE-714B-433A-D483D7084364}"/>
              </a:ext>
            </a:extLst>
          </p:cNvPr>
          <p:cNvSpPr>
            <a:spLocks noGrp="1"/>
          </p:cNvSpPr>
          <p:nvPr>
            <p:ph type="title"/>
          </p:nvPr>
        </p:nvSpPr>
        <p:spPr/>
        <p:txBody>
          <a:bodyPr/>
          <a:lstStyle/>
          <a:p>
            <a:r>
              <a:rPr lang="en-US" dirty="0"/>
              <a:t>Cloning Workspace</a:t>
            </a:r>
          </a:p>
        </p:txBody>
      </p:sp>
      <p:sp>
        <p:nvSpPr>
          <p:cNvPr id="3" name="Text Placeholder 2">
            <a:extLst>
              <a:ext uri="{FF2B5EF4-FFF2-40B4-BE49-F238E27FC236}">
                <a16:creationId xmlns:a16="http://schemas.microsoft.com/office/drawing/2014/main" id="{C71AF6DB-55AC-3EEB-5586-28BCCC9F986F}"/>
              </a:ext>
            </a:extLst>
          </p:cNvPr>
          <p:cNvSpPr>
            <a:spLocks noGrp="1"/>
          </p:cNvSpPr>
          <p:nvPr>
            <p:ph type="body" sz="quarter" idx="10"/>
          </p:nvPr>
        </p:nvSpPr>
        <p:spPr>
          <a:xfrm>
            <a:off x="511277" y="1227439"/>
            <a:ext cx="11604521" cy="3108543"/>
          </a:xfrm>
        </p:spPr>
        <p:txBody>
          <a:bodyPr/>
          <a:lstStyle/>
          <a:p>
            <a:r>
              <a:rPr lang="en-US" dirty="0"/>
              <a:t>Fabric REST API makes it possible to clone workspaces</a:t>
            </a:r>
          </a:p>
          <a:p>
            <a:pPr lvl="1"/>
            <a:r>
              <a:rPr lang="en-US" dirty="0"/>
              <a:t>Enumerate through all items in source workspace using </a:t>
            </a:r>
            <a:r>
              <a:rPr lang="en-US" sz="2000" b="1" dirty="0" err="1">
                <a:solidFill>
                  <a:srgbClr val="680000"/>
                </a:solidFill>
              </a:rPr>
              <a:t>ListItems</a:t>
            </a:r>
            <a:endParaRPr lang="en-US" b="1" dirty="0">
              <a:solidFill>
                <a:srgbClr val="680000"/>
              </a:solidFill>
            </a:endParaRPr>
          </a:p>
          <a:p>
            <a:pPr lvl="1"/>
            <a:r>
              <a:rPr lang="en-US" dirty="0"/>
              <a:t>Read item definitions from source workspace using </a:t>
            </a:r>
            <a:r>
              <a:rPr lang="en-US" sz="2000" b="1" dirty="0">
                <a:solidFill>
                  <a:srgbClr val="680000"/>
                </a:solidFill>
              </a:rPr>
              <a:t>GetItemDefinition</a:t>
            </a:r>
            <a:endParaRPr lang="en-US" b="1" dirty="0">
              <a:solidFill>
                <a:srgbClr val="680000"/>
              </a:solidFill>
            </a:endParaRPr>
          </a:p>
          <a:p>
            <a:pPr lvl="1"/>
            <a:r>
              <a:rPr lang="en-US" dirty="0"/>
              <a:t>When required, update item definition of source item</a:t>
            </a:r>
          </a:p>
          <a:p>
            <a:pPr lvl="1"/>
            <a:r>
              <a:rPr lang="en-US" dirty="0"/>
              <a:t>Create items in clone workspace using </a:t>
            </a:r>
            <a:r>
              <a:rPr lang="en-US" sz="2000" b="1" dirty="0">
                <a:solidFill>
                  <a:srgbClr val="680000"/>
                </a:solidFill>
              </a:rPr>
              <a:t>CreateItem</a:t>
            </a:r>
            <a:endParaRPr lang="en-US" b="1" dirty="0">
              <a:solidFill>
                <a:srgbClr val="680000"/>
              </a:solidFill>
            </a:endParaRPr>
          </a:p>
          <a:p>
            <a:pPr lvl="1"/>
            <a:endParaRPr lang="en-US" dirty="0"/>
          </a:p>
          <a:p>
            <a:pPr lvl="1"/>
            <a:endParaRPr lang="en-US" dirty="0"/>
          </a:p>
        </p:txBody>
      </p:sp>
      <p:sp>
        <p:nvSpPr>
          <p:cNvPr id="4" name="Rectangle 3">
            <a:extLst>
              <a:ext uri="{FF2B5EF4-FFF2-40B4-BE49-F238E27FC236}">
                <a16:creationId xmlns:a16="http://schemas.microsoft.com/office/drawing/2014/main" id="{6E501382-234F-D138-9A9D-977D1BFE758B}"/>
              </a:ext>
            </a:extLst>
          </p:cNvPr>
          <p:cNvSpPr/>
          <p:nvPr/>
        </p:nvSpPr>
        <p:spPr bwMode="auto">
          <a:xfrm>
            <a:off x="1218939" y="3577650"/>
            <a:ext cx="1873886" cy="3098092"/>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D46C40EB-759A-AAFA-EC8C-2FA59A5605D9}"/>
              </a:ext>
            </a:extLst>
          </p:cNvPr>
          <p:cNvSpPr/>
          <p:nvPr/>
        </p:nvSpPr>
        <p:spPr bwMode="auto">
          <a:xfrm>
            <a:off x="8053948" y="3730858"/>
            <a:ext cx="1485407" cy="121024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Source Workspace</a:t>
            </a:r>
          </a:p>
        </p:txBody>
      </p:sp>
      <p:grpSp>
        <p:nvGrpSpPr>
          <p:cNvPr id="6" name="Group 5">
            <a:extLst>
              <a:ext uri="{FF2B5EF4-FFF2-40B4-BE49-F238E27FC236}">
                <a16:creationId xmlns:a16="http://schemas.microsoft.com/office/drawing/2014/main" id="{F60BA5DC-6C52-D1D8-301F-9779FA9DFABD}"/>
              </a:ext>
            </a:extLst>
          </p:cNvPr>
          <p:cNvGrpSpPr/>
          <p:nvPr/>
        </p:nvGrpSpPr>
        <p:grpSpPr>
          <a:xfrm>
            <a:off x="3267779" y="5738621"/>
            <a:ext cx="4507842" cy="709723"/>
            <a:chOff x="3781393" y="3734101"/>
            <a:chExt cx="4507842" cy="709723"/>
          </a:xfrm>
        </p:grpSpPr>
        <p:sp>
          <p:nvSpPr>
            <p:cNvPr id="7" name="Arrow: Right 6">
              <a:extLst>
                <a:ext uri="{FF2B5EF4-FFF2-40B4-BE49-F238E27FC236}">
                  <a16:creationId xmlns:a16="http://schemas.microsoft.com/office/drawing/2014/main" id="{52497189-60B2-ABE4-D552-5F7DC1B93069}"/>
                </a:ext>
              </a:extLst>
            </p:cNvPr>
            <p:cNvSpPr/>
            <p:nvPr/>
          </p:nvSpPr>
          <p:spPr bwMode="auto">
            <a:xfrm>
              <a:off x="3781393" y="3810990"/>
              <a:ext cx="4507842"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Create Item</a:t>
              </a:r>
            </a:p>
          </p:txBody>
        </p:sp>
        <p:sp>
          <p:nvSpPr>
            <p:cNvPr id="8" name="Rectangle: Rounded Corners 7">
              <a:extLst>
                <a:ext uri="{FF2B5EF4-FFF2-40B4-BE49-F238E27FC236}">
                  <a16:creationId xmlns:a16="http://schemas.microsoft.com/office/drawing/2014/main" id="{057D36C2-EACF-4329-1F42-15A8E766A509}"/>
                </a:ext>
              </a:extLst>
            </p:cNvPr>
            <p:cNvSpPr/>
            <p:nvPr/>
          </p:nvSpPr>
          <p:spPr bwMode="auto">
            <a:xfrm>
              <a:off x="5864819" y="3734101"/>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12" name="Group 11">
            <a:extLst>
              <a:ext uri="{FF2B5EF4-FFF2-40B4-BE49-F238E27FC236}">
                <a16:creationId xmlns:a16="http://schemas.microsoft.com/office/drawing/2014/main" id="{CC133519-4440-5BB4-EC52-EE7E67C4A8DF}"/>
              </a:ext>
            </a:extLst>
          </p:cNvPr>
          <p:cNvGrpSpPr/>
          <p:nvPr/>
        </p:nvGrpSpPr>
        <p:grpSpPr>
          <a:xfrm>
            <a:off x="3267778" y="4058009"/>
            <a:ext cx="4507843" cy="709723"/>
            <a:chOff x="3764022" y="4643606"/>
            <a:chExt cx="4507843" cy="709723"/>
          </a:xfrm>
        </p:grpSpPr>
        <p:sp>
          <p:nvSpPr>
            <p:cNvPr id="13" name="Arrow: Right 12">
              <a:extLst>
                <a:ext uri="{FF2B5EF4-FFF2-40B4-BE49-F238E27FC236}">
                  <a16:creationId xmlns:a16="http://schemas.microsoft.com/office/drawing/2014/main" id="{5E3D4E32-4777-3113-D572-8897ED133B01}"/>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4" name="Rectangle: Rounded Corners 13">
              <a:extLst>
                <a:ext uri="{FF2B5EF4-FFF2-40B4-BE49-F238E27FC236}">
                  <a16:creationId xmlns:a16="http://schemas.microsoft.com/office/drawing/2014/main" id="{05BC7A5F-5581-A4AE-7D73-DD625B10B64B}"/>
                </a:ext>
              </a:extLst>
            </p:cNvPr>
            <p:cNvSpPr/>
            <p:nvPr/>
          </p:nvSpPr>
          <p:spPr bwMode="auto">
            <a:xfrm>
              <a:off x="6286540" y="4643606"/>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
        <p:nvSpPr>
          <p:cNvPr id="15" name="Rectangle 14">
            <a:extLst>
              <a:ext uri="{FF2B5EF4-FFF2-40B4-BE49-F238E27FC236}">
                <a16:creationId xmlns:a16="http://schemas.microsoft.com/office/drawing/2014/main" id="{92B30300-2EE0-613C-154B-5188917FC721}"/>
              </a:ext>
            </a:extLst>
          </p:cNvPr>
          <p:cNvSpPr/>
          <p:nvPr/>
        </p:nvSpPr>
        <p:spPr bwMode="auto">
          <a:xfrm>
            <a:off x="8087835" y="5465495"/>
            <a:ext cx="1485407" cy="121024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Clone Workspace</a:t>
            </a:r>
          </a:p>
        </p:txBody>
      </p:sp>
      <p:sp>
        <p:nvSpPr>
          <p:cNvPr id="16" name="Rectangle: Rounded Corners 15">
            <a:extLst>
              <a:ext uri="{FF2B5EF4-FFF2-40B4-BE49-F238E27FC236}">
                <a16:creationId xmlns:a16="http://schemas.microsoft.com/office/drawing/2014/main" id="{F6D4FC41-C296-1B75-78CE-B024AD2E62D5}"/>
              </a:ext>
            </a:extLst>
          </p:cNvPr>
          <p:cNvSpPr/>
          <p:nvPr/>
        </p:nvSpPr>
        <p:spPr bwMode="auto">
          <a:xfrm>
            <a:off x="1573024" y="4051152"/>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Source</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sp>
        <p:nvSpPr>
          <p:cNvPr id="17" name="Rectangle: Rounded Corners 16">
            <a:extLst>
              <a:ext uri="{FF2B5EF4-FFF2-40B4-BE49-F238E27FC236}">
                <a16:creationId xmlns:a16="http://schemas.microsoft.com/office/drawing/2014/main" id="{37151CEB-9FD8-9941-DF18-07A9D0553E5A}"/>
              </a:ext>
            </a:extLst>
          </p:cNvPr>
          <p:cNvSpPr/>
          <p:nvPr/>
        </p:nvSpPr>
        <p:spPr bwMode="auto">
          <a:xfrm>
            <a:off x="1519235" y="5705669"/>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Updated</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nvGrpSpPr>
          <p:cNvPr id="18" name="Group 17">
            <a:extLst>
              <a:ext uri="{FF2B5EF4-FFF2-40B4-BE49-F238E27FC236}">
                <a16:creationId xmlns:a16="http://schemas.microsoft.com/office/drawing/2014/main" id="{8CF2E1B1-DF83-99F0-23E9-C317C837E8F7}"/>
              </a:ext>
            </a:extLst>
          </p:cNvPr>
          <p:cNvGrpSpPr/>
          <p:nvPr/>
        </p:nvGrpSpPr>
        <p:grpSpPr>
          <a:xfrm>
            <a:off x="1763548" y="4760875"/>
            <a:ext cx="771223" cy="923869"/>
            <a:chOff x="1763548" y="4760875"/>
            <a:chExt cx="771223" cy="923869"/>
          </a:xfrm>
        </p:grpSpPr>
        <p:sp>
          <p:nvSpPr>
            <p:cNvPr id="10" name="Arrow: Down 9">
              <a:extLst>
                <a:ext uri="{FF2B5EF4-FFF2-40B4-BE49-F238E27FC236}">
                  <a16:creationId xmlns:a16="http://schemas.microsoft.com/office/drawing/2014/main" id="{90C368F5-9191-BE9B-1F56-E823380C1064}"/>
                </a:ext>
              </a:extLst>
            </p:cNvPr>
            <p:cNvSpPr/>
            <p:nvPr/>
          </p:nvSpPr>
          <p:spPr bwMode="auto">
            <a:xfrm>
              <a:off x="1944894" y="4760875"/>
              <a:ext cx="380814" cy="923869"/>
            </a:xfrm>
            <a:prstGeom prst="downArrow">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Document 10">
              <a:extLst>
                <a:ext uri="{FF2B5EF4-FFF2-40B4-BE49-F238E27FC236}">
                  <a16:creationId xmlns:a16="http://schemas.microsoft.com/office/drawing/2014/main" id="{90922D9D-620B-30AC-EB72-102383083309}"/>
                </a:ext>
              </a:extLst>
            </p:cNvPr>
            <p:cNvSpPr/>
            <p:nvPr/>
          </p:nvSpPr>
          <p:spPr bwMode="auto">
            <a:xfrm>
              <a:off x="1763548" y="4884757"/>
              <a:ext cx="771223" cy="517601"/>
            </a:xfrm>
            <a:prstGeom prst="flowChartDocumen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update</a:t>
              </a:r>
            </a:p>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Item</a:t>
              </a:r>
            </a:p>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definition</a:t>
              </a:r>
            </a:p>
          </p:txBody>
        </p:sp>
      </p:grpSp>
    </p:spTree>
    <p:extLst>
      <p:ext uri="{BB962C8B-B14F-4D97-AF65-F5344CB8AC3E}">
        <p14:creationId xmlns:p14="http://schemas.microsoft.com/office/powerpoint/2010/main" val="2672108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marL="514350" indent="-514350">
              <a:buFont typeface="+mj-lt"/>
              <a:buAutoNum type="arabicPeriod"/>
            </a:pPr>
            <a:r>
              <a:rPr lang="en-US" dirty="0"/>
              <a:t>Solution Deployment using the Fabric REST API</a:t>
            </a:r>
          </a:p>
          <a:p>
            <a:pPr marL="514350" indent="-514350">
              <a:buFont typeface="+mj-lt"/>
              <a:buAutoNum type="arabicPeriod"/>
            </a:pPr>
            <a:r>
              <a:rPr lang="en-US" dirty="0"/>
              <a:t>Automating Solution Deployment across Fabric Workloads</a:t>
            </a:r>
          </a:p>
          <a:p>
            <a:pPr marL="514350" indent="-514350">
              <a:buFont typeface="+mj-lt"/>
              <a:buAutoNum type="arabicPeriod"/>
            </a:pPr>
            <a:r>
              <a:rPr lang="en-US" dirty="0"/>
              <a:t>Getting Started with the Fabric CI/CD</a:t>
            </a:r>
          </a:p>
          <a:p>
            <a:pPr marL="514350" indent="-514350">
              <a:buFont typeface="+mj-lt"/>
              <a:buAutoNum type="arabicPeriod"/>
            </a:pPr>
            <a:r>
              <a:rPr lang="en-US" dirty="0"/>
              <a:t>Fabric Data Warehouse CI/CD using IDE</a:t>
            </a:r>
          </a:p>
        </p:txBody>
      </p:sp>
    </p:spTree>
    <p:extLst>
      <p:ext uri="{BB962C8B-B14F-4D97-AF65-F5344CB8AC3E}">
        <p14:creationId xmlns:p14="http://schemas.microsoft.com/office/powerpoint/2010/main" val="51599992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BDA9-C109-5217-1B52-E82C84265FEF}"/>
              </a:ext>
            </a:extLst>
          </p:cNvPr>
          <p:cNvSpPr>
            <a:spLocks noGrp="1"/>
          </p:cNvSpPr>
          <p:nvPr>
            <p:ph type="title"/>
          </p:nvPr>
        </p:nvSpPr>
        <p:spPr/>
        <p:txBody>
          <a:bodyPr/>
          <a:lstStyle/>
          <a:p>
            <a:r>
              <a:rPr lang="en-US" dirty="0"/>
              <a:t>Cloning Semantic Models</a:t>
            </a:r>
          </a:p>
        </p:txBody>
      </p:sp>
      <p:sp>
        <p:nvSpPr>
          <p:cNvPr id="5" name="Text Placeholder 4">
            <a:extLst>
              <a:ext uri="{FF2B5EF4-FFF2-40B4-BE49-F238E27FC236}">
                <a16:creationId xmlns:a16="http://schemas.microsoft.com/office/drawing/2014/main" id="{FD97AC36-1749-DAE5-EEC8-7C7152950B73}"/>
              </a:ext>
            </a:extLst>
          </p:cNvPr>
          <p:cNvSpPr>
            <a:spLocks noGrp="1"/>
          </p:cNvSpPr>
          <p:nvPr>
            <p:ph type="body" sz="quarter" idx="10"/>
          </p:nvPr>
        </p:nvSpPr>
        <p:spPr>
          <a:xfrm>
            <a:off x="511277" y="1227439"/>
            <a:ext cx="11604521" cy="1431161"/>
          </a:xfrm>
        </p:spPr>
        <p:txBody>
          <a:bodyPr/>
          <a:lstStyle/>
          <a:p>
            <a:r>
              <a:rPr lang="en-US" dirty="0"/>
              <a:t>Steps to cloning semantic models</a:t>
            </a:r>
          </a:p>
          <a:p>
            <a:pPr lvl="1"/>
            <a:r>
              <a:rPr lang="en-US" dirty="0"/>
              <a:t>Create and bind connections</a:t>
            </a:r>
          </a:p>
          <a:p>
            <a:pPr lvl="1"/>
            <a:r>
              <a:rPr lang="en-US" dirty="0"/>
              <a:t>Refresh import-mode semantic models</a:t>
            </a:r>
          </a:p>
          <a:p>
            <a:pPr lvl="1"/>
            <a:r>
              <a:rPr lang="en-US" dirty="0"/>
              <a:t>Create dictionary with semantic model Ids for reports to redirect from source workspace to clone workspace </a:t>
            </a:r>
          </a:p>
        </p:txBody>
      </p:sp>
      <p:pic>
        <p:nvPicPr>
          <p:cNvPr id="4" name="Picture 3">
            <a:extLst>
              <a:ext uri="{FF2B5EF4-FFF2-40B4-BE49-F238E27FC236}">
                <a16:creationId xmlns:a16="http://schemas.microsoft.com/office/drawing/2014/main" id="{97612357-3507-9986-1ECF-0F21397DC6D9}"/>
              </a:ext>
            </a:extLst>
          </p:cNvPr>
          <p:cNvPicPr>
            <a:picLocks noChangeAspect="1"/>
          </p:cNvPicPr>
          <p:nvPr/>
        </p:nvPicPr>
        <p:blipFill>
          <a:blip r:embed="rId2"/>
          <a:stretch>
            <a:fillRect/>
          </a:stretch>
        </p:blipFill>
        <p:spPr>
          <a:xfrm>
            <a:off x="1246147" y="2842998"/>
            <a:ext cx="6404955" cy="3990553"/>
          </a:xfrm>
          <a:prstGeom prst="rect">
            <a:avLst/>
          </a:prstGeom>
          <a:ln>
            <a:solidFill>
              <a:schemeClr val="tx1"/>
            </a:solidFill>
          </a:ln>
        </p:spPr>
      </p:pic>
    </p:spTree>
    <p:extLst>
      <p:ext uri="{BB962C8B-B14F-4D97-AF65-F5344CB8AC3E}">
        <p14:creationId xmlns:p14="http://schemas.microsoft.com/office/powerpoint/2010/main" val="39296446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023B-4433-CCD7-B6B4-657BFB48F973}"/>
              </a:ext>
            </a:extLst>
          </p:cNvPr>
          <p:cNvSpPr>
            <a:spLocks noGrp="1"/>
          </p:cNvSpPr>
          <p:nvPr>
            <p:ph type="title"/>
          </p:nvPr>
        </p:nvSpPr>
        <p:spPr>
          <a:xfrm>
            <a:off x="314324" y="190500"/>
            <a:ext cx="11801475" cy="498598"/>
          </a:xfrm>
        </p:spPr>
        <p:txBody>
          <a:bodyPr/>
          <a:lstStyle/>
          <a:p>
            <a:r>
              <a:rPr lang="en-US" dirty="0"/>
              <a:t>Cloning Reports with Semantic Model Id Substitution</a:t>
            </a:r>
          </a:p>
        </p:txBody>
      </p:sp>
      <p:sp>
        <p:nvSpPr>
          <p:cNvPr id="3" name="Text Placeholder 2">
            <a:extLst>
              <a:ext uri="{FF2B5EF4-FFF2-40B4-BE49-F238E27FC236}">
                <a16:creationId xmlns:a16="http://schemas.microsoft.com/office/drawing/2014/main" id="{99B0A08D-EDAB-3226-91FD-60985B989D01}"/>
              </a:ext>
            </a:extLst>
          </p:cNvPr>
          <p:cNvSpPr>
            <a:spLocks noGrp="1"/>
          </p:cNvSpPr>
          <p:nvPr>
            <p:ph type="body" sz="quarter" idx="10"/>
          </p:nvPr>
        </p:nvSpPr>
        <p:spPr>
          <a:xfrm>
            <a:off x="511175" y="1227138"/>
            <a:ext cx="11604625" cy="3685624"/>
          </a:xfrm>
        </p:spPr>
        <p:txBody>
          <a:bodyPr/>
          <a:lstStyle/>
          <a:p>
            <a:r>
              <a:rPr lang="en-US" dirty="0"/>
              <a:t>Report item definitions require update</a:t>
            </a:r>
          </a:p>
          <a:p>
            <a:pPr lvl="1"/>
            <a:r>
              <a:rPr lang="en-US" dirty="0"/>
              <a:t>You must substitute semantic model Ids to reference semantic models in clone workspace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r>
              <a:rPr lang="en-US" sz="1600" b="1" dirty="0" err="1">
                <a:solidFill>
                  <a:srgbClr val="680000"/>
                </a:solidFill>
              </a:rPr>
              <a:t>UpdateItemDefinitionPart</a:t>
            </a:r>
            <a:r>
              <a:rPr lang="en-US" dirty="0"/>
              <a:t> utility method performs search and replace on text inside part file</a:t>
            </a:r>
          </a:p>
        </p:txBody>
      </p:sp>
      <p:pic>
        <p:nvPicPr>
          <p:cNvPr id="5" name="Picture 4">
            <a:extLst>
              <a:ext uri="{FF2B5EF4-FFF2-40B4-BE49-F238E27FC236}">
                <a16:creationId xmlns:a16="http://schemas.microsoft.com/office/drawing/2014/main" id="{3AAF7B27-70BE-30B5-6251-A2D45CE7775B}"/>
              </a:ext>
            </a:extLst>
          </p:cNvPr>
          <p:cNvPicPr>
            <a:picLocks noChangeAspect="1"/>
          </p:cNvPicPr>
          <p:nvPr/>
        </p:nvPicPr>
        <p:blipFill>
          <a:blip r:embed="rId2"/>
          <a:stretch>
            <a:fillRect/>
          </a:stretch>
        </p:blipFill>
        <p:spPr>
          <a:xfrm>
            <a:off x="1292892" y="2055830"/>
            <a:ext cx="7123313" cy="2472083"/>
          </a:xfrm>
          <a:prstGeom prst="rect">
            <a:avLst/>
          </a:prstGeom>
          <a:ln>
            <a:solidFill>
              <a:schemeClr val="tx1"/>
            </a:solidFill>
          </a:ln>
        </p:spPr>
      </p:pic>
      <p:pic>
        <p:nvPicPr>
          <p:cNvPr id="7" name="Picture 6">
            <a:extLst>
              <a:ext uri="{FF2B5EF4-FFF2-40B4-BE49-F238E27FC236}">
                <a16:creationId xmlns:a16="http://schemas.microsoft.com/office/drawing/2014/main" id="{E9847697-D9C9-B5BB-25E2-D752266D618E}"/>
              </a:ext>
            </a:extLst>
          </p:cNvPr>
          <p:cNvPicPr>
            <a:picLocks noChangeAspect="1"/>
          </p:cNvPicPr>
          <p:nvPr/>
        </p:nvPicPr>
        <p:blipFill>
          <a:blip r:embed="rId3"/>
          <a:stretch>
            <a:fillRect/>
          </a:stretch>
        </p:blipFill>
        <p:spPr>
          <a:xfrm>
            <a:off x="1292892" y="4993036"/>
            <a:ext cx="10552792" cy="964541"/>
          </a:xfrm>
          <a:prstGeom prst="rect">
            <a:avLst/>
          </a:prstGeom>
          <a:ln>
            <a:solidFill>
              <a:schemeClr val="tx1"/>
            </a:solidFill>
          </a:ln>
        </p:spPr>
      </p:pic>
      <p:pic>
        <p:nvPicPr>
          <p:cNvPr id="9" name="Picture 8">
            <a:extLst>
              <a:ext uri="{FF2B5EF4-FFF2-40B4-BE49-F238E27FC236}">
                <a16:creationId xmlns:a16="http://schemas.microsoft.com/office/drawing/2014/main" id="{57E39E8B-24E3-5428-8D43-9F9E4CBC4E47}"/>
              </a:ext>
            </a:extLst>
          </p:cNvPr>
          <p:cNvPicPr>
            <a:picLocks noChangeAspect="1"/>
          </p:cNvPicPr>
          <p:nvPr/>
        </p:nvPicPr>
        <p:blipFill>
          <a:blip r:embed="rId4"/>
          <a:stretch>
            <a:fillRect/>
          </a:stretch>
        </p:blipFill>
        <p:spPr>
          <a:xfrm>
            <a:off x="5360657" y="5767387"/>
            <a:ext cx="6755143" cy="943869"/>
          </a:xfrm>
          <a:prstGeom prst="rect">
            <a:avLst/>
          </a:prstGeom>
          <a:ln>
            <a:solidFill>
              <a:schemeClr val="tx1"/>
            </a:solidFill>
          </a:ln>
        </p:spPr>
      </p:pic>
    </p:spTree>
    <p:extLst>
      <p:ext uri="{BB962C8B-B14F-4D97-AF65-F5344CB8AC3E}">
        <p14:creationId xmlns:p14="http://schemas.microsoft.com/office/powerpoint/2010/main" val="2601569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Ø"/>
            </a:pPr>
            <a:r>
              <a:rPr lang="en-US" dirty="0"/>
              <a:t>Automating Solution Deployment across Fabric Workloads</a:t>
            </a:r>
          </a:p>
          <a:p>
            <a:r>
              <a:rPr lang="en-US" dirty="0"/>
              <a:t>Getting Started with the Fabric CI/CD</a:t>
            </a:r>
          </a:p>
          <a:p>
            <a:r>
              <a:rPr lang="en-US" dirty="0"/>
              <a:t>Fabric Data Warehouse CI/CD using IDE</a:t>
            </a:r>
          </a:p>
        </p:txBody>
      </p:sp>
    </p:spTree>
    <p:extLst>
      <p:ext uri="{BB962C8B-B14F-4D97-AF65-F5344CB8AC3E}">
        <p14:creationId xmlns:p14="http://schemas.microsoft.com/office/powerpoint/2010/main" val="32377732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485-050E-1AE1-5F64-6269A89E6913}"/>
              </a:ext>
            </a:extLst>
          </p:cNvPr>
          <p:cNvSpPr>
            <a:spLocks noGrp="1"/>
          </p:cNvSpPr>
          <p:nvPr>
            <p:ph type="title"/>
          </p:nvPr>
        </p:nvSpPr>
        <p:spPr>
          <a:xfrm>
            <a:off x="314324" y="190500"/>
            <a:ext cx="11801475" cy="997196"/>
          </a:xfrm>
        </p:spPr>
        <p:txBody>
          <a:bodyPr/>
          <a:lstStyle/>
          <a:p>
            <a:r>
              <a:rPr lang="en-US" dirty="0"/>
              <a:t>Automating Solution Deployment across Fabric Workloads</a:t>
            </a:r>
            <a:br>
              <a:rPr lang="en-US" dirty="0"/>
            </a:br>
            <a:endParaRPr lang="en-US" dirty="0"/>
          </a:p>
        </p:txBody>
      </p:sp>
      <p:sp>
        <p:nvSpPr>
          <p:cNvPr id="3" name="Text Placeholder 2">
            <a:extLst>
              <a:ext uri="{FF2B5EF4-FFF2-40B4-BE49-F238E27FC236}">
                <a16:creationId xmlns:a16="http://schemas.microsoft.com/office/drawing/2014/main" id="{DE9559CF-C712-FB8B-EC0D-06045002BEF7}"/>
              </a:ext>
            </a:extLst>
          </p:cNvPr>
          <p:cNvSpPr>
            <a:spLocks noGrp="1"/>
          </p:cNvSpPr>
          <p:nvPr>
            <p:ph type="body" sz="quarter" idx="10"/>
          </p:nvPr>
        </p:nvSpPr>
        <p:spPr>
          <a:xfrm>
            <a:off x="511277" y="1227439"/>
            <a:ext cx="11604521" cy="2616101"/>
          </a:xfrm>
        </p:spPr>
        <p:txBody>
          <a:bodyPr/>
          <a:lstStyle/>
          <a:p>
            <a:r>
              <a:rPr lang="en-US" dirty="0"/>
              <a:t>Deploying solutions with lakehouses and notebooks </a:t>
            </a:r>
          </a:p>
          <a:p>
            <a:r>
              <a:rPr lang="en-US" dirty="0"/>
              <a:t>Deploying solutions with warehouses and data pipelines</a:t>
            </a:r>
          </a:p>
          <a:p>
            <a:r>
              <a:rPr lang="en-US" dirty="0"/>
              <a:t>Deploying solutions with shortcuts the </a:t>
            </a:r>
            <a:r>
              <a:rPr lang="en-US" dirty="0" err="1"/>
              <a:t>LoadTable</a:t>
            </a:r>
            <a:r>
              <a:rPr lang="en-US" dirty="0"/>
              <a:t> API</a:t>
            </a:r>
          </a:p>
          <a:p>
            <a:r>
              <a:rPr lang="en-US" dirty="0"/>
              <a:t>Deploying solutions with warehouse and </a:t>
            </a:r>
            <a:r>
              <a:rPr lang="en-US" dirty="0" err="1"/>
              <a:t>SqlClient</a:t>
            </a:r>
            <a:endParaRPr lang="en-US" dirty="0"/>
          </a:p>
          <a:p>
            <a:r>
              <a:rPr lang="en-US" dirty="0"/>
              <a:t>Deploying solutions using ADLS Gen2 APIs</a:t>
            </a:r>
          </a:p>
        </p:txBody>
      </p:sp>
    </p:spTree>
    <p:extLst>
      <p:ext uri="{BB962C8B-B14F-4D97-AF65-F5344CB8AC3E}">
        <p14:creationId xmlns:p14="http://schemas.microsoft.com/office/powerpoint/2010/main" val="32554363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AFC2-4C53-578D-2AAE-88931D9810C8}"/>
              </a:ext>
            </a:extLst>
          </p:cNvPr>
          <p:cNvSpPr>
            <a:spLocks noGrp="1"/>
          </p:cNvSpPr>
          <p:nvPr>
            <p:ph type="title"/>
          </p:nvPr>
        </p:nvSpPr>
        <p:spPr/>
        <p:txBody>
          <a:bodyPr/>
          <a:lstStyle/>
          <a:p>
            <a:r>
              <a:rPr lang="en-US" dirty="0"/>
              <a:t>Fabric Lakehouse Fundamentals</a:t>
            </a:r>
          </a:p>
        </p:txBody>
      </p:sp>
      <p:sp>
        <p:nvSpPr>
          <p:cNvPr id="3" name="Text Placeholder 2">
            <a:extLst>
              <a:ext uri="{FF2B5EF4-FFF2-40B4-BE49-F238E27FC236}">
                <a16:creationId xmlns:a16="http://schemas.microsoft.com/office/drawing/2014/main" id="{0BCF1F5F-BF35-FF60-BDF6-CBE7F75BA6E7}"/>
              </a:ext>
            </a:extLst>
          </p:cNvPr>
          <p:cNvSpPr>
            <a:spLocks noGrp="1"/>
          </p:cNvSpPr>
          <p:nvPr>
            <p:ph type="body" sz="quarter" idx="10"/>
          </p:nvPr>
        </p:nvSpPr>
        <p:spPr>
          <a:xfrm>
            <a:off x="511277" y="1227439"/>
            <a:ext cx="11604521" cy="4139595"/>
          </a:xfrm>
        </p:spPr>
        <p:txBody>
          <a:bodyPr/>
          <a:lstStyle/>
          <a:p>
            <a:r>
              <a:rPr lang="en-US" dirty="0"/>
              <a:t>Lakehouse used to store structured data and unstructured data in a single location</a:t>
            </a:r>
          </a:p>
          <a:p>
            <a:pPr lvl="1"/>
            <a:r>
              <a:rPr lang="en-US" dirty="0"/>
              <a:t>Lakehouse data transparently stored in OneLake using </a:t>
            </a:r>
            <a:r>
              <a:rPr lang="en-US" sz="1600" b="1" dirty="0">
                <a:solidFill>
                  <a:schemeClr val="accent3">
                    <a:lumMod val="75000"/>
                  </a:schemeClr>
                </a:solidFill>
              </a:rPr>
              <a:t>Azure Data Lake Storage Gen2 (ADLS Gen2)</a:t>
            </a:r>
            <a:endParaRPr lang="en-US" b="1" dirty="0">
              <a:solidFill>
                <a:schemeClr val="accent3">
                  <a:lumMod val="75000"/>
                </a:schemeClr>
              </a:solidFill>
            </a:endParaRPr>
          </a:p>
          <a:p>
            <a:pPr lvl="1"/>
            <a:r>
              <a:rPr lang="en-US" dirty="0"/>
              <a:t>Lakehouse data accessible across workloads like data engineering, data warehouse, data science &amp; BI</a:t>
            </a:r>
          </a:p>
          <a:p>
            <a:pPr lvl="1"/>
            <a:r>
              <a:rPr lang="en-US" dirty="0"/>
              <a:t>Lakehouse enables storing and refining data using </a:t>
            </a:r>
            <a:r>
              <a:rPr lang="en-US" sz="1600" b="1" dirty="0">
                <a:solidFill>
                  <a:schemeClr val="accent3">
                    <a:lumMod val="75000"/>
                  </a:schemeClr>
                </a:solidFill>
              </a:rPr>
              <a:t>medallion architecture</a:t>
            </a:r>
            <a:r>
              <a:rPr lang="en-US" dirty="0"/>
              <a:t> (</a:t>
            </a:r>
            <a:r>
              <a:rPr lang="en-US" sz="1600" b="1" dirty="0">
                <a:solidFill>
                  <a:srgbClr val="996633"/>
                </a:solidFill>
              </a:rPr>
              <a:t>bronze</a:t>
            </a:r>
            <a:r>
              <a:rPr lang="en-US" sz="1600" b="1" dirty="0"/>
              <a:t>&gt;</a:t>
            </a:r>
            <a:r>
              <a:rPr lang="en-US" sz="1600" b="1" dirty="0">
                <a:solidFill>
                  <a:schemeClr val="tx1">
                    <a:lumMod val="60000"/>
                    <a:lumOff val="40000"/>
                  </a:schemeClr>
                </a:solidFill>
              </a:rPr>
              <a:t>silver</a:t>
            </a:r>
            <a:r>
              <a:rPr lang="en-US" sz="1600" b="1" dirty="0"/>
              <a:t>&gt;</a:t>
            </a:r>
            <a:r>
              <a:rPr lang="en-US" sz="1600" b="1" dirty="0">
                <a:solidFill>
                  <a:schemeClr val="accent4">
                    <a:lumMod val="75000"/>
                  </a:schemeClr>
                </a:solidFill>
              </a:rPr>
              <a:t>gold</a:t>
            </a:r>
            <a:r>
              <a:rPr lang="en-US" dirty="0"/>
              <a:t>)</a:t>
            </a:r>
          </a:p>
          <a:p>
            <a:pPr>
              <a:spcBef>
                <a:spcPts val="1800"/>
              </a:spcBef>
            </a:pPr>
            <a:r>
              <a:rPr lang="en-US" dirty="0"/>
              <a:t>Lakehouse structure</a:t>
            </a:r>
          </a:p>
          <a:p>
            <a:pPr lvl="1"/>
            <a:r>
              <a:rPr lang="en-US" sz="1600" b="1" dirty="0">
                <a:solidFill>
                  <a:schemeClr val="accent3">
                    <a:lumMod val="75000"/>
                  </a:schemeClr>
                </a:solidFill>
              </a:rPr>
              <a:t>Tables</a:t>
            </a:r>
            <a:r>
              <a:rPr lang="en-US" dirty="0"/>
              <a:t> section used to store structure data in tables in Delta format</a:t>
            </a:r>
          </a:p>
          <a:p>
            <a:pPr lvl="1"/>
            <a:r>
              <a:rPr lang="en-US" sz="1600" b="1" dirty="0">
                <a:solidFill>
                  <a:schemeClr val="accent3">
                    <a:lumMod val="75000"/>
                  </a:schemeClr>
                </a:solidFill>
              </a:rPr>
              <a:t>Files</a:t>
            </a:r>
            <a:r>
              <a:rPr lang="en-US" dirty="0"/>
              <a:t> section used to store unstructured data as files</a:t>
            </a:r>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898A7977-EFCD-9C20-9E86-5BE65E82689E}"/>
              </a:ext>
            </a:extLst>
          </p:cNvPr>
          <p:cNvPicPr>
            <a:picLocks noChangeAspect="1"/>
          </p:cNvPicPr>
          <p:nvPr/>
        </p:nvPicPr>
        <p:blipFill>
          <a:blip r:embed="rId2"/>
          <a:stretch>
            <a:fillRect/>
          </a:stretch>
        </p:blipFill>
        <p:spPr>
          <a:xfrm>
            <a:off x="1268819" y="4173580"/>
            <a:ext cx="5025668" cy="2706129"/>
          </a:xfrm>
          <a:prstGeom prst="rect">
            <a:avLst/>
          </a:prstGeom>
          <a:ln>
            <a:solidFill>
              <a:schemeClr val="accent1"/>
            </a:solidFill>
          </a:ln>
        </p:spPr>
      </p:pic>
    </p:spTree>
    <p:extLst>
      <p:ext uri="{BB962C8B-B14F-4D97-AF65-F5344CB8AC3E}">
        <p14:creationId xmlns:p14="http://schemas.microsoft.com/office/powerpoint/2010/main" val="3951164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71F4-2B41-6F89-4A92-D8924EF18C4D}"/>
              </a:ext>
            </a:extLst>
          </p:cNvPr>
          <p:cNvSpPr>
            <a:spLocks noGrp="1"/>
          </p:cNvSpPr>
          <p:nvPr>
            <p:ph type="title"/>
          </p:nvPr>
        </p:nvSpPr>
        <p:spPr/>
        <p:txBody>
          <a:bodyPr/>
          <a:lstStyle/>
          <a:p>
            <a:r>
              <a:rPr lang="en-US" dirty="0"/>
              <a:t>Ingesting Data into Lakehouse</a:t>
            </a:r>
          </a:p>
        </p:txBody>
      </p:sp>
      <p:sp>
        <p:nvSpPr>
          <p:cNvPr id="3" name="Text Placeholder 2">
            <a:extLst>
              <a:ext uri="{FF2B5EF4-FFF2-40B4-BE49-F238E27FC236}">
                <a16:creationId xmlns:a16="http://schemas.microsoft.com/office/drawing/2014/main" id="{07B409E1-842E-1261-F4FC-2022EAF9DECD}"/>
              </a:ext>
            </a:extLst>
          </p:cNvPr>
          <p:cNvSpPr>
            <a:spLocks noGrp="1"/>
          </p:cNvSpPr>
          <p:nvPr>
            <p:ph type="body" sz="quarter" idx="10"/>
          </p:nvPr>
        </p:nvSpPr>
        <p:spPr>
          <a:xfrm>
            <a:off x="511277" y="1227439"/>
            <a:ext cx="11604521" cy="4893647"/>
          </a:xfrm>
        </p:spPr>
        <p:txBody>
          <a:bodyPr/>
          <a:lstStyle/>
          <a:p>
            <a:r>
              <a:rPr lang="en-US" dirty="0"/>
              <a:t>Running Spark jobs</a:t>
            </a:r>
          </a:p>
          <a:p>
            <a:pPr lvl="1"/>
            <a:r>
              <a:rPr lang="en-US" dirty="0"/>
              <a:t>Running notebooks</a:t>
            </a:r>
          </a:p>
          <a:p>
            <a:pPr lvl="1"/>
            <a:r>
              <a:rPr lang="en-US" dirty="0"/>
              <a:t>Running Spark Job Definitions</a:t>
            </a:r>
          </a:p>
          <a:p>
            <a:pPr>
              <a:spcBef>
                <a:spcPts val="1200"/>
              </a:spcBef>
            </a:pPr>
            <a:r>
              <a:rPr lang="en-US" dirty="0"/>
              <a:t>Running Data Pipelines</a:t>
            </a:r>
          </a:p>
          <a:p>
            <a:pPr lvl="1"/>
            <a:r>
              <a:rPr lang="en-US" dirty="0"/>
              <a:t>Running data pipelines with activities to copy data from external sources</a:t>
            </a:r>
          </a:p>
          <a:p>
            <a:pPr>
              <a:spcBef>
                <a:spcPts val="1200"/>
              </a:spcBef>
            </a:pPr>
            <a:r>
              <a:rPr lang="en-US" dirty="0"/>
              <a:t>Creating Shortcuts</a:t>
            </a:r>
          </a:p>
          <a:p>
            <a:pPr lvl="1"/>
            <a:r>
              <a:rPr lang="en-US" dirty="0"/>
              <a:t>Creating references to make files from an external source appear to be in lakehouse storage</a:t>
            </a:r>
          </a:p>
          <a:p>
            <a:pPr>
              <a:spcBef>
                <a:spcPts val="1200"/>
              </a:spcBef>
            </a:pPr>
            <a:r>
              <a:rPr lang="en-US" dirty="0"/>
              <a:t>Using ADLS Gen2 APIs</a:t>
            </a:r>
          </a:p>
          <a:p>
            <a:pPr lvl="1"/>
            <a:r>
              <a:rPr lang="en-US" dirty="0"/>
              <a:t>Implemented by client application which uploads files into lakehouse storage using push approach</a:t>
            </a:r>
          </a:p>
          <a:p>
            <a:pPr>
              <a:spcBef>
                <a:spcPts val="1200"/>
              </a:spcBef>
            </a:pPr>
            <a:r>
              <a:rPr lang="en-US" dirty="0"/>
              <a:t>Running Fabric Gen2 Dataflows </a:t>
            </a:r>
            <a:r>
              <a:rPr lang="en-US" sz="1800" i="1" dirty="0">
                <a:solidFill>
                  <a:schemeClr val="tx1">
                    <a:lumMod val="60000"/>
                    <a:lumOff val="40000"/>
                  </a:schemeClr>
                </a:solidFill>
              </a:rPr>
              <a:t>(still waiting on APIs </a:t>
            </a:r>
            <a:r>
              <a:rPr lang="en-US" sz="1800" i="1" dirty="0">
                <a:solidFill>
                  <a:schemeClr val="tx1">
                    <a:lumMod val="60000"/>
                    <a:lumOff val="40000"/>
                  </a:schemeClr>
                </a:solidFill>
                <a:sym typeface="Wingdings" panose="05000000000000000000" pitchFamily="2" charset="2"/>
              </a:rPr>
              <a:t></a:t>
            </a:r>
            <a:r>
              <a:rPr lang="en-US" sz="1800" i="1" dirty="0">
                <a:solidFill>
                  <a:schemeClr val="tx1">
                    <a:lumMod val="60000"/>
                    <a:lumOff val="40000"/>
                  </a:schemeClr>
                </a:solidFill>
              </a:rPr>
              <a:t> )</a:t>
            </a:r>
            <a:endParaRPr lang="en-US" i="1" dirty="0">
              <a:solidFill>
                <a:schemeClr val="tx1">
                  <a:lumMod val="60000"/>
                  <a:lumOff val="40000"/>
                </a:schemeClr>
              </a:solidFill>
            </a:endParaRPr>
          </a:p>
          <a:p>
            <a:pPr lvl="1"/>
            <a:r>
              <a:rPr lang="en-US" dirty="0"/>
              <a:t>Running a dataflow which imports data and saves it delta tables in lakehouse storage</a:t>
            </a:r>
          </a:p>
        </p:txBody>
      </p:sp>
    </p:spTree>
    <p:extLst>
      <p:ext uri="{BB962C8B-B14F-4D97-AF65-F5344CB8AC3E}">
        <p14:creationId xmlns:p14="http://schemas.microsoft.com/office/powerpoint/2010/main" val="233282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68D4-2DBD-F823-A44F-09979674D813}"/>
              </a:ext>
            </a:extLst>
          </p:cNvPr>
          <p:cNvSpPr>
            <a:spLocks noGrp="1"/>
          </p:cNvSpPr>
          <p:nvPr>
            <p:ph type="title"/>
          </p:nvPr>
        </p:nvSpPr>
        <p:spPr/>
        <p:txBody>
          <a:bodyPr/>
          <a:lstStyle/>
          <a:p>
            <a:r>
              <a:rPr lang="en-US" dirty="0"/>
              <a:t>Fabric Provides Apache Spark Runtime</a:t>
            </a:r>
          </a:p>
        </p:txBody>
      </p:sp>
      <p:sp>
        <p:nvSpPr>
          <p:cNvPr id="3" name="Text Placeholder 2">
            <a:extLst>
              <a:ext uri="{FF2B5EF4-FFF2-40B4-BE49-F238E27FC236}">
                <a16:creationId xmlns:a16="http://schemas.microsoft.com/office/drawing/2014/main" id="{4A056CC9-DE29-0BCF-B2EA-3BFBCE8CB319}"/>
              </a:ext>
            </a:extLst>
          </p:cNvPr>
          <p:cNvSpPr>
            <a:spLocks noGrp="1"/>
          </p:cNvSpPr>
          <p:nvPr>
            <p:ph type="body" sz="quarter" idx="10"/>
          </p:nvPr>
        </p:nvSpPr>
        <p:spPr>
          <a:xfrm>
            <a:off x="511277" y="1227439"/>
            <a:ext cx="11604521" cy="2662267"/>
          </a:xfrm>
        </p:spPr>
        <p:txBody>
          <a:bodyPr/>
          <a:lstStyle/>
          <a:p>
            <a:r>
              <a:rPr lang="en-US" dirty="0"/>
              <a:t>Spark is a unified engine for large-scale data analytics</a:t>
            </a:r>
          </a:p>
          <a:p>
            <a:pPr lvl="1"/>
            <a:r>
              <a:rPr lang="en-US" dirty="0"/>
              <a:t>Spark code can be executed through </a:t>
            </a:r>
            <a:r>
              <a:rPr lang="en-US" sz="2000" b="1" dirty="0">
                <a:solidFill>
                  <a:srgbClr val="8A0000"/>
                </a:solidFill>
              </a:rPr>
              <a:t>Spark Job Definition</a:t>
            </a:r>
            <a:endParaRPr lang="en-US" b="1" dirty="0">
              <a:solidFill>
                <a:srgbClr val="8A0000"/>
              </a:solidFill>
            </a:endParaRPr>
          </a:p>
          <a:p>
            <a:pPr lvl="1"/>
            <a:r>
              <a:rPr lang="en-US" dirty="0"/>
              <a:t>Spark code can be executed using interactive </a:t>
            </a:r>
            <a:r>
              <a:rPr lang="en-US" sz="2000" b="1" dirty="0">
                <a:solidFill>
                  <a:srgbClr val="8A0000"/>
                </a:solidFill>
              </a:rPr>
              <a:t>Fabric Notebook</a:t>
            </a:r>
            <a:endParaRPr lang="en-US" b="1" dirty="0">
              <a:solidFill>
                <a:srgbClr val="8A0000"/>
              </a:solidFill>
            </a:endParaRPr>
          </a:p>
          <a:p>
            <a:pPr lvl="1"/>
            <a:r>
              <a:rPr lang="en-US" dirty="0"/>
              <a:t>Apache Spark provides APIs to read and write data to/from </a:t>
            </a:r>
            <a:r>
              <a:rPr lang="en-US" sz="2000" b="1" dirty="0">
                <a:solidFill>
                  <a:srgbClr val="8A0000"/>
                </a:solidFill>
              </a:rPr>
              <a:t>Lakehouse</a:t>
            </a:r>
            <a:r>
              <a:rPr lang="en-US" sz="2000" dirty="0"/>
              <a:t> in </a:t>
            </a:r>
            <a:r>
              <a:rPr lang="en-US" sz="2000" b="1" dirty="0">
                <a:solidFill>
                  <a:srgbClr val="8A0000"/>
                </a:solidFill>
              </a:rPr>
              <a:t>OneLake</a:t>
            </a:r>
          </a:p>
          <a:p>
            <a:pPr lvl="1"/>
            <a:r>
              <a:rPr lang="en-US" dirty="0"/>
              <a:t>Spark supports several languages such as Python, Scala, SQL and R</a:t>
            </a:r>
            <a:endParaRPr lang="en-US" b="1" dirty="0">
              <a:solidFill>
                <a:srgbClr val="8A0000"/>
              </a:solidFill>
            </a:endParaRPr>
          </a:p>
          <a:p>
            <a:pPr lvl="1"/>
            <a:endParaRPr lang="en-US" dirty="0"/>
          </a:p>
        </p:txBody>
      </p:sp>
      <p:sp>
        <p:nvSpPr>
          <p:cNvPr id="4" name="Rectangle 3">
            <a:extLst>
              <a:ext uri="{FF2B5EF4-FFF2-40B4-BE49-F238E27FC236}">
                <a16:creationId xmlns:a16="http://schemas.microsoft.com/office/drawing/2014/main" id="{1725DEEE-1A43-1324-7A6A-9B074E183188}"/>
              </a:ext>
            </a:extLst>
          </p:cNvPr>
          <p:cNvSpPr/>
          <p:nvPr/>
        </p:nvSpPr>
        <p:spPr bwMode="auto">
          <a:xfrm>
            <a:off x="4240477" y="3790135"/>
            <a:ext cx="6367198" cy="2422874"/>
          </a:xfrm>
          <a:prstGeom prst="rect">
            <a:avLst/>
          </a:prstGeom>
          <a:solidFill>
            <a:schemeClr val="accent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tx1"/>
                </a:solidFill>
                <a:latin typeface="Arial" panose="020B0604020202020204" pitchFamily="34" charset="0"/>
                <a:ea typeface="Segoe UI" pitchFamily="34" charset="0"/>
                <a:cs typeface="Arial" panose="020B0604020202020204" pitchFamily="34" charset="0"/>
              </a:rPr>
              <a:t>Microsoft Fabric</a:t>
            </a:r>
          </a:p>
        </p:txBody>
      </p:sp>
      <p:grpSp>
        <p:nvGrpSpPr>
          <p:cNvPr id="5" name="Group 4">
            <a:extLst>
              <a:ext uri="{FF2B5EF4-FFF2-40B4-BE49-F238E27FC236}">
                <a16:creationId xmlns:a16="http://schemas.microsoft.com/office/drawing/2014/main" id="{05254A71-0573-D0E4-3A9E-41F45DC4E431}"/>
              </a:ext>
            </a:extLst>
          </p:cNvPr>
          <p:cNvGrpSpPr/>
          <p:nvPr/>
        </p:nvGrpSpPr>
        <p:grpSpPr>
          <a:xfrm>
            <a:off x="4456018" y="4458655"/>
            <a:ext cx="2605122" cy="1452558"/>
            <a:chOff x="4014232" y="4616097"/>
            <a:chExt cx="2807673" cy="1183124"/>
          </a:xfrm>
        </p:grpSpPr>
        <p:sp>
          <p:nvSpPr>
            <p:cNvPr id="6" name="Rectangle 5">
              <a:extLst>
                <a:ext uri="{FF2B5EF4-FFF2-40B4-BE49-F238E27FC236}">
                  <a16:creationId xmlns:a16="http://schemas.microsoft.com/office/drawing/2014/main" id="{E004D730-92CE-7D8F-49FF-E7D9FCB1C09F}"/>
                </a:ext>
              </a:extLst>
            </p:cNvPr>
            <p:cNvSpPr/>
            <p:nvPr/>
          </p:nvSpPr>
          <p:spPr bwMode="auto">
            <a:xfrm>
              <a:off x="4014232" y="4616097"/>
              <a:ext cx="2807673" cy="1183124"/>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Apache Spark</a:t>
              </a:r>
            </a:p>
          </p:txBody>
        </p:sp>
        <p:sp>
          <p:nvSpPr>
            <p:cNvPr id="7" name="Rectangle 6">
              <a:extLst>
                <a:ext uri="{FF2B5EF4-FFF2-40B4-BE49-F238E27FC236}">
                  <a16:creationId xmlns:a16="http://schemas.microsoft.com/office/drawing/2014/main" id="{B913C9FB-7BDD-B8A5-5BBF-5BE32F03D948}"/>
                </a:ext>
              </a:extLst>
            </p:cNvPr>
            <p:cNvSpPr/>
            <p:nvPr/>
          </p:nvSpPr>
          <p:spPr bwMode="auto">
            <a:xfrm>
              <a:off x="4186941" y="5057924"/>
              <a:ext cx="2414123" cy="616473"/>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Python Runtime</a:t>
              </a:r>
            </a:p>
          </p:txBody>
        </p:sp>
      </p:grpSp>
      <p:grpSp>
        <p:nvGrpSpPr>
          <p:cNvPr id="28" name="Group 27">
            <a:extLst>
              <a:ext uri="{FF2B5EF4-FFF2-40B4-BE49-F238E27FC236}">
                <a16:creationId xmlns:a16="http://schemas.microsoft.com/office/drawing/2014/main" id="{3157C701-8F52-B94C-6BE3-A59E511E3854}"/>
              </a:ext>
            </a:extLst>
          </p:cNvPr>
          <p:cNvGrpSpPr/>
          <p:nvPr/>
        </p:nvGrpSpPr>
        <p:grpSpPr>
          <a:xfrm>
            <a:off x="7195989" y="4616523"/>
            <a:ext cx="3005942" cy="1136822"/>
            <a:chOff x="7293394" y="4850876"/>
            <a:chExt cx="3005942" cy="1136822"/>
          </a:xfrm>
        </p:grpSpPr>
        <p:sp>
          <p:nvSpPr>
            <p:cNvPr id="12" name="Flowchart: Magnetic Disk 11">
              <a:extLst>
                <a:ext uri="{FF2B5EF4-FFF2-40B4-BE49-F238E27FC236}">
                  <a16:creationId xmlns:a16="http://schemas.microsoft.com/office/drawing/2014/main" id="{5B133FC5-92A6-AA71-9B04-CB96A7DC7EF4}"/>
                </a:ext>
              </a:extLst>
            </p:cNvPr>
            <p:cNvSpPr/>
            <p:nvPr/>
          </p:nvSpPr>
          <p:spPr bwMode="auto">
            <a:xfrm>
              <a:off x="8318231" y="4850876"/>
              <a:ext cx="1981105" cy="1136822"/>
            </a:xfrm>
            <a:prstGeom prst="flowChartMagneticDisk">
              <a:avLst/>
            </a:prstGeom>
            <a:solidFill>
              <a:schemeClr val="accent2">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Lakehouse</a:t>
              </a:r>
            </a:p>
          </p:txBody>
        </p:sp>
        <p:cxnSp>
          <p:nvCxnSpPr>
            <p:cNvPr id="15" name="Straight Arrow Connector 14">
              <a:extLst>
                <a:ext uri="{FF2B5EF4-FFF2-40B4-BE49-F238E27FC236}">
                  <a16:creationId xmlns:a16="http://schemas.microsoft.com/office/drawing/2014/main" id="{A8D813FB-C1C5-BF9D-D053-DF10126E9D25}"/>
                </a:ext>
              </a:extLst>
            </p:cNvPr>
            <p:cNvCxnSpPr>
              <a:cxnSpLocks/>
            </p:cNvCxnSpPr>
            <p:nvPr/>
          </p:nvCxnSpPr>
          <p:spPr>
            <a:xfrm>
              <a:off x="7293394" y="5449410"/>
              <a:ext cx="889686"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8786955-D69D-5A99-6968-04FE30CC51D8}"/>
              </a:ext>
            </a:extLst>
          </p:cNvPr>
          <p:cNvGrpSpPr/>
          <p:nvPr/>
        </p:nvGrpSpPr>
        <p:grpSpPr>
          <a:xfrm>
            <a:off x="1173184" y="4115991"/>
            <a:ext cx="3761545" cy="1189384"/>
            <a:chOff x="1309709" y="4350941"/>
            <a:chExt cx="3761545" cy="1189384"/>
          </a:xfrm>
        </p:grpSpPr>
        <p:sp>
          <p:nvSpPr>
            <p:cNvPr id="9" name="Rectangle 8">
              <a:extLst>
                <a:ext uri="{FF2B5EF4-FFF2-40B4-BE49-F238E27FC236}">
                  <a16:creationId xmlns:a16="http://schemas.microsoft.com/office/drawing/2014/main" id="{91CBF943-8710-F256-9AC8-05B14940D0EE}"/>
                </a:ext>
              </a:extLst>
            </p:cNvPr>
            <p:cNvSpPr/>
            <p:nvPr/>
          </p:nvSpPr>
          <p:spPr bwMode="auto">
            <a:xfrm>
              <a:off x="1309709" y="4350941"/>
              <a:ext cx="1941589" cy="897727"/>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Arial" panose="020B0604020202020204" pitchFamily="34" charset="0"/>
                  <a:ea typeface="Segoe UI" pitchFamily="34" charset="0"/>
                  <a:cs typeface="Arial" panose="020B0604020202020204" pitchFamily="34" charset="0"/>
                </a:rPr>
                <a:t>Spark Job Definition</a:t>
              </a:r>
              <a:endParaRPr lang="en-US" sz="1200" dirty="0">
                <a:solidFill>
                  <a:schemeClr val="bg1"/>
                </a:solidFill>
                <a:latin typeface="Arial" panose="020B0604020202020204" pitchFamily="34" charset="0"/>
                <a:ea typeface="Segoe UI"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ACB7A10A-B01B-DD51-CDFE-0496ECD7BE4C}"/>
                </a:ext>
              </a:extLst>
            </p:cNvPr>
            <p:cNvCxnSpPr>
              <a:cxnSpLocks/>
              <a:stCxn id="9" idx="3"/>
            </p:cNvCxnSpPr>
            <p:nvPr/>
          </p:nvCxnSpPr>
          <p:spPr>
            <a:xfrm>
              <a:off x="3251298" y="4799805"/>
              <a:ext cx="1819956" cy="74052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8982FA6-C63A-A1A9-B505-5869C203805B}"/>
              </a:ext>
            </a:extLst>
          </p:cNvPr>
          <p:cNvGrpSpPr/>
          <p:nvPr/>
        </p:nvGrpSpPr>
        <p:grpSpPr>
          <a:xfrm>
            <a:off x="1186880" y="5452442"/>
            <a:ext cx="3761545" cy="897727"/>
            <a:chOff x="1323405" y="5687392"/>
            <a:chExt cx="3761545" cy="897727"/>
          </a:xfrm>
        </p:grpSpPr>
        <p:sp>
          <p:nvSpPr>
            <p:cNvPr id="8" name="Rectangle 7">
              <a:extLst>
                <a:ext uri="{FF2B5EF4-FFF2-40B4-BE49-F238E27FC236}">
                  <a16:creationId xmlns:a16="http://schemas.microsoft.com/office/drawing/2014/main" id="{42993BD1-1B70-F891-BF73-AB353699E298}"/>
                </a:ext>
              </a:extLst>
            </p:cNvPr>
            <p:cNvSpPr/>
            <p:nvPr/>
          </p:nvSpPr>
          <p:spPr bwMode="auto">
            <a:xfrm>
              <a:off x="1323405" y="5687392"/>
              <a:ext cx="1941589" cy="897727"/>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Arial" panose="020B0604020202020204" pitchFamily="34" charset="0"/>
                  <a:ea typeface="Segoe UI" pitchFamily="34" charset="0"/>
                  <a:cs typeface="Arial" panose="020B0604020202020204" pitchFamily="34" charset="0"/>
                </a:rPr>
                <a:t>Notebook</a:t>
              </a:r>
              <a:endParaRPr lang="en-US" sz="1200" dirty="0">
                <a:solidFill>
                  <a:schemeClr val="bg1"/>
                </a:solidFill>
                <a:latin typeface="Arial" panose="020B0604020202020204" pitchFamily="34" charset="0"/>
                <a:ea typeface="Segoe UI"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26AED9F4-3679-E795-E392-89385615182C}"/>
                </a:ext>
              </a:extLst>
            </p:cNvPr>
            <p:cNvCxnSpPr>
              <a:cxnSpLocks/>
              <a:stCxn id="8" idx="3"/>
            </p:cNvCxnSpPr>
            <p:nvPr/>
          </p:nvCxnSpPr>
          <p:spPr>
            <a:xfrm flipV="1">
              <a:off x="3264994" y="5687392"/>
              <a:ext cx="1819956" cy="448864"/>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9522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8FB2FF-D3D9-4994-B783-8ED72C359DE2}"/>
              </a:ext>
            </a:extLst>
          </p:cNvPr>
          <p:cNvSpPr/>
          <p:nvPr/>
        </p:nvSpPr>
        <p:spPr>
          <a:xfrm>
            <a:off x="1878278" y="1393380"/>
            <a:ext cx="10237521" cy="352252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58" name="Title 57">
            <a:extLst>
              <a:ext uri="{FF2B5EF4-FFF2-40B4-BE49-F238E27FC236}">
                <a16:creationId xmlns:a16="http://schemas.microsoft.com/office/drawing/2014/main" id="{84553218-AB14-43B4-BB8B-D9B559641991}"/>
              </a:ext>
            </a:extLst>
          </p:cNvPr>
          <p:cNvSpPr>
            <a:spLocks noGrp="1"/>
          </p:cNvSpPr>
          <p:nvPr>
            <p:ph type="title"/>
          </p:nvPr>
        </p:nvSpPr>
        <p:spPr/>
        <p:txBody>
          <a:bodyPr/>
          <a:lstStyle/>
          <a:p>
            <a:r>
              <a:rPr lang="en-US" dirty="0"/>
              <a:t>Using Spark Jobs to Create Lakehouse Tables</a:t>
            </a:r>
          </a:p>
        </p:txBody>
      </p:sp>
      <p:grpSp>
        <p:nvGrpSpPr>
          <p:cNvPr id="4" name="Group 3">
            <a:extLst>
              <a:ext uri="{FF2B5EF4-FFF2-40B4-BE49-F238E27FC236}">
                <a16:creationId xmlns:a16="http://schemas.microsoft.com/office/drawing/2014/main" id="{51C7A6E4-F0C4-9C94-FA60-18F169E15B76}"/>
              </a:ext>
            </a:extLst>
          </p:cNvPr>
          <p:cNvGrpSpPr/>
          <p:nvPr/>
        </p:nvGrpSpPr>
        <p:grpSpPr>
          <a:xfrm>
            <a:off x="3387948" y="1577684"/>
            <a:ext cx="8542278" cy="2996222"/>
            <a:chOff x="3473844" y="3437537"/>
            <a:chExt cx="5216716" cy="2216925"/>
          </a:xfrm>
        </p:grpSpPr>
        <p:sp>
          <p:nvSpPr>
            <p:cNvPr id="14" name="Rectangle 13">
              <a:extLst>
                <a:ext uri="{FF2B5EF4-FFF2-40B4-BE49-F238E27FC236}">
                  <a16:creationId xmlns:a16="http://schemas.microsoft.com/office/drawing/2014/main" id="{0CE60E52-2DCB-9C10-67B1-FD55ABCA4F8C}"/>
                </a:ext>
              </a:extLst>
            </p:cNvPr>
            <p:cNvSpPr/>
            <p:nvPr/>
          </p:nvSpPr>
          <p:spPr bwMode="auto">
            <a:xfrm>
              <a:off x="3473844" y="3437537"/>
              <a:ext cx="5216716" cy="221692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Lakehouse</a:t>
              </a:r>
              <a:endParaRPr lang="en-US" sz="1400" dirty="0">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2C758DC-4A01-47EB-B42C-AFC3CF16A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2108" y="3487724"/>
              <a:ext cx="153204" cy="157990"/>
            </a:xfrm>
            <a:prstGeom prst="rect">
              <a:avLst/>
            </a:prstGeom>
          </p:spPr>
        </p:pic>
      </p:grpSp>
      <p:cxnSp>
        <p:nvCxnSpPr>
          <p:cNvPr id="30" name="Straight Arrow Connector 29">
            <a:extLst>
              <a:ext uri="{FF2B5EF4-FFF2-40B4-BE49-F238E27FC236}">
                <a16:creationId xmlns:a16="http://schemas.microsoft.com/office/drawing/2014/main" id="{94AE748E-DC91-5E00-8C2D-8373DDF777EB}"/>
              </a:ext>
            </a:extLst>
          </p:cNvPr>
          <p:cNvCxnSpPr>
            <a:cxnSpLocks/>
          </p:cNvCxnSpPr>
          <p:nvPr/>
        </p:nvCxnSpPr>
        <p:spPr>
          <a:xfrm>
            <a:off x="1272552" y="3061852"/>
            <a:ext cx="543534" cy="0"/>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DE4EB0-3F03-A9A9-A6EA-08714C380855}"/>
              </a:ext>
            </a:extLst>
          </p:cNvPr>
          <p:cNvSpPr/>
          <p:nvPr/>
        </p:nvSpPr>
        <p:spPr>
          <a:xfrm>
            <a:off x="100770" y="1393380"/>
            <a:ext cx="1171782" cy="3522525"/>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7" name="Group 36">
            <a:extLst>
              <a:ext uri="{FF2B5EF4-FFF2-40B4-BE49-F238E27FC236}">
                <a16:creationId xmlns:a16="http://schemas.microsoft.com/office/drawing/2014/main" id="{92154F1A-2D41-2049-6CA7-705076F13916}"/>
              </a:ext>
            </a:extLst>
          </p:cNvPr>
          <p:cNvGrpSpPr/>
          <p:nvPr/>
        </p:nvGrpSpPr>
        <p:grpSpPr>
          <a:xfrm>
            <a:off x="2177145" y="2490153"/>
            <a:ext cx="836245" cy="836245"/>
            <a:chOff x="8784735" y="3154246"/>
            <a:chExt cx="640918" cy="640918"/>
          </a:xfrm>
        </p:grpSpPr>
        <p:sp>
          <p:nvSpPr>
            <p:cNvPr id="21" name="Rectangle 20">
              <a:extLst>
                <a:ext uri="{FF2B5EF4-FFF2-40B4-BE49-F238E27FC236}">
                  <a16:creationId xmlns:a16="http://schemas.microsoft.com/office/drawing/2014/main" id="{68568590-4B4E-0A6D-F1B9-9C4C0BDC2095}"/>
                </a:ext>
              </a:extLst>
            </p:cNvPr>
            <p:cNvSpPr/>
            <p:nvPr/>
          </p:nvSpPr>
          <p:spPr bwMode="auto">
            <a:xfrm>
              <a:off x="8784735" y="3154246"/>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DF47CDA4-1BBC-E4FA-2156-A77A981EE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20" name="TextBox 19">
              <a:extLst>
                <a:ext uri="{FF2B5EF4-FFF2-40B4-BE49-F238E27FC236}">
                  <a16:creationId xmlns:a16="http://schemas.microsoft.com/office/drawing/2014/main" id="{FFE25B26-3D70-C1AF-149A-57C7530E3F15}"/>
                </a:ext>
              </a:extLst>
            </p:cNvPr>
            <p:cNvSpPr txBox="1"/>
            <p:nvPr/>
          </p:nvSpPr>
          <p:spPr>
            <a:xfrm>
              <a:off x="8784735" y="3154246"/>
              <a:ext cx="640918" cy="165623"/>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75" name="Group 74">
            <a:extLst>
              <a:ext uri="{FF2B5EF4-FFF2-40B4-BE49-F238E27FC236}">
                <a16:creationId xmlns:a16="http://schemas.microsoft.com/office/drawing/2014/main" id="{B049B949-FFE5-45C1-B788-E61D817B4D15}"/>
              </a:ext>
            </a:extLst>
          </p:cNvPr>
          <p:cNvGrpSpPr/>
          <p:nvPr/>
        </p:nvGrpSpPr>
        <p:grpSpPr>
          <a:xfrm>
            <a:off x="2931429" y="1987513"/>
            <a:ext cx="3374581" cy="2404181"/>
            <a:chOff x="3006736" y="3719834"/>
            <a:chExt cx="3374581" cy="2404181"/>
          </a:xfrm>
        </p:grpSpPr>
        <p:sp>
          <p:nvSpPr>
            <p:cNvPr id="62" name="Rectangle 61">
              <a:extLst>
                <a:ext uri="{FF2B5EF4-FFF2-40B4-BE49-F238E27FC236}">
                  <a16:creationId xmlns:a16="http://schemas.microsoft.com/office/drawing/2014/main" id="{DC37C0C0-3020-D4D8-ADDD-CA48E4E1FC97}"/>
                </a:ext>
              </a:extLst>
            </p:cNvPr>
            <p:cNvSpPr/>
            <p:nvPr/>
          </p:nvSpPr>
          <p:spPr bwMode="auto">
            <a:xfrm>
              <a:off x="3719142" y="3719834"/>
              <a:ext cx="2662175" cy="2404181"/>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bronze layer</a:t>
              </a:r>
            </a:p>
          </p:txBody>
        </p:sp>
        <p:pic>
          <p:nvPicPr>
            <p:cNvPr id="41" name="Picture 40">
              <a:extLst>
                <a:ext uri="{FF2B5EF4-FFF2-40B4-BE49-F238E27FC236}">
                  <a16:creationId xmlns:a16="http://schemas.microsoft.com/office/drawing/2014/main" id="{D15EDD43-C404-52E9-D238-5E3AF3730383}"/>
                </a:ext>
              </a:extLst>
            </p:cNvPr>
            <p:cNvPicPr>
              <a:picLocks noChangeAspect="1"/>
            </p:cNvPicPr>
            <p:nvPr/>
          </p:nvPicPr>
          <p:blipFill>
            <a:blip r:embed="rId6"/>
            <a:stretch>
              <a:fillRect/>
            </a:stretch>
          </p:blipFill>
          <p:spPr>
            <a:xfrm>
              <a:off x="4214064" y="4004135"/>
              <a:ext cx="1573868" cy="1607959"/>
            </a:xfrm>
            <a:prstGeom prst="rect">
              <a:avLst/>
            </a:prstGeom>
          </p:spPr>
        </p:pic>
        <p:grpSp>
          <p:nvGrpSpPr>
            <p:cNvPr id="65" name="Group 64">
              <a:extLst>
                <a:ext uri="{FF2B5EF4-FFF2-40B4-BE49-F238E27FC236}">
                  <a16:creationId xmlns:a16="http://schemas.microsoft.com/office/drawing/2014/main" id="{4786D2F5-52EA-56A3-CEE6-6B27778FDAE9}"/>
                </a:ext>
              </a:extLst>
            </p:cNvPr>
            <p:cNvGrpSpPr/>
            <p:nvPr/>
          </p:nvGrpSpPr>
          <p:grpSpPr>
            <a:xfrm>
              <a:off x="3006736" y="4527640"/>
              <a:ext cx="1300806" cy="448836"/>
              <a:chOff x="163597" y="3646301"/>
              <a:chExt cx="1300806" cy="448836"/>
            </a:xfrm>
          </p:grpSpPr>
          <p:sp>
            <p:nvSpPr>
              <p:cNvPr id="46" name="Arrow: Right 45">
                <a:extLst>
                  <a:ext uri="{FF2B5EF4-FFF2-40B4-BE49-F238E27FC236}">
                    <a16:creationId xmlns:a16="http://schemas.microsoft.com/office/drawing/2014/main" id="{03F8869A-0C0E-B100-802D-21BCB15CD4D2}"/>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49" name="Graphic 48">
                <a:extLst>
                  <a:ext uri="{FF2B5EF4-FFF2-40B4-BE49-F238E27FC236}">
                    <a16:creationId xmlns:a16="http://schemas.microsoft.com/office/drawing/2014/main" id="{DC87BE4D-B1AE-05EB-89BC-B18EAE79A4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grpSp>
        <p:nvGrpSpPr>
          <p:cNvPr id="68" name="Group 67">
            <a:extLst>
              <a:ext uri="{FF2B5EF4-FFF2-40B4-BE49-F238E27FC236}">
                <a16:creationId xmlns:a16="http://schemas.microsoft.com/office/drawing/2014/main" id="{8BB88B49-3A94-1026-B355-B5577D0F38B4}"/>
              </a:ext>
            </a:extLst>
          </p:cNvPr>
          <p:cNvGrpSpPr/>
          <p:nvPr/>
        </p:nvGrpSpPr>
        <p:grpSpPr>
          <a:xfrm>
            <a:off x="2182212" y="1615877"/>
            <a:ext cx="778464" cy="699287"/>
            <a:chOff x="2264921" y="3600796"/>
            <a:chExt cx="637374" cy="641339"/>
          </a:xfrm>
        </p:grpSpPr>
        <p:grpSp>
          <p:nvGrpSpPr>
            <p:cNvPr id="67" name="Group 66">
              <a:extLst>
                <a:ext uri="{FF2B5EF4-FFF2-40B4-BE49-F238E27FC236}">
                  <a16:creationId xmlns:a16="http://schemas.microsoft.com/office/drawing/2014/main" id="{44711AE3-C5D9-320E-7BAA-216FEC1F790D}"/>
                </a:ext>
              </a:extLst>
            </p:cNvPr>
            <p:cNvGrpSpPr/>
            <p:nvPr/>
          </p:nvGrpSpPr>
          <p:grpSpPr>
            <a:xfrm>
              <a:off x="2272180" y="3601217"/>
              <a:ext cx="630115" cy="640918"/>
              <a:chOff x="2272180" y="3601217"/>
              <a:chExt cx="630115" cy="640918"/>
            </a:xfrm>
          </p:grpSpPr>
          <p:sp>
            <p:nvSpPr>
              <p:cNvPr id="76" name="Rectangle 75">
                <a:extLst>
                  <a:ext uri="{FF2B5EF4-FFF2-40B4-BE49-F238E27FC236}">
                    <a16:creationId xmlns:a16="http://schemas.microsoft.com/office/drawing/2014/main" id="{5AC13F4C-E16F-4459-48CE-6C622193182A}"/>
                  </a:ext>
                </a:extLst>
              </p:cNvPr>
              <p:cNvSpPr/>
              <p:nvPr/>
            </p:nvSpPr>
            <p:spPr bwMode="auto">
              <a:xfrm>
                <a:off x="2272180" y="3601217"/>
                <a:ext cx="630115"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625CDAAF-5EA2-567D-0063-45E12028DE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9260" y="3753322"/>
                <a:ext cx="481584" cy="481584"/>
              </a:xfrm>
              <a:prstGeom prst="rect">
                <a:avLst/>
              </a:prstGeom>
            </p:spPr>
          </p:pic>
        </p:grpSp>
        <p:sp>
          <p:nvSpPr>
            <p:cNvPr id="79" name="TextBox 78">
              <a:extLst>
                <a:ext uri="{FF2B5EF4-FFF2-40B4-BE49-F238E27FC236}">
                  <a16:creationId xmlns:a16="http://schemas.microsoft.com/office/drawing/2014/main" id="{096578FD-0DAC-6FCF-7084-2C774AEED6B1}"/>
                </a:ext>
              </a:extLst>
            </p:cNvPr>
            <p:cNvSpPr txBox="1"/>
            <p:nvPr/>
          </p:nvSpPr>
          <p:spPr>
            <a:xfrm>
              <a:off x="2264921" y="3600796"/>
              <a:ext cx="630115"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Environment</a:t>
              </a:r>
              <a:endParaRPr lang="en-US" sz="1050" b="1" dirty="0">
                <a:solidFill>
                  <a:schemeClr val="bg1"/>
                </a:solidFill>
              </a:endParaRPr>
            </a:p>
          </p:txBody>
        </p:sp>
      </p:grpSp>
      <p:grpSp>
        <p:nvGrpSpPr>
          <p:cNvPr id="77" name="Group 76">
            <a:extLst>
              <a:ext uri="{FF2B5EF4-FFF2-40B4-BE49-F238E27FC236}">
                <a16:creationId xmlns:a16="http://schemas.microsoft.com/office/drawing/2014/main" id="{C574280B-672B-C29A-E312-FF08AC3AFAB7}"/>
              </a:ext>
            </a:extLst>
          </p:cNvPr>
          <p:cNvGrpSpPr/>
          <p:nvPr/>
        </p:nvGrpSpPr>
        <p:grpSpPr>
          <a:xfrm>
            <a:off x="5443038" y="1983458"/>
            <a:ext cx="3555415" cy="2412126"/>
            <a:chOff x="5518345" y="3715779"/>
            <a:chExt cx="3555415" cy="2412126"/>
          </a:xfrm>
        </p:grpSpPr>
        <p:sp>
          <p:nvSpPr>
            <p:cNvPr id="63" name="Rectangle 62">
              <a:extLst>
                <a:ext uri="{FF2B5EF4-FFF2-40B4-BE49-F238E27FC236}">
                  <a16:creationId xmlns:a16="http://schemas.microsoft.com/office/drawing/2014/main" id="{FBE18B1F-6B2B-85FD-CB91-E8628FD6E46D}"/>
                </a:ext>
              </a:extLst>
            </p:cNvPr>
            <p:cNvSpPr/>
            <p:nvPr/>
          </p:nvSpPr>
          <p:spPr bwMode="auto">
            <a:xfrm>
              <a:off x="6365098" y="3715779"/>
              <a:ext cx="2708662" cy="2412126"/>
            </a:xfrm>
            <a:prstGeom prst="rect">
              <a:avLst/>
            </a:prstGeom>
            <a:solidFill>
              <a:srgbClr val="C0C0C0">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39" name="Picture 38">
              <a:extLst>
                <a:ext uri="{FF2B5EF4-FFF2-40B4-BE49-F238E27FC236}">
                  <a16:creationId xmlns:a16="http://schemas.microsoft.com/office/drawing/2014/main" id="{7476113A-AF19-2684-AC7F-7CF932C98AA2}"/>
                </a:ext>
              </a:extLst>
            </p:cNvPr>
            <p:cNvPicPr>
              <a:picLocks noChangeAspect="1"/>
            </p:cNvPicPr>
            <p:nvPr/>
          </p:nvPicPr>
          <p:blipFill rotWithShape="1">
            <a:blip r:embed="rId11"/>
            <a:srcRect r="4635"/>
            <a:stretch/>
          </p:blipFill>
          <p:spPr>
            <a:xfrm>
              <a:off x="6637335" y="4048579"/>
              <a:ext cx="2187496" cy="1607959"/>
            </a:xfrm>
            <a:prstGeom prst="rect">
              <a:avLst/>
            </a:prstGeom>
            <a:ln>
              <a:solidFill>
                <a:schemeClr val="tx1"/>
              </a:solidFill>
            </a:ln>
          </p:spPr>
        </p:pic>
        <p:grpSp>
          <p:nvGrpSpPr>
            <p:cNvPr id="69" name="Group 68">
              <a:extLst>
                <a:ext uri="{FF2B5EF4-FFF2-40B4-BE49-F238E27FC236}">
                  <a16:creationId xmlns:a16="http://schemas.microsoft.com/office/drawing/2014/main" id="{0D1AAA34-A5F7-C4C9-0591-24F49FB9CEDF}"/>
                </a:ext>
              </a:extLst>
            </p:cNvPr>
            <p:cNvGrpSpPr/>
            <p:nvPr/>
          </p:nvGrpSpPr>
          <p:grpSpPr>
            <a:xfrm>
              <a:off x="5518345" y="4532845"/>
              <a:ext cx="1300806" cy="448836"/>
              <a:chOff x="163597" y="3646301"/>
              <a:chExt cx="1300806" cy="448836"/>
            </a:xfrm>
          </p:grpSpPr>
          <p:sp>
            <p:nvSpPr>
              <p:cNvPr id="70" name="Arrow: Right 69">
                <a:extLst>
                  <a:ext uri="{FF2B5EF4-FFF2-40B4-BE49-F238E27FC236}">
                    <a16:creationId xmlns:a16="http://schemas.microsoft.com/office/drawing/2014/main" id="{91BFF3CA-FD07-289B-A65A-D15E7ACC13B3}"/>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71" name="Graphic 70">
                <a:extLst>
                  <a:ext uri="{FF2B5EF4-FFF2-40B4-BE49-F238E27FC236}">
                    <a16:creationId xmlns:a16="http://schemas.microsoft.com/office/drawing/2014/main" id="{528EB8BA-8825-0662-DF17-01E8E2945A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grpSp>
        <p:nvGrpSpPr>
          <p:cNvPr id="78" name="Group 77">
            <a:extLst>
              <a:ext uri="{FF2B5EF4-FFF2-40B4-BE49-F238E27FC236}">
                <a16:creationId xmlns:a16="http://schemas.microsoft.com/office/drawing/2014/main" id="{3ADA46C6-899F-2173-EBD7-B6F09F60E5E8}"/>
              </a:ext>
            </a:extLst>
          </p:cNvPr>
          <p:cNvGrpSpPr/>
          <p:nvPr/>
        </p:nvGrpSpPr>
        <p:grpSpPr>
          <a:xfrm>
            <a:off x="8348050" y="1983458"/>
            <a:ext cx="3328282" cy="2404181"/>
            <a:chOff x="8423357" y="3715779"/>
            <a:chExt cx="3328282" cy="2404181"/>
          </a:xfrm>
        </p:grpSpPr>
        <p:sp>
          <p:nvSpPr>
            <p:cNvPr id="64" name="Rectangle 63">
              <a:extLst>
                <a:ext uri="{FF2B5EF4-FFF2-40B4-BE49-F238E27FC236}">
                  <a16:creationId xmlns:a16="http://schemas.microsoft.com/office/drawing/2014/main" id="{7CC6DAAD-1349-59A8-F3B2-B7ABB7851606}"/>
                </a:ext>
              </a:extLst>
            </p:cNvPr>
            <p:cNvSpPr/>
            <p:nvPr/>
          </p:nvSpPr>
          <p:spPr bwMode="auto">
            <a:xfrm>
              <a:off x="9042977" y="3715779"/>
              <a:ext cx="2708662" cy="2404181"/>
            </a:xfrm>
            <a:prstGeom prst="rect">
              <a:avLst/>
            </a:prstGeom>
            <a:solidFill>
              <a:srgbClr val="DAA520">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23" name="Picture 22">
              <a:extLst>
                <a:ext uri="{FF2B5EF4-FFF2-40B4-BE49-F238E27FC236}">
                  <a16:creationId xmlns:a16="http://schemas.microsoft.com/office/drawing/2014/main" id="{3EAA753C-2CBD-84DC-398F-CAC2B66B5FA5}"/>
                </a:ext>
              </a:extLst>
            </p:cNvPr>
            <p:cNvPicPr>
              <a:picLocks noChangeAspect="1"/>
            </p:cNvPicPr>
            <p:nvPr/>
          </p:nvPicPr>
          <p:blipFill rotWithShape="1">
            <a:blip r:embed="rId12"/>
            <a:srcRect r="19711"/>
            <a:stretch/>
          </p:blipFill>
          <p:spPr>
            <a:xfrm>
              <a:off x="9519243" y="4047485"/>
              <a:ext cx="1645882" cy="1554615"/>
            </a:xfrm>
            <a:prstGeom prst="rect">
              <a:avLst/>
            </a:prstGeom>
            <a:ln>
              <a:solidFill>
                <a:schemeClr val="tx1"/>
              </a:solidFill>
            </a:ln>
          </p:spPr>
        </p:pic>
        <p:grpSp>
          <p:nvGrpSpPr>
            <p:cNvPr id="72" name="Group 71">
              <a:extLst>
                <a:ext uri="{FF2B5EF4-FFF2-40B4-BE49-F238E27FC236}">
                  <a16:creationId xmlns:a16="http://schemas.microsoft.com/office/drawing/2014/main" id="{2BD0A0F1-F613-636E-347C-97F7BB20C3A2}"/>
                </a:ext>
              </a:extLst>
            </p:cNvPr>
            <p:cNvGrpSpPr/>
            <p:nvPr/>
          </p:nvGrpSpPr>
          <p:grpSpPr>
            <a:xfrm>
              <a:off x="8423357" y="4569755"/>
              <a:ext cx="1300806" cy="448836"/>
              <a:chOff x="163597" y="3646301"/>
              <a:chExt cx="1300806" cy="448836"/>
            </a:xfrm>
          </p:grpSpPr>
          <p:sp>
            <p:nvSpPr>
              <p:cNvPr id="73" name="Arrow: Right 72">
                <a:extLst>
                  <a:ext uri="{FF2B5EF4-FFF2-40B4-BE49-F238E27FC236}">
                    <a16:creationId xmlns:a16="http://schemas.microsoft.com/office/drawing/2014/main" id="{1CE003D3-ED34-0F05-58C7-DFC49C6EE49A}"/>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74" name="Graphic 73">
                <a:extLst>
                  <a:ext uri="{FF2B5EF4-FFF2-40B4-BE49-F238E27FC236}">
                    <a16:creationId xmlns:a16="http://schemas.microsoft.com/office/drawing/2014/main" id="{3132D692-F199-7452-0385-B06E2FB030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spTree>
    <p:extLst>
      <p:ext uri="{BB962C8B-B14F-4D97-AF65-F5344CB8AC3E}">
        <p14:creationId xmlns:p14="http://schemas.microsoft.com/office/powerpoint/2010/main" val="2458263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175C-E454-9F6B-CFD2-B4120BBF88D1}"/>
              </a:ext>
            </a:extLst>
          </p:cNvPr>
          <p:cNvSpPr>
            <a:spLocks noGrp="1"/>
          </p:cNvSpPr>
          <p:nvPr>
            <p:ph type="title"/>
          </p:nvPr>
        </p:nvSpPr>
        <p:spPr/>
        <p:txBody>
          <a:bodyPr/>
          <a:lstStyle/>
          <a:p>
            <a:r>
              <a:rPr lang="en-US" dirty="0"/>
              <a:t>Creating Lakehouse using Create Item</a:t>
            </a:r>
          </a:p>
        </p:txBody>
      </p:sp>
      <p:sp>
        <p:nvSpPr>
          <p:cNvPr id="3" name="Text Placeholder 2">
            <a:extLst>
              <a:ext uri="{FF2B5EF4-FFF2-40B4-BE49-F238E27FC236}">
                <a16:creationId xmlns:a16="http://schemas.microsoft.com/office/drawing/2014/main" id="{43DC89FC-9326-A52C-75F3-C97CF3FA7A9C}"/>
              </a:ext>
            </a:extLst>
          </p:cNvPr>
          <p:cNvSpPr>
            <a:spLocks noGrp="1"/>
          </p:cNvSpPr>
          <p:nvPr>
            <p:ph type="body" sz="quarter" idx="10"/>
          </p:nvPr>
        </p:nvSpPr>
        <p:spPr>
          <a:xfrm>
            <a:off x="511277" y="1227439"/>
            <a:ext cx="11604521" cy="3500958"/>
          </a:xfrm>
        </p:spPr>
        <p:txBody>
          <a:bodyPr/>
          <a:lstStyle/>
          <a:p>
            <a:r>
              <a:rPr lang="en-US" dirty="0"/>
              <a:t>Lakehouse created without item definition – you only pass </a:t>
            </a:r>
            <a:r>
              <a:rPr lang="en-US" sz="2200" b="1" dirty="0">
                <a:solidFill>
                  <a:srgbClr val="6C0000"/>
                </a:solidFill>
              </a:rPr>
              <a:t>displayName</a:t>
            </a:r>
            <a:r>
              <a:rPr lang="en-US" dirty="0"/>
              <a:t> and </a:t>
            </a:r>
            <a:r>
              <a:rPr lang="en-US" sz="2200" b="1" dirty="0">
                <a:solidFill>
                  <a:srgbClr val="6C0000"/>
                </a:solidFill>
              </a:rPr>
              <a:t>type</a:t>
            </a:r>
            <a:endParaRPr lang="en-US" b="1" dirty="0">
              <a:solidFill>
                <a:srgbClr val="6C0000"/>
              </a:solidFill>
            </a:endParaRPr>
          </a:p>
          <a:p>
            <a:pPr lvl="1"/>
            <a:endParaRPr lang="en-US" dirty="0"/>
          </a:p>
          <a:p>
            <a:pPr lvl="1"/>
            <a:endParaRPr lang="en-US" dirty="0"/>
          </a:p>
          <a:p>
            <a:endParaRPr lang="en-US" dirty="0"/>
          </a:p>
          <a:p>
            <a:r>
              <a:rPr lang="en-US" dirty="0"/>
              <a:t>Response from </a:t>
            </a:r>
            <a:r>
              <a:rPr lang="en-US" sz="2000" b="1" dirty="0">
                <a:solidFill>
                  <a:schemeClr val="accent3">
                    <a:lumMod val="75000"/>
                  </a:schemeClr>
                </a:solidFill>
              </a:rPr>
              <a:t>Create Item</a:t>
            </a:r>
            <a:r>
              <a:rPr lang="en-US" dirty="0"/>
              <a:t> includes lakehouse </a:t>
            </a:r>
            <a:r>
              <a:rPr lang="en-US" sz="2000" b="1" dirty="0">
                <a:solidFill>
                  <a:schemeClr val="accent3">
                    <a:lumMod val="75000"/>
                  </a:schemeClr>
                </a:solidFill>
              </a:rPr>
              <a:t>id</a:t>
            </a:r>
            <a:r>
              <a:rPr lang="en-US" dirty="0"/>
              <a:t> which is required to create notebooks</a:t>
            </a:r>
          </a:p>
          <a:p>
            <a:endParaRPr lang="en-US" dirty="0"/>
          </a:p>
          <a:p>
            <a:endParaRPr lang="en-US" dirty="0"/>
          </a:p>
          <a:p>
            <a:r>
              <a:rPr lang="en-US" dirty="0"/>
              <a:t>Code used in developer sample application to create lakehouse</a:t>
            </a:r>
          </a:p>
        </p:txBody>
      </p:sp>
      <p:pic>
        <p:nvPicPr>
          <p:cNvPr id="5" name="Picture 4">
            <a:extLst>
              <a:ext uri="{FF2B5EF4-FFF2-40B4-BE49-F238E27FC236}">
                <a16:creationId xmlns:a16="http://schemas.microsoft.com/office/drawing/2014/main" id="{07B4BCF4-B9BF-C1F3-62A8-19BFC91CDBB7}"/>
              </a:ext>
            </a:extLst>
          </p:cNvPr>
          <p:cNvPicPr>
            <a:picLocks noChangeAspect="1"/>
          </p:cNvPicPr>
          <p:nvPr/>
        </p:nvPicPr>
        <p:blipFill>
          <a:blip r:embed="rId2"/>
          <a:stretch>
            <a:fillRect/>
          </a:stretch>
        </p:blipFill>
        <p:spPr>
          <a:xfrm>
            <a:off x="918268" y="4793657"/>
            <a:ext cx="6327968" cy="1776986"/>
          </a:xfrm>
          <a:prstGeom prst="rect">
            <a:avLst/>
          </a:prstGeom>
          <a:ln>
            <a:solidFill>
              <a:schemeClr val="tx1"/>
            </a:solidFill>
          </a:ln>
        </p:spPr>
      </p:pic>
      <p:pic>
        <p:nvPicPr>
          <p:cNvPr id="7" name="Picture 6">
            <a:extLst>
              <a:ext uri="{FF2B5EF4-FFF2-40B4-BE49-F238E27FC236}">
                <a16:creationId xmlns:a16="http://schemas.microsoft.com/office/drawing/2014/main" id="{25A3B20D-E115-B34E-767D-FC77AA5A1F45}"/>
              </a:ext>
            </a:extLst>
          </p:cNvPr>
          <p:cNvPicPr>
            <a:picLocks noChangeAspect="1"/>
          </p:cNvPicPr>
          <p:nvPr/>
        </p:nvPicPr>
        <p:blipFill rotWithShape="1">
          <a:blip r:embed="rId3"/>
          <a:srcRect b="16340"/>
          <a:stretch/>
        </p:blipFill>
        <p:spPr>
          <a:xfrm>
            <a:off x="904437" y="1714055"/>
            <a:ext cx="6355631" cy="994569"/>
          </a:xfrm>
          <a:prstGeom prst="rect">
            <a:avLst/>
          </a:prstGeom>
          <a:ln>
            <a:solidFill>
              <a:schemeClr val="tx1"/>
            </a:solidFill>
          </a:ln>
        </p:spPr>
      </p:pic>
      <p:pic>
        <p:nvPicPr>
          <p:cNvPr id="9" name="Picture 8">
            <a:extLst>
              <a:ext uri="{FF2B5EF4-FFF2-40B4-BE49-F238E27FC236}">
                <a16:creationId xmlns:a16="http://schemas.microsoft.com/office/drawing/2014/main" id="{F325DE8E-1580-0E74-00BE-AE75652766C8}"/>
              </a:ext>
            </a:extLst>
          </p:cNvPr>
          <p:cNvPicPr>
            <a:picLocks noChangeAspect="1"/>
          </p:cNvPicPr>
          <p:nvPr/>
        </p:nvPicPr>
        <p:blipFill>
          <a:blip r:embed="rId4"/>
          <a:stretch>
            <a:fillRect/>
          </a:stretch>
        </p:blipFill>
        <p:spPr>
          <a:xfrm>
            <a:off x="904437" y="3336416"/>
            <a:ext cx="2510777" cy="846937"/>
          </a:xfrm>
          <a:prstGeom prst="rect">
            <a:avLst/>
          </a:prstGeom>
          <a:ln>
            <a:solidFill>
              <a:schemeClr val="tx1"/>
            </a:solidFill>
          </a:ln>
        </p:spPr>
      </p:pic>
    </p:spTree>
    <p:extLst>
      <p:ext uri="{BB962C8B-B14F-4D97-AF65-F5344CB8AC3E}">
        <p14:creationId xmlns:p14="http://schemas.microsoft.com/office/powerpoint/2010/main" val="54103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41EF-F6BE-ED6F-0174-E1E2C90F5249}"/>
              </a:ext>
            </a:extLst>
          </p:cNvPr>
          <p:cNvSpPr>
            <a:spLocks noGrp="1"/>
          </p:cNvSpPr>
          <p:nvPr>
            <p:ph type="title"/>
          </p:nvPr>
        </p:nvSpPr>
        <p:spPr/>
        <p:txBody>
          <a:bodyPr/>
          <a:lstStyle/>
          <a:p>
            <a:r>
              <a:rPr lang="en-US" dirty="0"/>
              <a:t>Code Walkthrough of Python Code in Notebook</a:t>
            </a:r>
          </a:p>
        </p:txBody>
      </p:sp>
      <p:sp>
        <p:nvSpPr>
          <p:cNvPr id="3" name="Text Placeholder 2">
            <a:extLst>
              <a:ext uri="{FF2B5EF4-FFF2-40B4-BE49-F238E27FC236}">
                <a16:creationId xmlns:a16="http://schemas.microsoft.com/office/drawing/2014/main" id="{8761C521-7A9A-3B04-457D-76D8C4EAEA8A}"/>
              </a:ext>
            </a:extLst>
          </p:cNvPr>
          <p:cNvSpPr>
            <a:spLocks noGrp="1"/>
          </p:cNvSpPr>
          <p:nvPr>
            <p:ph type="body" sz="quarter" idx="10"/>
          </p:nvPr>
        </p:nvSpPr>
        <p:spPr>
          <a:xfrm>
            <a:off x="511277" y="1227439"/>
            <a:ext cx="11604521" cy="1785104"/>
          </a:xfrm>
        </p:spPr>
        <p:txBody>
          <a:bodyPr/>
          <a:lstStyle/>
          <a:p>
            <a:r>
              <a:rPr lang="en-US" dirty="0"/>
              <a:t>Steps to provisioning flow which builds out medallion architecture</a:t>
            </a:r>
          </a:p>
          <a:p>
            <a:pPr lvl="1">
              <a:buFont typeface="+mj-lt"/>
              <a:buAutoNum type="arabicPeriod"/>
            </a:pPr>
            <a:r>
              <a:rPr lang="en-US" sz="1600" b="1" dirty="0">
                <a:solidFill>
                  <a:schemeClr val="accent3">
                    <a:lumMod val="75000"/>
                  </a:schemeClr>
                </a:solidFill>
              </a:rPr>
              <a:t>Create bronze layer</a:t>
            </a:r>
            <a:r>
              <a:rPr lang="en-US" dirty="0"/>
              <a:t> by coping CSV files into </a:t>
            </a:r>
            <a:r>
              <a:rPr lang="en-US" sz="1600" b="1" dirty="0">
                <a:solidFill>
                  <a:schemeClr val="accent3">
                    <a:lumMod val="75000"/>
                  </a:schemeClr>
                </a:solidFill>
              </a:rPr>
              <a:t>Files</a:t>
            </a:r>
            <a:r>
              <a:rPr lang="en-US" dirty="0"/>
              <a:t> section</a:t>
            </a:r>
          </a:p>
          <a:p>
            <a:pPr lvl="1">
              <a:buFont typeface="+mj-lt"/>
              <a:buAutoNum type="arabicPeriod"/>
            </a:pPr>
            <a:r>
              <a:rPr lang="en-US" sz="1600" b="1" dirty="0">
                <a:solidFill>
                  <a:schemeClr val="accent3">
                    <a:lumMod val="75000"/>
                  </a:schemeClr>
                </a:solidFill>
              </a:rPr>
              <a:t>Create silver layer</a:t>
            </a:r>
            <a:r>
              <a:rPr lang="en-US" dirty="0"/>
              <a:t> by loading CSV data into dataframes and saving them as delta tables with OLTP schema</a:t>
            </a:r>
          </a:p>
          <a:p>
            <a:pPr lvl="1">
              <a:buFont typeface="+mj-lt"/>
              <a:buAutoNum type="arabicPeriod"/>
            </a:pPr>
            <a:r>
              <a:rPr lang="en-US" sz="1600" b="1" dirty="0">
                <a:solidFill>
                  <a:schemeClr val="accent3">
                    <a:lumMod val="75000"/>
                  </a:schemeClr>
                </a:solidFill>
              </a:rPr>
              <a:t>Create gold layer</a:t>
            </a:r>
            <a:r>
              <a:rPr lang="en-US" dirty="0"/>
              <a:t> by transforming data from silver tables into delta tables with star schema</a:t>
            </a:r>
          </a:p>
          <a:p>
            <a:pPr lvl="1"/>
            <a:endParaRPr lang="en-US" dirty="0"/>
          </a:p>
        </p:txBody>
      </p:sp>
      <p:pic>
        <p:nvPicPr>
          <p:cNvPr id="5" name="Picture 4">
            <a:extLst>
              <a:ext uri="{FF2B5EF4-FFF2-40B4-BE49-F238E27FC236}">
                <a16:creationId xmlns:a16="http://schemas.microsoft.com/office/drawing/2014/main" id="{FAE662D6-C8D2-A6DF-4D6D-3383ED5714C5}"/>
              </a:ext>
            </a:extLst>
          </p:cNvPr>
          <p:cNvPicPr>
            <a:picLocks noChangeAspect="1"/>
          </p:cNvPicPr>
          <p:nvPr/>
        </p:nvPicPr>
        <p:blipFill>
          <a:blip r:embed="rId2"/>
          <a:stretch>
            <a:fillRect/>
          </a:stretch>
        </p:blipFill>
        <p:spPr>
          <a:xfrm>
            <a:off x="940531" y="2888084"/>
            <a:ext cx="9527444" cy="3604180"/>
          </a:xfrm>
          <a:prstGeom prst="rect">
            <a:avLst/>
          </a:prstGeom>
          <a:ln>
            <a:solidFill>
              <a:schemeClr val="accent1"/>
            </a:solidFill>
          </a:ln>
        </p:spPr>
      </p:pic>
    </p:spTree>
    <p:extLst>
      <p:ext uri="{BB962C8B-B14F-4D97-AF65-F5344CB8AC3E}">
        <p14:creationId xmlns:p14="http://schemas.microsoft.com/office/powerpoint/2010/main" val="4213802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84553218-AB14-43B4-BB8B-D9B559641991}"/>
              </a:ext>
            </a:extLst>
          </p:cNvPr>
          <p:cNvSpPr>
            <a:spLocks noGrp="1"/>
          </p:cNvSpPr>
          <p:nvPr>
            <p:ph type="title"/>
          </p:nvPr>
        </p:nvSpPr>
        <p:spPr>
          <a:xfrm>
            <a:off x="314324" y="190500"/>
            <a:ext cx="11801475" cy="498598"/>
          </a:xfrm>
        </p:spPr>
        <p:txBody>
          <a:bodyPr/>
          <a:lstStyle/>
          <a:p>
            <a:r>
              <a:rPr lang="en-US" dirty="0"/>
              <a:t>Deploying Fabric Solutions in Multi-tenant Applications</a:t>
            </a:r>
          </a:p>
        </p:txBody>
      </p:sp>
      <p:sp>
        <p:nvSpPr>
          <p:cNvPr id="5" name="Text Placeholder 4">
            <a:extLst>
              <a:ext uri="{FF2B5EF4-FFF2-40B4-BE49-F238E27FC236}">
                <a16:creationId xmlns:a16="http://schemas.microsoft.com/office/drawing/2014/main" id="{0D072BEE-DDB5-46CD-842E-BAB2ABC64120}"/>
              </a:ext>
            </a:extLst>
          </p:cNvPr>
          <p:cNvSpPr>
            <a:spLocks noGrp="1"/>
          </p:cNvSpPr>
          <p:nvPr>
            <p:ph type="body" sz="quarter" idx="10"/>
          </p:nvPr>
        </p:nvSpPr>
        <p:spPr>
          <a:xfrm>
            <a:off x="511277" y="1227439"/>
            <a:ext cx="11604521" cy="1915909"/>
          </a:xfrm>
        </p:spPr>
        <p:txBody>
          <a:bodyPr/>
          <a:lstStyle/>
          <a:p>
            <a:r>
              <a:rPr lang="en-US" dirty="0"/>
              <a:t>Multi-tenant application is responsible for creating and managing customer tenants</a:t>
            </a:r>
          </a:p>
          <a:p>
            <a:pPr lvl="1"/>
            <a:r>
              <a:rPr lang="en-US" dirty="0"/>
              <a:t>Customer tenant created using one or more Fabric workspaces</a:t>
            </a:r>
          </a:p>
          <a:p>
            <a:pPr lvl="1"/>
            <a:r>
              <a:rPr lang="en-US" dirty="0"/>
              <a:t>Developer uses Fabric REST APIs to create and configure workspace items</a:t>
            </a:r>
          </a:p>
          <a:p>
            <a:pPr lvl="1"/>
            <a:r>
              <a:rPr lang="en-US" dirty="0"/>
              <a:t>Workspace items include lakehouses, notebooks, semantic models and reports</a:t>
            </a:r>
          </a:p>
          <a:p>
            <a:endParaRPr lang="en-US" dirty="0"/>
          </a:p>
        </p:txBody>
      </p:sp>
      <p:sp>
        <p:nvSpPr>
          <p:cNvPr id="3" name="Rectangle 2">
            <a:extLst>
              <a:ext uri="{FF2B5EF4-FFF2-40B4-BE49-F238E27FC236}">
                <a16:creationId xmlns:a16="http://schemas.microsoft.com/office/drawing/2014/main" id="{8A74D609-271C-4136-B08C-ADDBB4A5E30B}"/>
              </a:ext>
            </a:extLst>
          </p:cNvPr>
          <p:cNvSpPr/>
          <p:nvPr/>
        </p:nvSpPr>
        <p:spPr>
          <a:xfrm>
            <a:off x="3320744" y="2826946"/>
            <a:ext cx="4288747" cy="4056592"/>
          </a:xfrm>
          <a:prstGeom prst="rect">
            <a:avLst/>
          </a:prstGeom>
          <a:solidFill>
            <a:srgbClr val="FFF5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algn="ctr"/>
            <a:r>
              <a:rPr lang="en-US" sz="1100" b="1" dirty="0">
                <a:solidFill>
                  <a:schemeClr val="tx1"/>
                </a:solidFill>
              </a:rPr>
              <a:t>Fabric Multi-tenant Environment</a:t>
            </a:r>
          </a:p>
          <a:p>
            <a:pPr algn="ctr"/>
            <a:r>
              <a:rPr lang="en-US" sz="1100" dirty="0">
                <a:solidFill>
                  <a:schemeClr val="tx1"/>
                </a:solidFill>
              </a:rPr>
              <a:t>Azure AD Tenant Owned by ISV</a:t>
            </a:r>
          </a:p>
        </p:txBody>
      </p:sp>
      <p:grpSp>
        <p:nvGrpSpPr>
          <p:cNvPr id="11" name="Group 10">
            <a:extLst>
              <a:ext uri="{FF2B5EF4-FFF2-40B4-BE49-F238E27FC236}">
                <a16:creationId xmlns:a16="http://schemas.microsoft.com/office/drawing/2014/main" id="{62F96D14-4341-7809-7CC9-DC6DC5946AA1}"/>
              </a:ext>
            </a:extLst>
          </p:cNvPr>
          <p:cNvGrpSpPr/>
          <p:nvPr/>
        </p:nvGrpSpPr>
        <p:grpSpPr>
          <a:xfrm>
            <a:off x="2098118" y="2931147"/>
            <a:ext cx="5282620" cy="1775371"/>
            <a:chOff x="2140158" y="3056068"/>
            <a:chExt cx="5282620" cy="1865920"/>
          </a:xfrm>
        </p:grpSpPr>
        <p:sp>
          <p:nvSpPr>
            <p:cNvPr id="7" name="Rectangle 6">
              <a:extLst>
                <a:ext uri="{FF2B5EF4-FFF2-40B4-BE49-F238E27FC236}">
                  <a16:creationId xmlns:a16="http://schemas.microsoft.com/office/drawing/2014/main" id="{168FB2FF-D3D9-4994-B783-8ED72C359DE2}"/>
                </a:ext>
              </a:extLst>
            </p:cNvPr>
            <p:cNvSpPr/>
            <p:nvPr/>
          </p:nvSpPr>
          <p:spPr>
            <a:xfrm>
              <a:off x="3582298" y="3056068"/>
              <a:ext cx="3840480" cy="1086662"/>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01 Tenant Workspace</a:t>
              </a:r>
            </a:p>
          </p:txBody>
        </p:sp>
        <p:cxnSp>
          <p:nvCxnSpPr>
            <p:cNvPr id="30" name="Straight Arrow Connector 29">
              <a:extLst>
                <a:ext uri="{FF2B5EF4-FFF2-40B4-BE49-F238E27FC236}">
                  <a16:creationId xmlns:a16="http://schemas.microsoft.com/office/drawing/2014/main" id="{94AE748E-DC91-5E00-8C2D-8373DDF777EB}"/>
                </a:ext>
              </a:extLst>
            </p:cNvPr>
            <p:cNvCxnSpPr>
              <a:cxnSpLocks/>
              <a:stCxn id="22" idx="3"/>
              <a:endCxn id="7" idx="1"/>
            </p:cNvCxnSpPr>
            <p:nvPr/>
          </p:nvCxnSpPr>
          <p:spPr>
            <a:xfrm flipV="1">
              <a:off x="2140158" y="3599400"/>
              <a:ext cx="1442140" cy="1322588"/>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69DE4EB0-3F03-A9A9-A6EA-08714C380855}"/>
              </a:ext>
            </a:extLst>
          </p:cNvPr>
          <p:cNvSpPr/>
          <p:nvPr/>
        </p:nvSpPr>
        <p:spPr>
          <a:xfrm>
            <a:off x="926336" y="4210409"/>
            <a:ext cx="1171782" cy="99221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8" name="Group 37">
            <a:extLst>
              <a:ext uri="{FF2B5EF4-FFF2-40B4-BE49-F238E27FC236}">
                <a16:creationId xmlns:a16="http://schemas.microsoft.com/office/drawing/2014/main" id="{F3FE8D00-EBEE-E233-F08E-164D65BA9043}"/>
              </a:ext>
            </a:extLst>
          </p:cNvPr>
          <p:cNvGrpSpPr/>
          <p:nvPr/>
        </p:nvGrpSpPr>
        <p:grpSpPr>
          <a:xfrm>
            <a:off x="3920462" y="3227023"/>
            <a:ext cx="640918" cy="616465"/>
            <a:chOff x="7950448" y="3176803"/>
            <a:chExt cx="640918" cy="640918"/>
          </a:xfrm>
        </p:grpSpPr>
        <p:sp>
          <p:nvSpPr>
            <p:cNvPr id="14" name="Rectangle 13">
              <a:extLst>
                <a:ext uri="{FF2B5EF4-FFF2-40B4-BE49-F238E27FC236}">
                  <a16:creationId xmlns:a16="http://schemas.microsoft.com/office/drawing/2014/main" id="{0CE60E52-2DCB-9C10-67B1-FD55ABCA4F8C}"/>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2C758DC-4A01-47EB-B42C-AFC3CF16A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13" name="TextBox 12">
              <a:extLst>
                <a:ext uri="{FF2B5EF4-FFF2-40B4-BE49-F238E27FC236}">
                  <a16:creationId xmlns:a16="http://schemas.microsoft.com/office/drawing/2014/main" id="{9DEBBEF8-21AE-A83A-AF11-7CD272DE9A5D}"/>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37" name="Group 36">
            <a:extLst>
              <a:ext uri="{FF2B5EF4-FFF2-40B4-BE49-F238E27FC236}">
                <a16:creationId xmlns:a16="http://schemas.microsoft.com/office/drawing/2014/main" id="{92154F1A-2D41-2049-6CA7-705076F13916}"/>
              </a:ext>
            </a:extLst>
          </p:cNvPr>
          <p:cNvGrpSpPr/>
          <p:nvPr/>
        </p:nvGrpSpPr>
        <p:grpSpPr>
          <a:xfrm>
            <a:off x="4754749" y="3227023"/>
            <a:ext cx="640918" cy="616465"/>
            <a:chOff x="8784735" y="3176803"/>
            <a:chExt cx="640918" cy="640918"/>
          </a:xfrm>
        </p:grpSpPr>
        <p:sp>
          <p:nvSpPr>
            <p:cNvPr id="21" name="Rectangle 20">
              <a:extLst>
                <a:ext uri="{FF2B5EF4-FFF2-40B4-BE49-F238E27FC236}">
                  <a16:creationId xmlns:a16="http://schemas.microsoft.com/office/drawing/2014/main" id="{68568590-4B4E-0A6D-F1B9-9C4C0BDC2095}"/>
                </a:ext>
              </a:extLst>
            </p:cNvPr>
            <p:cNvSpPr/>
            <p:nvPr/>
          </p:nvSpPr>
          <p:spPr bwMode="auto">
            <a:xfrm>
              <a:off x="8784735"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DF47CDA4-1BBC-E4FA-2156-A77A981EE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20" name="TextBox 19">
              <a:extLst>
                <a:ext uri="{FF2B5EF4-FFF2-40B4-BE49-F238E27FC236}">
                  <a16:creationId xmlns:a16="http://schemas.microsoft.com/office/drawing/2014/main" id="{FFE25B26-3D70-C1AF-149A-57C7530E3F15}"/>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36" name="Group 35">
            <a:extLst>
              <a:ext uri="{FF2B5EF4-FFF2-40B4-BE49-F238E27FC236}">
                <a16:creationId xmlns:a16="http://schemas.microsoft.com/office/drawing/2014/main" id="{20B6CE46-1CEB-14B5-23D6-FF38B40F30EC}"/>
              </a:ext>
            </a:extLst>
          </p:cNvPr>
          <p:cNvGrpSpPr/>
          <p:nvPr/>
        </p:nvGrpSpPr>
        <p:grpSpPr>
          <a:xfrm>
            <a:off x="5589036" y="3227023"/>
            <a:ext cx="640918" cy="616465"/>
            <a:chOff x="9619022" y="3176803"/>
            <a:chExt cx="640918" cy="640918"/>
          </a:xfrm>
        </p:grpSpPr>
        <p:sp>
          <p:nvSpPr>
            <p:cNvPr id="27" name="Rectangle 26">
              <a:extLst>
                <a:ext uri="{FF2B5EF4-FFF2-40B4-BE49-F238E27FC236}">
                  <a16:creationId xmlns:a16="http://schemas.microsoft.com/office/drawing/2014/main" id="{4B4C4557-62DA-D780-1929-43EB859B3363}"/>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1FDAF4C2-5EA8-A8E0-0E85-F82F9EB3A7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26" name="TextBox 25">
              <a:extLst>
                <a:ext uri="{FF2B5EF4-FFF2-40B4-BE49-F238E27FC236}">
                  <a16:creationId xmlns:a16="http://schemas.microsoft.com/office/drawing/2014/main" id="{725629AA-6523-38F5-6C31-18EECBA501BA}"/>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35" name="Group 34">
            <a:extLst>
              <a:ext uri="{FF2B5EF4-FFF2-40B4-BE49-F238E27FC236}">
                <a16:creationId xmlns:a16="http://schemas.microsoft.com/office/drawing/2014/main" id="{1C6B130B-4E99-70BF-94AD-040755710CB5}"/>
              </a:ext>
            </a:extLst>
          </p:cNvPr>
          <p:cNvGrpSpPr/>
          <p:nvPr/>
        </p:nvGrpSpPr>
        <p:grpSpPr>
          <a:xfrm>
            <a:off x="6423323" y="3227023"/>
            <a:ext cx="640918" cy="616465"/>
            <a:chOff x="10453309" y="3176803"/>
            <a:chExt cx="640918" cy="640918"/>
          </a:xfrm>
        </p:grpSpPr>
        <p:sp>
          <p:nvSpPr>
            <p:cNvPr id="33" name="Rectangle 32">
              <a:extLst>
                <a:ext uri="{FF2B5EF4-FFF2-40B4-BE49-F238E27FC236}">
                  <a16:creationId xmlns:a16="http://schemas.microsoft.com/office/drawing/2014/main" id="{4FA66BC9-852F-B4E2-3A31-65FB6EB14A40}"/>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9E10A36D-920D-4C0C-2D69-E8F8D79894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32" name="TextBox 31">
              <a:extLst>
                <a:ext uri="{FF2B5EF4-FFF2-40B4-BE49-F238E27FC236}">
                  <a16:creationId xmlns:a16="http://schemas.microsoft.com/office/drawing/2014/main" id="{67F3C52B-7BE9-0D1B-64EE-C1A6F2A29859}"/>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nvGrpSpPr>
          <p:cNvPr id="6" name="Group 5">
            <a:extLst>
              <a:ext uri="{FF2B5EF4-FFF2-40B4-BE49-F238E27FC236}">
                <a16:creationId xmlns:a16="http://schemas.microsoft.com/office/drawing/2014/main" id="{8A121641-C034-8130-D148-E2B1975D5934}"/>
              </a:ext>
            </a:extLst>
          </p:cNvPr>
          <p:cNvGrpSpPr/>
          <p:nvPr/>
        </p:nvGrpSpPr>
        <p:grpSpPr>
          <a:xfrm>
            <a:off x="7161172" y="3086791"/>
            <a:ext cx="2072586" cy="846418"/>
            <a:chOff x="7203212" y="3248004"/>
            <a:chExt cx="2072586" cy="879992"/>
          </a:xfrm>
        </p:grpSpPr>
        <p:cxnSp>
          <p:nvCxnSpPr>
            <p:cNvPr id="18" name="Straight Arrow Connector 17">
              <a:extLst>
                <a:ext uri="{FF2B5EF4-FFF2-40B4-BE49-F238E27FC236}">
                  <a16:creationId xmlns:a16="http://schemas.microsoft.com/office/drawing/2014/main" id="{AC7CF19D-CE75-42F6-89A5-07B515F73D68}"/>
                </a:ext>
              </a:extLst>
            </p:cNvPr>
            <p:cNvCxnSpPr>
              <a:cxnSpLocks/>
            </p:cNvCxnSpPr>
            <p:nvPr/>
          </p:nvCxnSpPr>
          <p:spPr>
            <a:xfrm flipH="1">
              <a:off x="7203212" y="3645063"/>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6BA5497-F5D4-4958-ABF9-8C1F028FE506}"/>
                </a:ext>
              </a:extLst>
            </p:cNvPr>
            <p:cNvGrpSpPr/>
            <p:nvPr/>
          </p:nvGrpSpPr>
          <p:grpSpPr>
            <a:xfrm>
              <a:off x="8324597" y="3248004"/>
              <a:ext cx="951201" cy="879992"/>
              <a:chOff x="2159489" y="1527178"/>
              <a:chExt cx="1258156" cy="1183938"/>
            </a:xfrm>
          </p:grpSpPr>
          <p:sp>
            <p:nvSpPr>
              <p:cNvPr id="4" name="Rectangle 3">
                <a:extLst>
                  <a:ext uri="{FF2B5EF4-FFF2-40B4-BE49-F238E27FC236}">
                    <a16:creationId xmlns:a16="http://schemas.microsoft.com/office/drawing/2014/main" id="{574459AF-185C-4E62-ADCB-5ED673BA9AD9}"/>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01</a:t>
                </a:r>
              </a:p>
              <a:p>
                <a:pPr algn="ctr">
                  <a:lnSpc>
                    <a:spcPct val="150000"/>
                  </a:lnSpc>
                </a:pPr>
                <a:r>
                  <a:rPr lang="en-US" sz="1000" b="1" i="1" dirty="0">
                    <a:solidFill>
                      <a:schemeClr val="tx1"/>
                    </a:solidFill>
                  </a:rPr>
                  <a:t>17 users</a:t>
                </a:r>
              </a:p>
            </p:txBody>
          </p:sp>
          <p:pic>
            <p:nvPicPr>
              <p:cNvPr id="87" name="Graphic 86" descr="Users">
                <a:extLst>
                  <a:ext uri="{FF2B5EF4-FFF2-40B4-BE49-F238E27FC236}">
                    <a16:creationId xmlns:a16="http://schemas.microsoft.com/office/drawing/2014/main" id="{97F47A0D-D2F5-4305-B806-110BA124662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grpSp>
        <p:nvGrpSpPr>
          <p:cNvPr id="15" name="Group 14">
            <a:extLst>
              <a:ext uri="{FF2B5EF4-FFF2-40B4-BE49-F238E27FC236}">
                <a16:creationId xmlns:a16="http://schemas.microsoft.com/office/drawing/2014/main" id="{A80F700E-C6E8-72A9-4C1E-FF796B39B731}"/>
              </a:ext>
            </a:extLst>
          </p:cNvPr>
          <p:cNvGrpSpPr/>
          <p:nvPr/>
        </p:nvGrpSpPr>
        <p:grpSpPr>
          <a:xfrm>
            <a:off x="2098118" y="4137545"/>
            <a:ext cx="5293377" cy="1045203"/>
            <a:chOff x="2140158" y="4290086"/>
            <a:chExt cx="5293377" cy="1086662"/>
          </a:xfrm>
        </p:grpSpPr>
        <p:sp>
          <p:nvSpPr>
            <p:cNvPr id="2" name="Rectangle 1">
              <a:extLst>
                <a:ext uri="{FF2B5EF4-FFF2-40B4-BE49-F238E27FC236}">
                  <a16:creationId xmlns:a16="http://schemas.microsoft.com/office/drawing/2014/main" id="{AD91D24A-6BCD-DCB1-C8CC-1D49394638D8}"/>
                </a:ext>
              </a:extLst>
            </p:cNvPr>
            <p:cNvSpPr/>
            <p:nvPr/>
          </p:nvSpPr>
          <p:spPr>
            <a:xfrm>
              <a:off x="3593055" y="4290086"/>
              <a:ext cx="3840480" cy="1086662"/>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02 Tenant Workspace</a:t>
              </a:r>
            </a:p>
          </p:txBody>
        </p:sp>
        <p:grpSp>
          <p:nvGrpSpPr>
            <p:cNvPr id="57" name="Group 56">
              <a:extLst>
                <a:ext uri="{FF2B5EF4-FFF2-40B4-BE49-F238E27FC236}">
                  <a16:creationId xmlns:a16="http://schemas.microsoft.com/office/drawing/2014/main" id="{E9E96EB3-7A68-831E-2A83-9363BD602B9E}"/>
                </a:ext>
              </a:extLst>
            </p:cNvPr>
            <p:cNvGrpSpPr/>
            <p:nvPr/>
          </p:nvGrpSpPr>
          <p:grpSpPr>
            <a:xfrm>
              <a:off x="3950527" y="4611215"/>
              <a:ext cx="3143779" cy="640918"/>
              <a:chOff x="8017204" y="4275816"/>
              <a:chExt cx="3143779" cy="640918"/>
            </a:xfrm>
          </p:grpSpPr>
          <p:grpSp>
            <p:nvGrpSpPr>
              <p:cNvPr id="39" name="Group 38">
                <a:extLst>
                  <a:ext uri="{FF2B5EF4-FFF2-40B4-BE49-F238E27FC236}">
                    <a16:creationId xmlns:a16="http://schemas.microsoft.com/office/drawing/2014/main" id="{2B85D18E-5559-EBFB-D365-142D4F1DF69C}"/>
                  </a:ext>
                </a:extLst>
              </p:cNvPr>
              <p:cNvGrpSpPr/>
              <p:nvPr/>
            </p:nvGrpSpPr>
            <p:grpSpPr>
              <a:xfrm>
                <a:off x="8017204" y="4275816"/>
                <a:ext cx="640918" cy="640918"/>
                <a:chOff x="7950448" y="3176803"/>
                <a:chExt cx="640918" cy="640918"/>
              </a:xfrm>
            </p:grpSpPr>
            <p:sp>
              <p:nvSpPr>
                <p:cNvPr id="40" name="Rectangle 39">
                  <a:extLst>
                    <a:ext uri="{FF2B5EF4-FFF2-40B4-BE49-F238E27FC236}">
                      <a16:creationId xmlns:a16="http://schemas.microsoft.com/office/drawing/2014/main" id="{602CDC88-EA16-B26E-BB99-7B495FEAC336}"/>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D09FCCF1-7C13-5F76-E307-120CB31939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42" name="TextBox 41">
                  <a:extLst>
                    <a:ext uri="{FF2B5EF4-FFF2-40B4-BE49-F238E27FC236}">
                      <a16:creationId xmlns:a16="http://schemas.microsoft.com/office/drawing/2014/main" id="{97C3C2CB-D53C-0F61-785C-E58154D00E32}"/>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43" name="Group 42">
                <a:extLst>
                  <a:ext uri="{FF2B5EF4-FFF2-40B4-BE49-F238E27FC236}">
                    <a16:creationId xmlns:a16="http://schemas.microsoft.com/office/drawing/2014/main" id="{AD7D21FE-D07B-DFA6-B6F3-8EAB715C33B3}"/>
                  </a:ext>
                </a:extLst>
              </p:cNvPr>
              <p:cNvGrpSpPr/>
              <p:nvPr/>
            </p:nvGrpSpPr>
            <p:grpSpPr>
              <a:xfrm>
                <a:off x="8851491" y="4275816"/>
                <a:ext cx="640918" cy="640918"/>
                <a:chOff x="8784735" y="3176803"/>
                <a:chExt cx="640918" cy="640918"/>
              </a:xfrm>
            </p:grpSpPr>
            <p:sp>
              <p:nvSpPr>
                <p:cNvPr id="44" name="Rectangle 43">
                  <a:extLst>
                    <a:ext uri="{FF2B5EF4-FFF2-40B4-BE49-F238E27FC236}">
                      <a16:creationId xmlns:a16="http://schemas.microsoft.com/office/drawing/2014/main" id="{BC151068-6F2B-F814-32DD-48322A5E12F7}"/>
                    </a:ext>
                  </a:extLst>
                </p:cNvPr>
                <p:cNvSpPr/>
                <p:nvPr/>
              </p:nvSpPr>
              <p:spPr bwMode="auto">
                <a:xfrm>
                  <a:off x="8784735"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Graphic 44">
                  <a:extLst>
                    <a:ext uri="{FF2B5EF4-FFF2-40B4-BE49-F238E27FC236}">
                      <a16:creationId xmlns:a16="http://schemas.microsoft.com/office/drawing/2014/main" id="{88F00490-6A43-B4FC-6917-FADC6BC354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46" name="TextBox 45">
                  <a:extLst>
                    <a:ext uri="{FF2B5EF4-FFF2-40B4-BE49-F238E27FC236}">
                      <a16:creationId xmlns:a16="http://schemas.microsoft.com/office/drawing/2014/main" id="{DC3E974D-26AC-1BF0-B9E9-480D2AED8802}"/>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47" name="Group 46">
                <a:extLst>
                  <a:ext uri="{FF2B5EF4-FFF2-40B4-BE49-F238E27FC236}">
                    <a16:creationId xmlns:a16="http://schemas.microsoft.com/office/drawing/2014/main" id="{811DED76-0800-D6C4-C50A-5A914FC00E58}"/>
                  </a:ext>
                </a:extLst>
              </p:cNvPr>
              <p:cNvGrpSpPr/>
              <p:nvPr/>
            </p:nvGrpSpPr>
            <p:grpSpPr>
              <a:xfrm>
                <a:off x="9685778" y="4275816"/>
                <a:ext cx="640918" cy="640918"/>
                <a:chOff x="9619022" y="3176803"/>
                <a:chExt cx="640918" cy="640918"/>
              </a:xfrm>
            </p:grpSpPr>
            <p:sp>
              <p:nvSpPr>
                <p:cNvPr id="48" name="Rectangle 47">
                  <a:extLst>
                    <a:ext uri="{FF2B5EF4-FFF2-40B4-BE49-F238E27FC236}">
                      <a16:creationId xmlns:a16="http://schemas.microsoft.com/office/drawing/2014/main" id="{A346EDD2-1580-D0C2-7B46-F1DDAEE09215}"/>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0BFCDDDC-BFD7-A235-5945-513618B259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50" name="TextBox 49">
                  <a:extLst>
                    <a:ext uri="{FF2B5EF4-FFF2-40B4-BE49-F238E27FC236}">
                      <a16:creationId xmlns:a16="http://schemas.microsoft.com/office/drawing/2014/main" id="{11BE4CBF-E374-C748-A6A3-382F7801DBC6}"/>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51" name="Group 50">
                <a:extLst>
                  <a:ext uri="{FF2B5EF4-FFF2-40B4-BE49-F238E27FC236}">
                    <a16:creationId xmlns:a16="http://schemas.microsoft.com/office/drawing/2014/main" id="{8A958AE1-A975-5968-9D5E-4C8AD6D20AA9}"/>
                  </a:ext>
                </a:extLst>
              </p:cNvPr>
              <p:cNvGrpSpPr/>
              <p:nvPr/>
            </p:nvGrpSpPr>
            <p:grpSpPr>
              <a:xfrm>
                <a:off x="10520065" y="4275816"/>
                <a:ext cx="640918" cy="640918"/>
                <a:chOff x="10453309" y="3176803"/>
                <a:chExt cx="640918" cy="640918"/>
              </a:xfrm>
            </p:grpSpPr>
            <p:sp>
              <p:nvSpPr>
                <p:cNvPr id="52" name="Rectangle 51">
                  <a:extLst>
                    <a:ext uri="{FF2B5EF4-FFF2-40B4-BE49-F238E27FC236}">
                      <a16:creationId xmlns:a16="http://schemas.microsoft.com/office/drawing/2014/main" id="{8235C9B6-0E88-ED02-526E-C1F562B7EE11}"/>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3" name="Graphic 52">
                  <a:extLst>
                    <a:ext uri="{FF2B5EF4-FFF2-40B4-BE49-F238E27FC236}">
                      <a16:creationId xmlns:a16="http://schemas.microsoft.com/office/drawing/2014/main" id="{17BB639C-6F87-6835-BC7A-A20D261F8E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54" name="TextBox 53">
                  <a:extLst>
                    <a:ext uri="{FF2B5EF4-FFF2-40B4-BE49-F238E27FC236}">
                      <a16:creationId xmlns:a16="http://schemas.microsoft.com/office/drawing/2014/main" id="{EF639B8E-1224-5724-9BDA-B6CBB735AA06}"/>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cxnSp>
          <p:nvCxnSpPr>
            <p:cNvPr id="78" name="Straight Arrow Connector 77">
              <a:extLst>
                <a:ext uri="{FF2B5EF4-FFF2-40B4-BE49-F238E27FC236}">
                  <a16:creationId xmlns:a16="http://schemas.microsoft.com/office/drawing/2014/main" id="{D7F8524B-7D68-44F7-EFC9-1CA1857BF37A}"/>
                </a:ext>
              </a:extLst>
            </p:cNvPr>
            <p:cNvCxnSpPr>
              <a:cxnSpLocks/>
              <a:endCxn id="2" idx="1"/>
            </p:cNvCxnSpPr>
            <p:nvPr/>
          </p:nvCxnSpPr>
          <p:spPr>
            <a:xfrm flipV="1">
              <a:off x="2140158" y="4833415"/>
              <a:ext cx="1452897" cy="27544"/>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E075C40-1E13-30EA-755F-57A8EC1B5DEC}"/>
              </a:ext>
            </a:extLst>
          </p:cNvPr>
          <p:cNvGrpSpPr/>
          <p:nvPr/>
        </p:nvGrpSpPr>
        <p:grpSpPr>
          <a:xfrm>
            <a:off x="7144963" y="4368231"/>
            <a:ext cx="2072586" cy="846418"/>
            <a:chOff x="7187003" y="4529444"/>
            <a:chExt cx="2072586" cy="879992"/>
          </a:xfrm>
        </p:grpSpPr>
        <p:cxnSp>
          <p:nvCxnSpPr>
            <p:cNvPr id="85" name="Straight Arrow Connector 84">
              <a:extLst>
                <a:ext uri="{FF2B5EF4-FFF2-40B4-BE49-F238E27FC236}">
                  <a16:creationId xmlns:a16="http://schemas.microsoft.com/office/drawing/2014/main" id="{6DDC2011-5F99-E6D5-7D32-D29F00FE21AB}"/>
                </a:ext>
              </a:extLst>
            </p:cNvPr>
            <p:cNvCxnSpPr>
              <a:cxnSpLocks/>
            </p:cNvCxnSpPr>
            <p:nvPr/>
          </p:nvCxnSpPr>
          <p:spPr>
            <a:xfrm flipH="1">
              <a:off x="7187003" y="4926503"/>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568AF7CE-3CDF-4DF8-3794-2F33B4D12077}"/>
                </a:ext>
              </a:extLst>
            </p:cNvPr>
            <p:cNvGrpSpPr/>
            <p:nvPr/>
          </p:nvGrpSpPr>
          <p:grpSpPr>
            <a:xfrm>
              <a:off x="8308388" y="4529444"/>
              <a:ext cx="951201" cy="879992"/>
              <a:chOff x="2159489" y="1527178"/>
              <a:chExt cx="1258156" cy="1183938"/>
            </a:xfrm>
          </p:grpSpPr>
          <p:sp>
            <p:nvSpPr>
              <p:cNvPr id="88" name="Rectangle 87">
                <a:extLst>
                  <a:ext uri="{FF2B5EF4-FFF2-40B4-BE49-F238E27FC236}">
                    <a16:creationId xmlns:a16="http://schemas.microsoft.com/office/drawing/2014/main" id="{071D1643-926F-2E64-5C15-11654435FCA8}"/>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02</a:t>
                </a:r>
              </a:p>
              <a:p>
                <a:pPr algn="ctr">
                  <a:lnSpc>
                    <a:spcPct val="150000"/>
                  </a:lnSpc>
                </a:pPr>
                <a:r>
                  <a:rPr lang="en-US" sz="1000" b="1" i="1" dirty="0">
                    <a:solidFill>
                      <a:schemeClr val="tx1"/>
                    </a:solidFill>
                  </a:rPr>
                  <a:t>85 users</a:t>
                </a:r>
              </a:p>
            </p:txBody>
          </p:sp>
          <p:pic>
            <p:nvPicPr>
              <p:cNvPr id="89" name="Graphic 88" descr="Users">
                <a:extLst>
                  <a:ext uri="{FF2B5EF4-FFF2-40B4-BE49-F238E27FC236}">
                    <a16:creationId xmlns:a16="http://schemas.microsoft.com/office/drawing/2014/main" id="{87FC57FE-39AD-C8CD-19A3-5145D3379D8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grpSp>
        <p:nvGrpSpPr>
          <p:cNvPr id="16" name="Group 15">
            <a:extLst>
              <a:ext uri="{FF2B5EF4-FFF2-40B4-BE49-F238E27FC236}">
                <a16:creationId xmlns:a16="http://schemas.microsoft.com/office/drawing/2014/main" id="{07B3ACD1-8278-1ABC-688A-5FC282E6D504}"/>
              </a:ext>
            </a:extLst>
          </p:cNvPr>
          <p:cNvGrpSpPr/>
          <p:nvPr/>
        </p:nvGrpSpPr>
        <p:grpSpPr>
          <a:xfrm>
            <a:off x="2098118" y="4706518"/>
            <a:ext cx="5285474" cy="1676574"/>
            <a:chOff x="2147813" y="4958046"/>
            <a:chExt cx="5285474" cy="1723221"/>
          </a:xfrm>
        </p:grpSpPr>
        <p:sp>
          <p:nvSpPr>
            <p:cNvPr id="105" name="Rectangle 104">
              <a:extLst>
                <a:ext uri="{FF2B5EF4-FFF2-40B4-BE49-F238E27FC236}">
                  <a16:creationId xmlns:a16="http://schemas.microsoft.com/office/drawing/2014/main" id="{18DDDFB8-9414-4713-A2BB-8B6F0268F610}"/>
                </a:ext>
              </a:extLst>
            </p:cNvPr>
            <p:cNvSpPr/>
            <p:nvPr/>
          </p:nvSpPr>
          <p:spPr>
            <a:xfrm>
              <a:off x="3603565" y="5594605"/>
              <a:ext cx="3829722" cy="1086662"/>
            </a:xfrm>
            <a:prstGeom prst="rect">
              <a:avLst/>
            </a:prstGeom>
            <a:solidFill>
              <a:srgbClr val="F3FF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N Tenant Workspace</a:t>
              </a:r>
            </a:p>
          </p:txBody>
        </p:sp>
        <p:cxnSp>
          <p:nvCxnSpPr>
            <p:cNvPr id="82" name="Straight Arrow Connector 81">
              <a:extLst>
                <a:ext uri="{FF2B5EF4-FFF2-40B4-BE49-F238E27FC236}">
                  <a16:creationId xmlns:a16="http://schemas.microsoft.com/office/drawing/2014/main" id="{5FD98091-2A6D-4FA1-90E8-6315B779C301}"/>
                </a:ext>
              </a:extLst>
            </p:cNvPr>
            <p:cNvCxnSpPr>
              <a:cxnSpLocks/>
              <a:stCxn id="22" idx="3"/>
            </p:cNvCxnSpPr>
            <p:nvPr/>
          </p:nvCxnSpPr>
          <p:spPr>
            <a:xfrm>
              <a:off x="2147813" y="4958046"/>
              <a:ext cx="1392445" cy="1078340"/>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0B359485-023A-0EB7-7091-15453F3EF456}"/>
                </a:ext>
              </a:extLst>
            </p:cNvPr>
            <p:cNvGrpSpPr/>
            <p:nvPr/>
          </p:nvGrpSpPr>
          <p:grpSpPr>
            <a:xfrm>
              <a:off x="3948659" y="5928403"/>
              <a:ext cx="3143779" cy="640919"/>
              <a:chOff x="8017204" y="4275816"/>
              <a:chExt cx="3143779" cy="640919"/>
            </a:xfrm>
          </p:grpSpPr>
          <p:grpSp>
            <p:nvGrpSpPr>
              <p:cNvPr id="60" name="Group 59">
                <a:extLst>
                  <a:ext uri="{FF2B5EF4-FFF2-40B4-BE49-F238E27FC236}">
                    <a16:creationId xmlns:a16="http://schemas.microsoft.com/office/drawing/2014/main" id="{07ECD60F-5DA2-AEB7-A5CA-0674AA34BC6B}"/>
                  </a:ext>
                </a:extLst>
              </p:cNvPr>
              <p:cNvGrpSpPr/>
              <p:nvPr/>
            </p:nvGrpSpPr>
            <p:grpSpPr>
              <a:xfrm>
                <a:off x="8017204" y="4275816"/>
                <a:ext cx="640918" cy="640918"/>
                <a:chOff x="7950448" y="3176803"/>
                <a:chExt cx="640918" cy="640918"/>
              </a:xfrm>
            </p:grpSpPr>
            <p:sp>
              <p:nvSpPr>
                <p:cNvPr id="73" name="Rectangle 72">
                  <a:extLst>
                    <a:ext uri="{FF2B5EF4-FFF2-40B4-BE49-F238E27FC236}">
                      <a16:creationId xmlns:a16="http://schemas.microsoft.com/office/drawing/2014/main" id="{F5381C42-DC9D-FB39-646B-BB10BCCC17D2}"/>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74" name="Graphic 73">
                  <a:extLst>
                    <a:ext uri="{FF2B5EF4-FFF2-40B4-BE49-F238E27FC236}">
                      <a16:creationId xmlns:a16="http://schemas.microsoft.com/office/drawing/2014/main" id="{25412581-D9AA-3CF1-26B8-014C76B66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75" name="TextBox 74">
                  <a:extLst>
                    <a:ext uri="{FF2B5EF4-FFF2-40B4-BE49-F238E27FC236}">
                      <a16:creationId xmlns:a16="http://schemas.microsoft.com/office/drawing/2014/main" id="{F708A867-0809-F6C8-8982-77D1C10B1781}"/>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61" name="Group 60">
                <a:extLst>
                  <a:ext uri="{FF2B5EF4-FFF2-40B4-BE49-F238E27FC236}">
                    <a16:creationId xmlns:a16="http://schemas.microsoft.com/office/drawing/2014/main" id="{32A8CF57-A3FD-CEDB-8AA9-E5AD555FBFA6}"/>
                  </a:ext>
                </a:extLst>
              </p:cNvPr>
              <p:cNvGrpSpPr/>
              <p:nvPr/>
            </p:nvGrpSpPr>
            <p:grpSpPr>
              <a:xfrm>
                <a:off x="8851491" y="4275817"/>
                <a:ext cx="640918" cy="640918"/>
                <a:chOff x="8784735" y="3176804"/>
                <a:chExt cx="640918" cy="640918"/>
              </a:xfrm>
            </p:grpSpPr>
            <p:sp>
              <p:nvSpPr>
                <p:cNvPr id="70" name="Rectangle 69">
                  <a:extLst>
                    <a:ext uri="{FF2B5EF4-FFF2-40B4-BE49-F238E27FC236}">
                      <a16:creationId xmlns:a16="http://schemas.microsoft.com/office/drawing/2014/main" id="{2940D837-DB89-9712-D103-A4784F316AB5}"/>
                    </a:ext>
                  </a:extLst>
                </p:cNvPr>
                <p:cNvSpPr/>
                <p:nvPr/>
              </p:nvSpPr>
              <p:spPr bwMode="auto">
                <a:xfrm>
                  <a:off x="8784735" y="3176804"/>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Graphic 70">
                  <a:extLst>
                    <a:ext uri="{FF2B5EF4-FFF2-40B4-BE49-F238E27FC236}">
                      <a16:creationId xmlns:a16="http://schemas.microsoft.com/office/drawing/2014/main" id="{928BBACC-9B05-2E8A-8938-673ECC8363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72" name="TextBox 71">
                  <a:extLst>
                    <a:ext uri="{FF2B5EF4-FFF2-40B4-BE49-F238E27FC236}">
                      <a16:creationId xmlns:a16="http://schemas.microsoft.com/office/drawing/2014/main" id="{A2D4AA9F-62D9-E7BE-0176-9895B30161DA}"/>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62" name="Group 61">
                <a:extLst>
                  <a:ext uri="{FF2B5EF4-FFF2-40B4-BE49-F238E27FC236}">
                    <a16:creationId xmlns:a16="http://schemas.microsoft.com/office/drawing/2014/main" id="{3AD3BA0C-96FE-C9BB-C905-1C9118AEA55C}"/>
                  </a:ext>
                </a:extLst>
              </p:cNvPr>
              <p:cNvGrpSpPr/>
              <p:nvPr/>
            </p:nvGrpSpPr>
            <p:grpSpPr>
              <a:xfrm>
                <a:off x="9685778" y="4275816"/>
                <a:ext cx="640918" cy="640918"/>
                <a:chOff x="9619022" y="3176803"/>
                <a:chExt cx="640918" cy="640918"/>
              </a:xfrm>
            </p:grpSpPr>
            <p:sp>
              <p:nvSpPr>
                <p:cNvPr id="67" name="Rectangle 66">
                  <a:extLst>
                    <a:ext uri="{FF2B5EF4-FFF2-40B4-BE49-F238E27FC236}">
                      <a16:creationId xmlns:a16="http://schemas.microsoft.com/office/drawing/2014/main" id="{FD7431DF-C063-8FE0-151F-E38E81626445}"/>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a:extLst>
                    <a:ext uri="{FF2B5EF4-FFF2-40B4-BE49-F238E27FC236}">
                      <a16:creationId xmlns:a16="http://schemas.microsoft.com/office/drawing/2014/main" id="{FC927CB8-88AF-9DF3-A736-744BB85984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69" name="TextBox 68">
                  <a:extLst>
                    <a:ext uri="{FF2B5EF4-FFF2-40B4-BE49-F238E27FC236}">
                      <a16:creationId xmlns:a16="http://schemas.microsoft.com/office/drawing/2014/main" id="{4C1A14D2-0021-C5CB-433F-C602E6C66378}"/>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63" name="Group 62">
                <a:extLst>
                  <a:ext uri="{FF2B5EF4-FFF2-40B4-BE49-F238E27FC236}">
                    <a16:creationId xmlns:a16="http://schemas.microsoft.com/office/drawing/2014/main" id="{CC181FDD-C13A-CC09-A2E1-63D4B376E185}"/>
                  </a:ext>
                </a:extLst>
              </p:cNvPr>
              <p:cNvGrpSpPr/>
              <p:nvPr/>
            </p:nvGrpSpPr>
            <p:grpSpPr>
              <a:xfrm>
                <a:off x="10520065" y="4275816"/>
                <a:ext cx="640918" cy="640917"/>
                <a:chOff x="10453309" y="3176803"/>
                <a:chExt cx="640918" cy="640917"/>
              </a:xfrm>
            </p:grpSpPr>
            <p:sp>
              <p:nvSpPr>
                <p:cNvPr id="64" name="Rectangle 63">
                  <a:extLst>
                    <a:ext uri="{FF2B5EF4-FFF2-40B4-BE49-F238E27FC236}">
                      <a16:creationId xmlns:a16="http://schemas.microsoft.com/office/drawing/2014/main" id="{5416B610-704D-3117-DD77-AFA56AF13050}"/>
                    </a:ext>
                  </a:extLst>
                </p:cNvPr>
                <p:cNvSpPr/>
                <p:nvPr/>
              </p:nvSpPr>
              <p:spPr bwMode="auto">
                <a:xfrm>
                  <a:off x="10453309" y="3176803"/>
                  <a:ext cx="640918" cy="64091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Graphic 64">
                  <a:extLst>
                    <a:ext uri="{FF2B5EF4-FFF2-40B4-BE49-F238E27FC236}">
                      <a16:creationId xmlns:a16="http://schemas.microsoft.com/office/drawing/2014/main" id="{64266B9D-C7D4-8EB3-40FE-D95F6016FB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66" name="TextBox 65">
                  <a:extLst>
                    <a:ext uri="{FF2B5EF4-FFF2-40B4-BE49-F238E27FC236}">
                      <a16:creationId xmlns:a16="http://schemas.microsoft.com/office/drawing/2014/main" id="{33600FED-E999-93C8-3B9A-1FC77B091006}"/>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grpSp>
      <p:grpSp>
        <p:nvGrpSpPr>
          <p:cNvPr id="9" name="Group 8">
            <a:extLst>
              <a:ext uri="{FF2B5EF4-FFF2-40B4-BE49-F238E27FC236}">
                <a16:creationId xmlns:a16="http://schemas.microsoft.com/office/drawing/2014/main" id="{DC74EF2D-41E6-FFF3-5726-96674C886CAB}"/>
              </a:ext>
            </a:extLst>
          </p:cNvPr>
          <p:cNvGrpSpPr/>
          <p:nvPr/>
        </p:nvGrpSpPr>
        <p:grpSpPr>
          <a:xfrm>
            <a:off x="7155473" y="5540182"/>
            <a:ext cx="2072586" cy="846418"/>
            <a:chOff x="7187003" y="5806495"/>
            <a:chExt cx="2072586" cy="879992"/>
          </a:xfrm>
        </p:grpSpPr>
        <p:cxnSp>
          <p:nvCxnSpPr>
            <p:cNvPr id="90" name="Straight Arrow Connector 89">
              <a:extLst>
                <a:ext uri="{FF2B5EF4-FFF2-40B4-BE49-F238E27FC236}">
                  <a16:creationId xmlns:a16="http://schemas.microsoft.com/office/drawing/2014/main" id="{8EACF7FA-0534-EF9D-205A-4794EE83AB0D}"/>
                </a:ext>
              </a:extLst>
            </p:cNvPr>
            <p:cNvCxnSpPr>
              <a:cxnSpLocks/>
            </p:cNvCxnSpPr>
            <p:nvPr/>
          </p:nvCxnSpPr>
          <p:spPr>
            <a:xfrm flipH="1">
              <a:off x="7187003" y="6203554"/>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CAB8E4D9-B416-1EEB-8D42-D6CEF8AA5CB1}"/>
                </a:ext>
              </a:extLst>
            </p:cNvPr>
            <p:cNvGrpSpPr/>
            <p:nvPr/>
          </p:nvGrpSpPr>
          <p:grpSpPr>
            <a:xfrm>
              <a:off x="8308388" y="5806495"/>
              <a:ext cx="951201" cy="879992"/>
              <a:chOff x="2159489" y="1527178"/>
              <a:chExt cx="1258156" cy="1183938"/>
            </a:xfrm>
          </p:grpSpPr>
          <p:sp>
            <p:nvSpPr>
              <p:cNvPr id="92" name="Rectangle 91">
                <a:extLst>
                  <a:ext uri="{FF2B5EF4-FFF2-40B4-BE49-F238E27FC236}">
                    <a16:creationId xmlns:a16="http://schemas.microsoft.com/office/drawing/2014/main" id="{48ED5FF1-F34B-2FF9-9C30-70597AD99CB6}"/>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N</a:t>
                </a:r>
              </a:p>
              <a:p>
                <a:pPr algn="ctr">
                  <a:lnSpc>
                    <a:spcPct val="150000"/>
                  </a:lnSpc>
                </a:pPr>
                <a:r>
                  <a:rPr lang="en-US" sz="1000" b="1" i="1" dirty="0">
                    <a:solidFill>
                      <a:schemeClr val="tx1"/>
                    </a:solidFill>
                  </a:rPr>
                  <a:t>450 users</a:t>
                </a:r>
              </a:p>
            </p:txBody>
          </p:sp>
          <p:pic>
            <p:nvPicPr>
              <p:cNvPr id="93" name="Graphic 92" descr="Users">
                <a:extLst>
                  <a:ext uri="{FF2B5EF4-FFF2-40B4-BE49-F238E27FC236}">
                    <a16:creationId xmlns:a16="http://schemas.microsoft.com/office/drawing/2014/main" id="{A70DE50B-1FBC-F325-EDBE-578380E99E1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spTree>
    <p:extLst>
      <p:ext uri="{BB962C8B-B14F-4D97-AF65-F5344CB8AC3E}">
        <p14:creationId xmlns:p14="http://schemas.microsoft.com/office/powerpoint/2010/main" val="1899992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2E6F-3C12-70A2-A81A-BD07DDFDE28D}"/>
              </a:ext>
            </a:extLst>
          </p:cNvPr>
          <p:cNvSpPr>
            <a:spLocks noGrp="1"/>
          </p:cNvSpPr>
          <p:nvPr>
            <p:ph type="title"/>
          </p:nvPr>
        </p:nvSpPr>
        <p:spPr/>
        <p:txBody>
          <a:bodyPr/>
          <a:lstStyle/>
          <a:p>
            <a:r>
              <a:rPr lang="en-US" dirty="0"/>
              <a:t>CreateLakehouseTables.ipynb</a:t>
            </a:r>
          </a:p>
        </p:txBody>
      </p:sp>
      <p:sp>
        <p:nvSpPr>
          <p:cNvPr id="3" name="Text Placeholder 2">
            <a:extLst>
              <a:ext uri="{FF2B5EF4-FFF2-40B4-BE49-F238E27FC236}">
                <a16:creationId xmlns:a16="http://schemas.microsoft.com/office/drawing/2014/main" id="{D0AA4E85-621E-3C66-A0A9-8E656413D17C}"/>
              </a:ext>
            </a:extLst>
          </p:cNvPr>
          <p:cNvSpPr>
            <a:spLocks noGrp="1"/>
          </p:cNvSpPr>
          <p:nvPr>
            <p:ph type="body" sz="quarter" idx="10"/>
          </p:nvPr>
        </p:nvSpPr>
        <p:spPr>
          <a:xfrm>
            <a:off x="511277" y="1227439"/>
            <a:ext cx="11604521" cy="1077218"/>
          </a:xfrm>
        </p:spPr>
        <p:txBody>
          <a:bodyPr/>
          <a:lstStyle/>
          <a:p>
            <a:r>
              <a:rPr lang="en-US" dirty="0"/>
              <a:t>Notebook created calling </a:t>
            </a:r>
            <a:r>
              <a:rPr lang="en-US" sz="2000" b="1" dirty="0">
                <a:solidFill>
                  <a:schemeClr val="accent3">
                    <a:lumMod val="75000"/>
                  </a:schemeClr>
                </a:solidFill>
              </a:rPr>
              <a:t>CreateItem</a:t>
            </a:r>
            <a:r>
              <a:rPr lang="en-US" dirty="0"/>
              <a:t> with notebook part </a:t>
            </a:r>
            <a:r>
              <a:rPr lang="en-US" sz="2000" b="1" dirty="0">
                <a:solidFill>
                  <a:schemeClr val="accent3">
                    <a:lumMod val="75000"/>
                  </a:schemeClr>
                </a:solidFill>
              </a:rPr>
              <a:t>CreateLakehouseTables.ipynb</a:t>
            </a:r>
            <a:endParaRPr lang="en-US" b="1" dirty="0">
              <a:solidFill>
                <a:schemeClr val="accent3">
                  <a:lumMod val="75000"/>
                </a:schemeClr>
              </a:solidFill>
            </a:endParaRPr>
          </a:p>
          <a:p>
            <a:pPr lvl="1"/>
            <a:r>
              <a:rPr lang="en-US" dirty="0"/>
              <a:t>Notebook code and all other content stored in single JSON file with </a:t>
            </a:r>
            <a:r>
              <a:rPr lang="en-US" sz="1600" b="1" dirty="0" err="1">
                <a:solidFill>
                  <a:schemeClr val="accent3">
                    <a:lumMod val="75000"/>
                  </a:schemeClr>
                </a:solidFill>
              </a:rPr>
              <a:t>ipynb</a:t>
            </a:r>
            <a:r>
              <a:rPr lang="en-US" dirty="0"/>
              <a:t> extension</a:t>
            </a:r>
          </a:p>
          <a:p>
            <a:pPr lvl="1"/>
            <a:r>
              <a:rPr lang="en-US" b="1" dirty="0"/>
              <a:t>Note</a:t>
            </a:r>
            <a:r>
              <a:rPr lang="en-US" dirty="0"/>
              <a:t>: Fabric also supports calling </a:t>
            </a:r>
            <a:r>
              <a:rPr lang="en-US" sz="1600" b="1" dirty="0">
                <a:solidFill>
                  <a:schemeClr val="accent3">
                    <a:lumMod val="75000"/>
                  </a:schemeClr>
                </a:solidFill>
              </a:rPr>
              <a:t>CreateItem</a:t>
            </a:r>
            <a:r>
              <a:rPr lang="en-US" dirty="0"/>
              <a:t> with standard Python file with </a:t>
            </a:r>
            <a:r>
              <a:rPr lang="en-US" sz="1600" b="1" dirty="0" err="1">
                <a:solidFill>
                  <a:schemeClr val="accent3">
                    <a:lumMod val="75000"/>
                  </a:schemeClr>
                </a:solidFill>
              </a:rPr>
              <a:t>py</a:t>
            </a:r>
            <a:r>
              <a:rPr lang="en-US" dirty="0"/>
              <a:t> extension</a:t>
            </a:r>
          </a:p>
        </p:txBody>
      </p:sp>
      <p:pic>
        <p:nvPicPr>
          <p:cNvPr id="5" name="Picture 4">
            <a:extLst>
              <a:ext uri="{FF2B5EF4-FFF2-40B4-BE49-F238E27FC236}">
                <a16:creationId xmlns:a16="http://schemas.microsoft.com/office/drawing/2014/main" id="{58E81B74-B10F-C78C-7FFF-5E63B830DBFD}"/>
              </a:ext>
            </a:extLst>
          </p:cNvPr>
          <p:cNvPicPr>
            <a:picLocks noChangeAspect="1"/>
          </p:cNvPicPr>
          <p:nvPr/>
        </p:nvPicPr>
        <p:blipFill>
          <a:blip r:embed="rId2"/>
          <a:stretch>
            <a:fillRect/>
          </a:stretch>
        </p:blipFill>
        <p:spPr>
          <a:xfrm>
            <a:off x="1351805" y="2567775"/>
            <a:ext cx="9923464" cy="3322926"/>
          </a:xfrm>
          <a:prstGeom prst="rect">
            <a:avLst/>
          </a:prstGeom>
          <a:ln>
            <a:solidFill>
              <a:schemeClr val="accent1"/>
            </a:solidFill>
          </a:ln>
        </p:spPr>
      </p:pic>
    </p:spTree>
    <p:extLst>
      <p:ext uri="{BB962C8B-B14F-4D97-AF65-F5344CB8AC3E}">
        <p14:creationId xmlns:p14="http://schemas.microsoft.com/office/powerpoint/2010/main" val="16128147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AF8E-B7E2-5532-E874-CCE289A33022}"/>
              </a:ext>
            </a:extLst>
          </p:cNvPr>
          <p:cNvSpPr>
            <a:spLocks noGrp="1"/>
          </p:cNvSpPr>
          <p:nvPr>
            <p:ph type="title"/>
          </p:nvPr>
        </p:nvSpPr>
        <p:spPr/>
        <p:txBody>
          <a:bodyPr/>
          <a:lstStyle/>
          <a:p>
            <a:r>
              <a:rPr lang="en-US"/>
              <a:t>Create Item Definition Part for Notebook</a:t>
            </a:r>
            <a:endParaRPr lang="en-US" dirty="0"/>
          </a:p>
        </p:txBody>
      </p:sp>
      <p:sp>
        <p:nvSpPr>
          <p:cNvPr id="3" name="Text Placeholder 2">
            <a:extLst>
              <a:ext uri="{FF2B5EF4-FFF2-40B4-BE49-F238E27FC236}">
                <a16:creationId xmlns:a16="http://schemas.microsoft.com/office/drawing/2014/main" id="{1B109422-30F2-9818-C475-32BDF6A495FD}"/>
              </a:ext>
            </a:extLst>
          </p:cNvPr>
          <p:cNvSpPr>
            <a:spLocks noGrp="1"/>
          </p:cNvSpPr>
          <p:nvPr>
            <p:ph type="body" sz="quarter" idx="10"/>
          </p:nvPr>
        </p:nvSpPr>
        <p:spPr>
          <a:xfrm>
            <a:off x="511277" y="1227439"/>
            <a:ext cx="11604521" cy="3816429"/>
          </a:xfrm>
        </p:spPr>
        <p:txBody>
          <a:bodyPr/>
          <a:lstStyle/>
          <a:p>
            <a:r>
              <a:rPr lang="en-US" dirty="0"/>
              <a:t>Notebook item template is </a:t>
            </a:r>
            <a:r>
              <a:rPr lang="en-US" sz="2000" b="1" dirty="0">
                <a:solidFill>
                  <a:schemeClr val="accent3">
                    <a:lumMod val="50000"/>
                  </a:schemeClr>
                </a:solidFill>
              </a:rPr>
              <a:t>.</a:t>
            </a:r>
            <a:r>
              <a:rPr lang="en-US" sz="2000" b="1" dirty="0" err="1">
                <a:solidFill>
                  <a:schemeClr val="accent3">
                    <a:lumMod val="50000"/>
                  </a:schemeClr>
                </a:solidFill>
              </a:rPr>
              <a:t>ipynb</a:t>
            </a:r>
            <a:r>
              <a:rPr lang="en-US" dirty="0"/>
              <a:t> file containing placeholders </a:t>
            </a:r>
          </a:p>
          <a:p>
            <a:pPr lvl="1"/>
            <a:r>
              <a:rPr lang="en-US" dirty="0"/>
              <a:t>Placeholders used to substitute Ids for workspace and lakehouse</a:t>
            </a:r>
          </a:p>
          <a:p>
            <a:pPr lvl="1"/>
            <a:r>
              <a:rPr lang="en-US" dirty="0"/>
              <a:t>This substitution technique required to bind new notebook to existing lakehouse</a:t>
            </a:r>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32A704E7-3BA6-06BE-86E9-F5BAD515F9C1}"/>
              </a:ext>
            </a:extLst>
          </p:cNvPr>
          <p:cNvPicPr>
            <a:picLocks noChangeAspect="1"/>
          </p:cNvPicPr>
          <p:nvPr/>
        </p:nvPicPr>
        <p:blipFill rotWithShape="1">
          <a:blip r:embed="rId2"/>
          <a:srcRect r="35116" b="30636"/>
          <a:stretch/>
        </p:blipFill>
        <p:spPr>
          <a:xfrm>
            <a:off x="1194236" y="2715549"/>
            <a:ext cx="4026602" cy="2422986"/>
          </a:xfrm>
          <a:prstGeom prst="rect">
            <a:avLst/>
          </a:prstGeom>
          <a:ln>
            <a:solidFill>
              <a:schemeClr val="tx1"/>
            </a:solidFill>
          </a:ln>
        </p:spPr>
      </p:pic>
      <p:sp>
        <p:nvSpPr>
          <p:cNvPr id="10" name="Rectangle 9">
            <a:extLst>
              <a:ext uri="{FF2B5EF4-FFF2-40B4-BE49-F238E27FC236}">
                <a16:creationId xmlns:a16="http://schemas.microsoft.com/office/drawing/2014/main" id="{50BE87B6-2EF0-68E7-AA97-4E2A28294D55}"/>
              </a:ext>
            </a:extLst>
          </p:cNvPr>
          <p:cNvSpPr/>
          <p:nvPr/>
        </p:nvSpPr>
        <p:spPr bwMode="auto">
          <a:xfrm>
            <a:off x="1186355" y="2460171"/>
            <a:ext cx="4038424" cy="25537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bg1"/>
                </a:solidFill>
                <a:latin typeface="Arial" panose="020B0604020202020204" pitchFamily="34" charset="0"/>
                <a:ea typeface="Segoe UI" pitchFamily="34" charset="0"/>
                <a:cs typeface="Arial" panose="020B0604020202020204" pitchFamily="34" charset="0"/>
              </a:rPr>
              <a:t>Notebook Part Template with Placeholders</a:t>
            </a:r>
          </a:p>
        </p:txBody>
      </p:sp>
      <p:grpSp>
        <p:nvGrpSpPr>
          <p:cNvPr id="8" name="Group 7">
            <a:extLst>
              <a:ext uri="{FF2B5EF4-FFF2-40B4-BE49-F238E27FC236}">
                <a16:creationId xmlns:a16="http://schemas.microsoft.com/office/drawing/2014/main" id="{828C2B2E-BA78-89EA-C9A8-18BFD7A70E02}"/>
              </a:ext>
            </a:extLst>
          </p:cNvPr>
          <p:cNvGrpSpPr/>
          <p:nvPr/>
        </p:nvGrpSpPr>
        <p:grpSpPr>
          <a:xfrm>
            <a:off x="4207478" y="2460171"/>
            <a:ext cx="7158077" cy="2684727"/>
            <a:chOff x="4207478" y="2460171"/>
            <a:chExt cx="7158077" cy="2684727"/>
          </a:xfrm>
        </p:grpSpPr>
        <p:grpSp>
          <p:nvGrpSpPr>
            <p:cNvPr id="4" name="Group 3">
              <a:extLst>
                <a:ext uri="{FF2B5EF4-FFF2-40B4-BE49-F238E27FC236}">
                  <a16:creationId xmlns:a16="http://schemas.microsoft.com/office/drawing/2014/main" id="{2B6BE9E4-7E27-F065-BF97-528CBE26F3C5}"/>
                </a:ext>
              </a:extLst>
            </p:cNvPr>
            <p:cNvGrpSpPr/>
            <p:nvPr/>
          </p:nvGrpSpPr>
          <p:grpSpPr>
            <a:xfrm>
              <a:off x="6088822" y="2460171"/>
              <a:ext cx="5276733" cy="2684727"/>
              <a:chOff x="5719666" y="2460171"/>
              <a:chExt cx="5276733" cy="2684727"/>
            </a:xfrm>
          </p:grpSpPr>
          <p:pic>
            <p:nvPicPr>
              <p:cNvPr id="6" name="Picture 5">
                <a:extLst>
                  <a:ext uri="{FF2B5EF4-FFF2-40B4-BE49-F238E27FC236}">
                    <a16:creationId xmlns:a16="http://schemas.microsoft.com/office/drawing/2014/main" id="{8898B846-A281-F39C-0345-F42E9CC27E74}"/>
                  </a:ext>
                </a:extLst>
              </p:cNvPr>
              <p:cNvPicPr>
                <a:picLocks noChangeAspect="1"/>
              </p:cNvPicPr>
              <p:nvPr/>
            </p:nvPicPr>
            <p:blipFill>
              <a:blip r:embed="rId3"/>
              <a:stretch>
                <a:fillRect/>
              </a:stretch>
            </p:blipFill>
            <p:spPr>
              <a:xfrm>
                <a:off x="5723608" y="2715549"/>
                <a:ext cx="5272791" cy="2429349"/>
              </a:xfrm>
              <a:prstGeom prst="rect">
                <a:avLst/>
              </a:prstGeom>
              <a:ln>
                <a:solidFill>
                  <a:schemeClr val="tx1"/>
                </a:solidFill>
              </a:ln>
            </p:spPr>
          </p:pic>
          <p:sp>
            <p:nvSpPr>
              <p:cNvPr id="11" name="Rectangle 10">
                <a:extLst>
                  <a:ext uri="{FF2B5EF4-FFF2-40B4-BE49-F238E27FC236}">
                    <a16:creationId xmlns:a16="http://schemas.microsoft.com/office/drawing/2014/main" id="{48C6F45C-205B-4B23-086A-621A628C60B4}"/>
                  </a:ext>
                </a:extLst>
              </p:cNvPr>
              <p:cNvSpPr/>
              <p:nvPr/>
            </p:nvSpPr>
            <p:spPr bwMode="auto">
              <a:xfrm>
                <a:off x="5719666" y="2460171"/>
                <a:ext cx="5272791" cy="25537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bg1"/>
                    </a:solidFill>
                    <a:latin typeface="Arial" panose="020B0604020202020204" pitchFamily="34" charset="0"/>
                    <a:ea typeface="Segoe UI" pitchFamily="34" charset="0"/>
                    <a:cs typeface="Arial" panose="020B0604020202020204" pitchFamily="34" charset="0"/>
                  </a:rPr>
                  <a:t>Notebook Part Instance passed to Create Item API</a:t>
                </a:r>
              </a:p>
            </p:txBody>
          </p:sp>
        </p:grpSp>
        <p:sp>
          <p:nvSpPr>
            <p:cNvPr id="7" name="Arrow: Right 6">
              <a:extLst>
                <a:ext uri="{FF2B5EF4-FFF2-40B4-BE49-F238E27FC236}">
                  <a16:creationId xmlns:a16="http://schemas.microsoft.com/office/drawing/2014/main" id="{4437B411-7728-848B-198A-F29ED16F0BFC}"/>
                </a:ext>
              </a:extLst>
            </p:cNvPr>
            <p:cNvSpPr/>
            <p:nvPr/>
          </p:nvSpPr>
          <p:spPr bwMode="auto">
            <a:xfrm>
              <a:off x="4207478" y="3314382"/>
              <a:ext cx="1881344" cy="365760"/>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After Substitution</a:t>
              </a:r>
            </a:p>
          </p:txBody>
        </p:sp>
      </p:grpSp>
    </p:spTree>
    <p:extLst>
      <p:ext uri="{BB962C8B-B14F-4D97-AF65-F5344CB8AC3E}">
        <p14:creationId xmlns:p14="http://schemas.microsoft.com/office/powerpoint/2010/main" val="82269109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AF8E-B7E2-5532-E874-CCE289A33022}"/>
              </a:ext>
            </a:extLst>
          </p:cNvPr>
          <p:cNvSpPr>
            <a:spLocks noGrp="1"/>
          </p:cNvSpPr>
          <p:nvPr>
            <p:ph type="title"/>
          </p:nvPr>
        </p:nvSpPr>
        <p:spPr>
          <a:xfrm>
            <a:off x="314324" y="190500"/>
            <a:ext cx="11801475" cy="498598"/>
          </a:xfrm>
        </p:spPr>
        <p:txBody>
          <a:bodyPr/>
          <a:lstStyle/>
          <a:p>
            <a:r>
              <a:rPr lang="en-US" dirty="0"/>
              <a:t>Creating Notebook using CreateItem</a:t>
            </a:r>
          </a:p>
        </p:txBody>
      </p:sp>
      <p:sp>
        <p:nvSpPr>
          <p:cNvPr id="3" name="Text Placeholder 2">
            <a:extLst>
              <a:ext uri="{FF2B5EF4-FFF2-40B4-BE49-F238E27FC236}">
                <a16:creationId xmlns:a16="http://schemas.microsoft.com/office/drawing/2014/main" id="{1B109422-30F2-9818-C475-32BDF6A495FD}"/>
              </a:ext>
            </a:extLst>
          </p:cNvPr>
          <p:cNvSpPr>
            <a:spLocks noGrp="1"/>
          </p:cNvSpPr>
          <p:nvPr>
            <p:ph type="body" sz="quarter" idx="10"/>
          </p:nvPr>
        </p:nvSpPr>
        <p:spPr>
          <a:xfrm>
            <a:off x="511175" y="1227138"/>
            <a:ext cx="11604625" cy="3854901"/>
          </a:xfrm>
        </p:spPr>
        <p:txBody>
          <a:bodyPr/>
          <a:lstStyle/>
          <a:p>
            <a:r>
              <a:rPr lang="en-US" dirty="0"/>
              <a:t>When creating item definition for notebook, set item definition </a:t>
            </a:r>
            <a:r>
              <a:rPr lang="en-US" sz="2000" b="1" dirty="0">
                <a:solidFill>
                  <a:schemeClr val="accent3">
                    <a:lumMod val="75000"/>
                  </a:schemeClr>
                </a:solidFill>
              </a:rPr>
              <a:t>format</a:t>
            </a:r>
            <a:r>
              <a:rPr lang="en-US" dirty="0"/>
              <a:t> to </a:t>
            </a:r>
            <a:r>
              <a:rPr lang="en-US" sz="2000" b="1" dirty="0" err="1">
                <a:solidFill>
                  <a:schemeClr val="accent3">
                    <a:lumMod val="75000"/>
                  </a:schemeClr>
                </a:solidFill>
              </a:rPr>
              <a:t>ipynb</a:t>
            </a:r>
            <a:endParaRPr lang="en-US" b="1" dirty="0">
              <a:solidFill>
                <a:schemeClr val="accent3">
                  <a:lumMod val="75000"/>
                </a:schemeClr>
              </a:solidFill>
            </a:endParaRPr>
          </a:p>
          <a:p>
            <a:endParaRPr lang="en-US" dirty="0"/>
          </a:p>
          <a:p>
            <a:endParaRPr lang="en-US" dirty="0"/>
          </a:p>
          <a:p>
            <a:endParaRPr lang="en-US" dirty="0"/>
          </a:p>
          <a:p>
            <a:pPr lvl="1"/>
            <a:endParaRPr lang="en-US" dirty="0"/>
          </a:p>
          <a:p>
            <a:pPr lvl="1"/>
            <a:endParaRPr lang="en-US" dirty="0"/>
          </a:p>
          <a:p>
            <a:pPr lvl="1"/>
            <a:endParaRPr lang="en-US" dirty="0"/>
          </a:p>
          <a:p>
            <a:r>
              <a:rPr lang="en-US" dirty="0"/>
              <a:t>The demo flow creates notebook using </a:t>
            </a:r>
            <a:r>
              <a:rPr lang="en-US" sz="2000" b="1" dirty="0">
                <a:solidFill>
                  <a:schemeClr val="accent3">
                    <a:lumMod val="75000"/>
                  </a:schemeClr>
                </a:solidFill>
              </a:rPr>
              <a:t>CreateItem</a:t>
            </a:r>
            <a:r>
              <a:rPr lang="en-US" dirty="0"/>
              <a:t>, then calls </a:t>
            </a:r>
            <a:r>
              <a:rPr lang="en-US" sz="2000" b="1" dirty="0" err="1">
                <a:solidFill>
                  <a:schemeClr val="accent3">
                    <a:lumMod val="75000"/>
                  </a:schemeClr>
                </a:solidFill>
              </a:rPr>
              <a:t>FabricUserApi.RunNotebook</a:t>
            </a:r>
            <a:endParaRPr lang="en-US" b="1" dirty="0">
              <a:solidFill>
                <a:schemeClr val="accent3">
                  <a:lumMod val="75000"/>
                </a:schemeClr>
              </a:solidFill>
            </a:endParaRPr>
          </a:p>
          <a:p>
            <a:endParaRPr lang="en-US" dirty="0"/>
          </a:p>
        </p:txBody>
      </p:sp>
      <p:pic>
        <p:nvPicPr>
          <p:cNvPr id="7" name="Picture 6">
            <a:extLst>
              <a:ext uri="{FF2B5EF4-FFF2-40B4-BE49-F238E27FC236}">
                <a16:creationId xmlns:a16="http://schemas.microsoft.com/office/drawing/2014/main" id="{6B59DBE0-1D68-327E-00B1-088B2D1F1B88}"/>
              </a:ext>
            </a:extLst>
          </p:cNvPr>
          <p:cNvPicPr>
            <a:picLocks noChangeAspect="1"/>
          </p:cNvPicPr>
          <p:nvPr/>
        </p:nvPicPr>
        <p:blipFill>
          <a:blip r:embed="rId2"/>
          <a:stretch>
            <a:fillRect/>
          </a:stretch>
        </p:blipFill>
        <p:spPr>
          <a:xfrm>
            <a:off x="964449" y="1659994"/>
            <a:ext cx="5976785" cy="2396833"/>
          </a:xfrm>
          <a:prstGeom prst="rect">
            <a:avLst/>
          </a:prstGeom>
          <a:ln>
            <a:solidFill>
              <a:schemeClr val="tx1"/>
            </a:solidFill>
          </a:ln>
        </p:spPr>
      </p:pic>
      <p:pic>
        <p:nvPicPr>
          <p:cNvPr id="8" name="Picture 7">
            <a:extLst>
              <a:ext uri="{FF2B5EF4-FFF2-40B4-BE49-F238E27FC236}">
                <a16:creationId xmlns:a16="http://schemas.microsoft.com/office/drawing/2014/main" id="{EE95E490-B127-2918-0259-AC3A80F92FE9}"/>
              </a:ext>
            </a:extLst>
          </p:cNvPr>
          <p:cNvPicPr>
            <a:picLocks noChangeAspect="1"/>
          </p:cNvPicPr>
          <p:nvPr/>
        </p:nvPicPr>
        <p:blipFill>
          <a:blip r:embed="rId3"/>
          <a:stretch>
            <a:fillRect/>
          </a:stretch>
        </p:blipFill>
        <p:spPr>
          <a:xfrm>
            <a:off x="7394507" y="1774993"/>
            <a:ext cx="3612193" cy="1722269"/>
          </a:xfrm>
          <a:prstGeom prst="rect">
            <a:avLst/>
          </a:prstGeom>
          <a:ln>
            <a:solidFill>
              <a:schemeClr val="tx1"/>
            </a:solidFill>
          </a:ln>
        </p:spPr>
      </p:pic>
      <p:pic>
        <p:nvPicPr>
          <p:cNvPr id="11" name="Picture 10">
            <a:extLst>
              <a:ext uri="{FF2B5EF4-FFF2-40B4-BE49-F238E27FC236}">
                <a16:creationId xmlns:a16="http://schemas.microsoft.com/office/drawing/2014/main" id="{0B07637A-24FE-6DB3-589F-D3CD48AB6840}"/>
              </a:ext>
            </a:extLst>
          </p:cNvPr>
          <p:cNvPicPr>
            <a:picLocks noChangeAspect="1"/>
          </p:cNvPicPr>
          <p:nvPr/>
        </p:nvPicPr>
        <p:blipFill>
          <a:blip r:embed="rId4"/>
          <a:stretch>
            <a:fillRect/>
          </a:stretch>
        </p:blipFill>
        <p:spPr>
          <a:xfrm>
            <a:off x="964449" y="4767003"/>
            <a:ext cx="9346339" cy="2037022"/>
          </a:xfrm>
          <a:prstGeom prst="rect">
            <a:avLst/>
          </a:prstGeom>
          <a:ln>
            <a:solidFill>
              <a:schemeClr val="accent1"/>
            </a:solidFill>
          </a:ln>
        </p:spPr>
      </p:pic>
      <p:sp>
        <p:nvSpPr>
          <p:cNvPr id="4" name="Arrow: Right 3">
            <a:extLst>
              <a:ext uri="{FF2B5EF4-FFF2-40B4-BE49-F238E27FC236}">
                <a16:creationId xmlns:a16="http://schemas.microsoft.com/office/drawing/2014/main" id="{327C48D0-EA05-1118-9518-AC4E115E7CE7}"/>
              </a:ext>
            </a:extLst>
          </p:cNvPr>
          <p:cNvSpPr/>
          <p:nvPr/>
        </p:nvSpPr>
        <p:spPr bwMode="auto">
          <a:xfrm>
            <a:off x="576076" y="2719985"/>
            <a:ext cx="686020" cy="176272"/>
          </a:xfrm>
          <a:prstGeom prst="rightArrow">
            <a:avLst>
              <a:gd name="adj1" fmla="val 56690"/>
              <a:gd name="adj2" fmla="val 75035"/>
            </a:avLst>
          </a:prstGeom>
          <a:solidFill>
            <a:schemeClr val="accent4"/>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Right 4">
            <a:extLst>
              <a:ext uri="{FF2B5EF4-FFF2-40B4-BE49-F238E27FC236}">
                <a16:creationId xmlns:a16="http://schemas.microsoft.com/office/drawing/2014/main" id="{E7DC44F4-F0E0-0926-3C00-42E102F99B62}"/>
              </a:ext>
            </a:extLst>
          </p:cNvPr>
          <p:cNvSpPr/>
          <p:nvPr/>
        </p:nvSpPr>
        <p:spPr bwMode="auto">
          <a:xfrm flipH="1">
            <a:off x="8520146" y="2110384"/>
            <a:ext cx="528604" cy="194665"/>
          </a:xfrm>
          <a:prstGeom prst="rightArrow">
            <a:avLst>
              <a:gd name="adj1" fmla="val 56690"/>
              <a:gd name="adj2" fmla="val 75035"/>
            </a:avLst>
          </a:prstGeom>
          <a:solidFill>
            <a:schemeClr val="accent4"/>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1018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ED3A-8D85-C93B-2422-160E15C8F68A}"/>
              </a:ext>
            </a:extLst>
          </p:cNvPr>
          <p:cNvSpPr>
            <a:spLocks noGrp="1"/>
          </p:cNvSpPr>
          <p:nvPr>
            <p:ph type="title"/>
          </p:nvPr>
        </p:nvSpPr>
        <p:spPr/>
        <p:txBody>
          <a:bodyPr/>
          <a:lstStyle/>
          <a:p>
            <a:r>
              <a:rPr lang="en-US" dirty="0"/>
              <a:t>Running Notebook with Job Scheduler API</a:t>
            </a:r>
          </a:p>
        </p:txBody>
      </p:sp>
      <p:sp>
        <p:nvSpPr>
          <p:cNvPr id="3" name="Text Placeholder 2">
            <a:extLst>
              <a:ext uri="{FF2B5EF4-FFF2-40B4-BE49-F238E27FC236}">
                <a16:creationId xmlns:a16="http://schemas.microsoft.com/office/drawing/2014/main" id="{9253DE94-5EC4-A718-4E01-241AF7EB73F1}"/>
              </a:ext>
            </a:extLst>
          </p:cNvPr>
          <p:cNvSpPr>
            <a:spLocks noGrp="1"/>
          </p:cNvSpPr>
          <p:nvPr>
            <p:ph type="body" sz="quarter" idx="10"/>
          </p:nvPr>
        </p:nvSpPr>
        <p:spPr>
          <a:xfrm>
            <a:off x="511277" y="1227439"/>
            <a:ext cx="11604521" cy="1323439"/>
          </a:xfrm>
        </p:spPr>
        <p:txBody>
          <a:bodyPr/>
          <a:lstStyle/>
          <a:p>
            <a:r>
              <a:rPr lang="en-US" dirty="0"/>
              <a:t>Job Scheduler provides generic, on-demand execution API for runnable Fabric Items</a:t>
            </a:r>
          </a:p>
          <a:p>
            <a:pPr lvl="1"/>
            <a:r>
              <a:rPr lang="en-US" dirty="0"/>
              <a:t>Used to run </a:t>
            </a:r>
            <a:r>
              <a:rPr lang="en-US" sz="1600" b="1" dirty="0">
                <a:solidFill>
                  <a:schemeClr val="accent3">
                    <a:lumMod val="75000"/>
                  </a:schemeClr>
                </a:solidFill>
              </a:rPr>
              <a:t>Notebook</a:t>
            </a:r>
            <a:r>
              <a:rPr lang="en-US" dirty="0"/>
              <a:t>, </a:t>
            </a:r>
            <a:r>
              <a:rPr lang="en-US" sz="1600" b="1" dirty="0">
                <a:solidFill>
                  <a:schemeClr val="accent3">
                    <a:lumMod val="75000"/>
                  </a:schemeClr>
                </a:solidFill>
              </a:rPr>
              <a:t>Spark Job Definition</a:t>
            </a:r>
            <a:r>
              <a:rPr lang="en-US" dirty="0"/>
              <a:t>, </a:t>
            </a:r>
            <a:r>
              <a:rPr lang="en-US" sz="1600" b="1" dirty="0">
                <a:solidFill>
                  <a:schemeClr val="accent3">
                    <a:lumMod val="75000"/>
                  </a:schemeClr>
                </a:solidFill>
              </a:rPr>
              <a:t>Data Pipeline</a:t>
            </a:r>
            <a:r>
              <a:rPr lang="en-US" dirty="0"/>
              <a:t> or </a:t>
            </a:r>
            <a:r>
              <a:rPr lang="en-US" sz="1600" b="1" dirty="0">
                <a:solidFill>
                  <a:schemeClr val="accent3">
                    <a:lumMod val="75000"/>
                  </a:schemeClr>
                </a:solidFill>
              </a:rPr>
              <a:t>Table Maintenance Operation</a:t>
            </a:r>
            <a:endParaRPr lang="en-US" b="1" dirty="0">
              <a:solidFill>
                <a:schemeClr val="accent3">
                  <a:lumMod val="75000"/>
                </a:schemeClr>
              </a:solidFill>
            </a:endParaRPr>
          </a:p>
          <a:p>
            <a:pPr>
              <a:spcBef>
                <a:spcPts val="1200"/>
              </a:spcBef>
              <a:spcAft>
                <a:spcPts val="0"/>
              </a:spcAft>
            </a:pPr>
            <a:r>
              <a:rPr lang="en-US" dirty="0"/>
              <a:t>Running notebook on demand using Job Scheduler</a:t>
            </a:r>
          </a:p>
        </p:txBody>
      </p:sp>
      <p:pic>
        <p:nvPicPr>
          <p:cNvPr id="5" name="Picture 4">
            <a:extLst>
              <a:ext uri="{FF2B5EF4-FFF2-40B4-BE49-F238E27FC236}">
                <a16:creationId xmlns:a16="http://schemas.microsoft.com/office/drawing/2014/main" id="{75BA20FE-9917-94D8-6E87-8BAB8D040C7E}"/>
              </a:ext>
            </a:extLst>
          </p:cNvPr>
          <p:cNvPicPr>
            <a:picLocks noChangeAspect="1"/>
          </p:cNvPicPr>
          <p:nvPr/>
        </p:nvPicPr>
        <p:blipFill>
          <a:blip r:embed="rId2"/>
          <a:stretch>
            <a:fillRect/>
          </a:stretch>
        </p:blipFill>
        <p:spPr>
          <a:xfrm>
            <a:off x="914400" y="2646860"/>
            <a:ext cx="9849744" cy="4058740"/>
          </a:xfrm>
          <a:prstGeom prst="rect">
            <a:avLst/>
          </a:prstGeom>
          <a:ln>
            <a:solidFill>
              <a:schemeClr val="tx1"/>
            </a:solidFill>
          </a:ln>
        </p:spPr>
      </p:pic>
    </p:spTree>
    <p:extLst>
      <p:ext uri="{BB962C8B-B14F-4D97-AF65-F5344CB8AC3E}">
        <p14:creationId xmlns:p14="http://schemas.microsoft.com/office/powerpoint/2010/main" val="1662655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C11C-A879-3223-0690-C8BA563E39BC}"/>
              </a:ext>
            </a:extLst>
          </p:cNvPr>
          <p:cNvSpPr>
            <a:spLocks noGrp="1"/>
          </p:cNvSpPr>
          <p:nvPr>
            <p:ph type="title"/>
          </p:nvPr>
        </p:nvSpPr>
        <p:spPr/>
        <p:txBody>
          <a:bodyPr/>
          <a:lstStyle/>
          <a:p>
            <a:r>
              <a:rPr lang="en-US" dirty="0"/>
              <a:t>Lakehouse Properties</a:t>
            </a:r>
          </a:p>
        </p:txBody>
      </p:sp>
      <p:sp>
        <p:nvSpPr>
          <p:cNvPr id="3" name="Text Placeholder 2">
            <a:extLst>
              <a:ext uri="{FF2B5EF4-FFF2-40B4-BE49-F238E27FC236}">
                <a16:creationId xmlns:a16="http://schemas.microsoft.com/office/drawing/2014/main" id="{68DCDAE8-60C0-ADD1-3E2A-B569B57DFC82}"/>
              </a:ext>
            </a:extLst>
          </p:cNvPr>
          <p:cNvSpPr>
            <a:spLocks noGrp="1"/>
          </p:cNvSpPr>
          <p:nvPr>
            <p:ph type="body" sz="quarter" idx="10"/>
          </p:nvPr>
        </p:nvSpPr>
        <p:spPr>
          <a:xfrm>
            <a:off x="511277" y="1227439"/>
            <a:ext cx="11604521" cy="3908762"/>
          </a:xfrm>
        </p:spPr>
        <p:txBody>
          <a:bodyPr/>
          <a:lstStyle/>
          <a:p>
            <a:r>
              <a:rPr lang="en-US" dirty="0"/>
              <a:t>Retrieve lakehouse properties by executing GET request through </a:t>
            </a:r>
            <a:r>
              <a:rPr lang="en-US" sz="2000" b="1" dirty="0">
                <a:solidFill>
                  <a:schemeClr val="accent3">
                    <a:lumMod val="75000"/>
                  </a:schemeClr>
                </a:solidFill>
              </a:rPr>
              <a:t>/lakehouses</a:t>
            </a:r>
            <a:r>
              <a:rPr lang="en-US" dirty="0"/>
              <a:t> endpoint</a:t>
            </a:r>
          </a:p>
          <a:p>
            <a:pPr lvl="1"/>
            <a:r>
              <a:rPr lang="en-US" dirty="0"/>
              <a:t>GET request with target URL of </a:t>
            </a:r>
            <a:r>
              <a:rPr lang="en-US" b="1" dirty="0"/>
              <a:t>/workspaces/</a:t>
            </a:r>
            <a:r>
              <a:rPr lang="en-US" sz="1600" dirty="0"/>
              <a:t>{WORKSPACE_ID}</a:t>
            </a:r>
            <a:r>
              <a:rPr lang="en-US" b="1" dirty="0"/>
              <a:t>/lakehouses/</a:t>
            </a:r>
            <a:r>
              <a:rPr lang="en-US" sz="1600" dirty="0"/>
              <a:t>{LAKEHOUSE_ID}</a:t>
            </a:r>
            <a:endParaRPr lang="en-US" dirty="0"/>
          </a:p>
          <a:p>
            <a:pPr lvl="1"/>
            <a:r>
              <a:rPr lang="en-US" dirty="0"/>
              <a:t>JSON response provides </a:t>
            </a:r>
            <a:r>
              <a:rPr lang="en-US" sz="1600" b="1" dirty="0" err="1">
                <a:solidFill>
                  <a:schemeClr val="accent3">
                    <a:lumMod val="75000"/>
                  </a:schemeClr>
                </a:solidFill>
              </a:rPr>
              <a:t>sqlEndpointProperties</a:t>
            </a:r>
            <a:r>
              <a:rPr lang="en-US" dirty="0"/>
              <a:t> data required to create semantic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66AE8DAB-9D9A-79ED-C72D-C90DBAC373F8}"/>
              </a:ext>
            </a:extLst>
          </p:cNvPr>
          <p:cNvPicPr>
            <a:picLocks noChangeAspect="1"/>
          </p:cNvPicPr>
          <p:nvPr/>
        </p:nvPicPr>
        <p:blipFill>
          <a:blip r:embed="rId2"/>
          <a:stretch>
            <a:fillRect/>
          </a:stretch>
        </p:blipFill>
        <p:spPr>
          <a:xfrm>
            <a:off x="1823815" y="2424241"/>
            <a:ext cx="9141275" cy="2545324"/>
          </a:xfrm>
          <a:prstGeom prst="rect">
            <a:avLst/>
          </a:prstGeom>
          <a:ln>
            <a:solidFill>
              <a:schemeClr val="tx1"/>
            </a:solidFill>
          </a:ln>
        </p:spPr>
      </p:pic>
      <p:sp>
        <p:nvSpPr>
          <p:cNvPr id="4" name="Arrow: Right 3">
            <a:extLst>
              <a:ext uri="{FF2B5EF4-FFF2-40B4-BE49-F238E27FC236}">
                <a16:creationId xmlns:a16="http://schemas.microsoft.com/office/drawing/2014/main" id="{CCA71A77-93CB-441C-D0ED-2B3103C8F71E}"/>
              </a:ext>
            </a:extLst>
          </p:cNvPr>
          <p:cNvSpPr/>
          <p:nvPr/>
        </p:nvSpPr>
        <p:spPr bwMode="auto">
          <a:xfrm>
            <a:off x="440548" y="3955109"/>
            <a:ext cx="1881344" cy="365760"/>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SQL Connection Info</a:t>
            </a:r>
          </a:p>
        </p:txBody>
      </p:sp>
    </p:spTree>
    <p:extLst>
      <p:ext uri="{BB962C8B-B14F-4D97-AF65-F5344CB8AC3E}">
        <p14:creationId xmlns:p14="http://schemas.microsoft.com/office/powerpoint/2010/main" val="3495418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0F00-219F-381A-AC1A-CAC5077D9C51}"/>
              </a:ext>
            </a:extLst>
          </p:cNvPr>
          <p:cNvSpPr>
            <a:spLocks noGrp="1"/>
          </p:cNvSpPr>
          <p:nvPr>
            <p:ph type="title"/>
          </p:nvPr>
        </p:nvSpPr>
        <p:spPr/>
        <p:txBody>
          <a:bodyPr/>
          <a:lstStyle/>
          <a:p>
            <a:r>
              <a:rPr lang="en-US" dirty="0"/>
              <a:t>Creating Semantic Models on Lakehouse Tables</a:t>
            </a:r>
          </a:p>
        </p:txBody>
      </p:sp>
      <p:sp>
        <p:nvSpPr>
          <p:cNvPr id="3" name="Text Placeholder 2">
            <a:extLst>
              <a:ext uri="{FF2B5EF4-FFF2-40B4-BE49-F238E27FC236}">
                <a16:creationId xmlns:a16="http://schemas.microsoft.com/office/drawing/2014/main" id="{BFBDEC8A-0B52-79EE-76B6-EE67BB79E509}"/>
              </a:ext>
            </a:extLst>
          </p:cNvPr>
          <p:cNvSpPr>
            <a:spLocks noGrp="1"/>
          </p:cNvSpPr>
          <p:nvPr>
            <p:ph type="body" sz="quarter" idx="10"/>
          </p:nvPr>
        </p:nvSpPr>
        <p:spPr>
          <a:xfrm>
            <a:off x="511277" y="1227439"/>
            <a:ext cx="11604521" cy="2215991"/>
          </a:xfrm>
        </p:spPr>
        <p:txBody>
          <a:bodyPr/>
          <a:lstStyle/>
          <a:p>
            <a:r>
              <a:rPr lang="en-US" dirty="0"/>
              <a:t>Creating semantic model on lakehouse tables uses </a:t>
            </a:r>
            <a:r>
              <a:rPr lang="en-US" sz="2400" b="1" dirty="0">
                <a:solidFill>
                  <a:schemeClr val="accent3">
                    <a:lumMod val="75000"/>
                  </a:schemeClr>
                </a:solidFill>
              </a:rPr>
              <a:t>DirectLake mode</a:t>
            </a:r>
            <a:endParaRPr lang="en-US" b="1" dirty="0">
              <a:solidFill>
                <a:schemeClr val="accent3">
                  <a:lumMod val="75000"/>
                </a:schemeClr>
              </a:solidFill>
            </a:endParaRPr>
          </a:p>
          <a:p>
            <a:pPr lvl="1"/>
            <a:r>
              <a:rPr lang="en-US" dirty="0"/>
              <a:t>Semantic model created by passing </a:t>
            </a:r>
            <a:r>
              <a:rPr lang="en-US" sz="2000" b="1" dirty="0">
                <a:solidFill>
                  <a:schemeClr val="accent3">
                    <a:lumMod val="75000"/>
                  </a:schemeClr>
                </a:solidFill>
              </a:rPr>
              <a:t>model.bim</a:t>
            </a:r>
            <a:r>
              <a:rPr lang="en-US" dirty="0"/>
              <a:t> to </a:t>
            </a:r>
            <a:r>
              <a:rPr lang="en-US" sz="2000" b="1" dirty="0">
                <a:solidFill>
                  <a:schemeClr val="accent3">
                    <a:lumMod val="75000"/>
                  </a:schemeClr>
                </a:solidFill>
              </a:rPr>
              <a:t>Create Item</a:t>
            </a:r>
            <a:r>
              <a:rPr lang="en-US" dirty="0"/>
              <a:t> API</a:t>
            </a:r>
          </a:p>
          <a:p>
            <a:pPr lvl="1"/>
            <a:r>
              <a:rPr lang="en-US" dirty="0"/>
              <a:t>Semantic model allow you to define relationships, measures, hierarchies, etc.</a:t>
            </a:r>
          </a:p>
          <a:p>
            <a:pPr lvl="1"/>
            <a:r>
              <a:rPr lang="en-US" sz="2000" b="1" dirty="0">
                <a:solidFill>
                  <a:schemeClr val="accent3">
                    <a:lumMod val="75000"/>
                  </a:schemeClr>
                </a:solidFill>
              </a:rPr>
              <a:t>CAVEAT</a:t>
            </a:r>
            <a:r>
              <a:rPr lang="en-US" dirty="0"/>
              <a:t>: DirectLake semantic models do not support many import-mode features</a:t>
            </a:r>
          </a:p>
          <a:p>
            <a:pPr lvl="1"/>
            <a:endParaRPr lang="en-US" dirty="0"/>
          </a:p>
        </p:txBody>
      </p:sp>
      <p:sp>
        <p:nvSpPr>
          <p:cNvPr id="4" name="Rectangle 3">
            <a:extLst>
              <a:ext uri="{FF2B5EF4-FFF2-40B4-BE49-F238E27FC236}">
                <a16:creationId xmlns:a16="http://schemas.microsoft.com/office/drawing/2014/main" id="{2E8CD744-B7E5-93D2-53DC-724198293E46}"/>
              </a:ext>
            </a:extLst>
          </p:cNvPr>
          <p:cNvSpPr/>
          <p:nvPr/>
        </p:nvSpPr>
        <p:spPr>
          <a:xfrm>
            <a:off x="1307005" y="3209487"/>
            <a:ext cx="8537904" cy="35945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13" name="Rectangle 12">
            <a:extLst>
              <a:ext uri="{FF2B5EF4-FFF2-40B4-BE49-F238E27FC236}">
                <a16:creationId xmlns:a16="http://schemas.microsoft.com/office/drawing/2014/main" id="{5B02D9B7-CFE6-5C45-F1C9-41686D7CD5EB}"/>
              </a:ext>
            </a:extLst>
          </p:cNvPr>
          <p:cNvSpPr/>
          <p:nvPr/>
        </p:nvSpPr>
        <p:spPr bwMode="auto">
          <a:xfrm>
            <a:off x="4318576" y="3364294"/>
            <a:ext cx="5377874" cy="307834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Semantic Model (aka Dataset)</a:t>
            </a:r>
            <a:endParaRPr lang="en-US" sz="11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C17D249-3E0D-60FB-8741-4C79B14349CB}"/>
              </a:ext>
            </a:extLst>
          </p:cNvPr>
          <p:cNvSpPr/>
          <p:nvPr/>
        </p:nvSpPr>
        <p:spPr bwMode="auto">
          <a:xfrm>
            <a:off x="1461542" y="3364294"/>
            <a:ext cx="2127863" cy="307834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a:t>
            </a:r>
            <a:endParaRPr lang="en-US" sz="11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1BDA3DB-B065-BDD7-9E77-4247800F2A14}"/>
              </a:ext>
            </a:extLst>
          </p:cNvPr>
          <p:cNvPicPr>
            <a:picLocks noChangeAspect="1"/>
          </p:cNvPicPr>
          <p:nvPr/>
        </p:nvPicPr>
        <p:blipFill rotWithShape="1">
          <a:blip r:embed="rId2"/>
          <a:srcRect l="2867" r="24584"/>
          <a:stretch/>
        </p:blipFill>
        <p:spPr>
          <a:xfrm>
            <a:off x="1587661" y="3750830"/>
            <a:ext cx="1835423" cy="1918630"/>
          </a:xfrm>
          <a:prstGeom prst="rect">
            <a:avLst/>
          </a:prstGeom>
          <a:ln>
            <a:noFill/>
          </a:ln>
        </p:spPr>
      </p:pic>
      <p:sp>
        <p:nvSpPr>
          <p:cNvPr id="9" name="Rectangle 8">
            <a:extLst>
              <a:ext uri="{FF2B5EF4-FFF2-40B4-BE49-F238E27FC236}">
                <a16:creationId xmlns:a16="http://schemas.microsoft.com/office/drawing/2014/main" id="{DF3B0675-041C-95D6-25F9-71F64EC8D5B9}"/>
              </a:ext>
            </a:extLst>
          </p:cNvPr>
          <p:cNvSpPr/>
          <p:nvPr/>
        </p:nvSpPr>
        <p:spPr bwMode="auto">
          <a:xfrm rot="5400000">
            <a:off x="2344011" y="4577902"/>
            <a:ext cx="3078343" cy="651131"/>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pic>
        <p:nvPicPr>
          <p:cNvPr id="11" name="Picture 10">
            <a:extLst>
              <a:ext uri="{FF2B5EF4-FFF2-40B4-BE49-F238E27FC236}">
                <a16:creationId xmlns:a16="http://schemas.microsoft.com/office/drawing/2014/main" id="{01F13822-E06D-18B5-7D00-EB45607AA9B1}"/>
              </a:ext>
            </a:extLst>
          </p:cNvPr>
          <p:cNvPicPr>
            <a:picLocks noChangeAspect="1"/>
          </p:cNvPicPr>
          <p:nvPr/>
        </p:nvPicPr>
        <p:blipFill>
          <a:blip r:embed="rId3"/>
          <a:stretch>
            <a:fillRect/>
          </a:stretch>
        </p:blipFill>
        <p:spPr>
          <a:xfrm>
            <a:off x="4403243" y="3735953"/>
            <a:ext cx="5200607" cy="2645030"/>
          </a:xfrm>
          <a:prstGeom prst="rect">
            <a:avLst/>
          </a:prstGeom>
          <a:ln>
            <a:solidFill>
              <a:schemeClr val="tx1"/>
            </a:solidFill>
          </a:ln>
        </p:spPr>
      </p:pic>
      <p:pic>
        <p:nvPicPr>
          <p:cNvPr id="15" name="Graphic 14">
            <a:extLst>
              <a:ext uri="{FF2B5EF4-FFF2-40B4-BE49-F238E27FC236}">
                <a16:creationId xmlns:a16="http://schemas.microsoft.com/office/drawing/2014/main" id="{7730D280-A45F-2A35-45D2-A9D6864F01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587" y="3387949"/>
            <a:ext cx="269979" cy="278416"/>
          </a:xfrm>
          <a:prstGeom prst="rect">
            <a:avLst/>
          </a:prstGeom>
        </p:spPr>
      </p:pic>
      <p:pic>
        <p:nvPicPr>
          <p:cNvPr id="14" name="Graphic 13">
            <a:extLst>
              <a:ext uri="{FF2B5EF4-FFF2-40B4-BE49-F238E27FC236}">
                <a16:creationId xmlns:a16="http://schemas.microsoft.com/office/drawing/2014/main" id="{D9E8570A-3807-C9FB-4146-06088B275B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7594" y="3414989"/>
            <a:ext cx="254275" cy="203319"/>
          </a:xfrm>
          <a:prstGeom prst="rect">
            <a:avLst/>
          </a:prstGeom>
        </p:spPr>
      </p:pic>
    </p:spTree>
    <p:extLst>
      <p:ext uri="{BB962C8B-B14F-4D97-AF65-F5344CB8AC3E}">
        <p14:creationId xmlns:p14="http://schemas.microsoft.com/office/powerpoint/2010/main" val="403010241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04DD-A0AE-490B-9D7C-CB39054C9DB7}"/>
              </a:ext>
            </a:extLst>
          </p:cNvPr>
          <p:cNvSpPr>
            <a:spLocks noGrp="1"/>
          </p:cNvSpPr>
          <p:nvPr>
            <p:ph type="title"/>
          </p:nvPr>
        </p:nvSpPr>
        <p:spPr>
          <a:xfrm>
            <a:off x="314324" y="190500"/>
            <a:ext cx="11801475" cy="498598"/>
          </a:xfrm>
        </p:spPr>
        <p:txBody>
          <a:bodyPr/>
          <a:lstStyle/>
          <a:p>
            <a:r>
              <a:rPr lang="en-US" dirty="0"/>
              <a:t>Creating BIM File for DirectLake Semantic Model</a:t>
            </a:r>
          </a:p>
        </p:txBody>
      </p:sp>
      <p:sp>
        <p:nvSpPr>
          <p:cNvPr id="3" name="Text Placeholder 2">
            <a:extLst>
              <a:ext uri="{FF2B5EF4-FFF2-40B4-BE49-F238E27FC236}">
                <a16:creationId xmlns:a16="http://schemas.microsoft.com/office/drawing/2014/main" id="{598226D1-AAF5-A549-0985-A8B00ACB5CE9}"/>
              </a:ext>
            </a:extLst>
          </p:cNvPr>
          <p:cNvSpPr>
            <a:spLocks noGrp="1"/>
          </p:cNvSpPr>
          <p:nvPr>
            <p:ph type="body" sz="quarter" idx="10"/>
          </p:nvPr>
        </p:nvSpPr>
        <p:spPr>
          <a:xfrm>
            <a:off x="511277" y="1227439"/>
            <a:ext cx="11604521" cy="3147015"/>
          </a:xfrm>
        </p:spPr>
        <p:txBody>
          <a:bodyPr/>
          <a:lstStyle/>
          <a:p>
            <a:r>
              <a:rPr lang="en-US" dirty="0"/>
              <a:t>Add </a:t>
            </a:r>
            <a:r>
              <a:rPr lang="en-US" sz="2000" b="1" dirty="0" err="1">
                <a:solidFill>
                  <a:schemeClr val="accent3">
                    <a:lumMod val="75000"/>
                  </a:schemeClr>
                </a:solidFill>
              </a:rPr>
              <a:t>DatabaseQuery</a:t>
            </a:r>
            <a:r>
              <a:rPr lang="en-US" dirty="0"/>
              <a:t> expression which defines connection to SQL endpoint</a:t>
            </a:r>
          </a:p>
          <a:p>
            <a:endParaRPr lang="en-US" dirty="0"/>
          </a:p>
          <a:p>
            <a:endParaRPr lang="en-US" dirty="0"/>
          </a:p>
          <a:p>
            <a:endParaRPr lang="en-US" dirty="0"/>
          </a:p>
          <a:p>
            <a:endParaRPr lang="en-US" dirty="0"/>
          </a:p>
          <a:p>
            <a:pPr lvl="1"/>
            <a:endParaRPr lang="en-US" dirty="0"/>
          </a:p>
          <a:p>
            <a:r>
              <a:rPr lang="en-US" dirty="0"/>
              <a:t>Reference </a:t>
            </a:r>
            <a:r>
              <a:rPr lang="en-US" sz="2000" b="1" dirty="0" err="1">
                <a:solidFill>
                  <a:schemeClr val="accent3">
                    <a:lumMod val="75000"/>
                  </a:schemeClr>
                </a:solidFill>
              </a:rPr>
              <a:t>DatabaseQuery</a:t>
            </a:r>
            <a:r>
              <a:rPr lang="en-US" dirty="0"/>
              <a:t> as </a:t>
            </a:r>
            <a:r>
              <a:rPr lang="en-US" sz="2000" b="1" dirty="0" err="1">
                <a:solidFill>
                  <a:schemeClr val="accent3">
                    <a:lumMod val="75000"/>
                  </a:schemeClr>
                </a:solidFill>
              </a:rPr>
              <a:t>expressionSource</a:t>
            </a:r>
            <a:r>
              <a:rPr lang="en-US" dirty="0"/>
              <a:t> in partition for each table definition</a:t>
            </a:r>
          </a:p>
        </p:txBody>
      </p:sp>
      <p:pic>
        <p:nvPicPr>
          <p:cNvPr id="5" name="Picture 4">
            <a:extLst>
              <a:ext uri="{FF2B5EF4-FFF2-40B4-BE49-F238E27FC236}">
                <a16:creationId xmlns:a16="http://schemas.microsoft.com/office/drawing/2014/main" id="{F7717473-BBC0-FB0E-E854-7D7DDA470381}"/>
              </a:ext>
            </a:extLst>
          </p:cNvPr>
          <p:cNvPicPr>
            <a:picLocks noChangeAspect="1"/>
          </p:cNvPicPr>
          <p:nvPr/>
        </p:nvPicPr>
        <p:blipFill rotWithShape="1">
          <a:blip r:embed="rId2"/>
          <a:srcRect l="4010" t="21980"/>
          <a:stretch/>
        </p:blipFill>
        <p:spPr>
          <a:xfrm>
            <a:off x="847723" y="1673470"/>
            <a:ext cx="7090966" cy="2169159"/>
          </a:xfrm>
          <a:prstGeom prst="rect">
            <a:avLst/>
          </a:prstGeom>
          <a:ln>
            <a:solidFill>
              <a:schemeClr val="accent1"/>
            </a:solidFill>
          </a:ln>
        </p:spPr>
      </p:pic>
      <p:pic>
        <p:nvPicPr>
          <p:cNvPr id="7" name="Picture 6">
            <a:extLst>
              <a:ext uri="{FF2B5EF4-FFF2-40B4-BE49-F238E27FC236}">
                <a16:creationId xmlns:a16="http://schemas.microsoft.com/office/drawing/2014/main" id="{379F4B9C-3013-2899-6D97-FAE187159ED0}"/>
              </a:ext>
            </a:extLst>
          </p:cNvPr>
          <p:cNvPicPr>
            <a:picLocks noChangeAspect="1"/>
          </p:cNvPicPr>
          <p:nvPr/>
        </p:nvPicPr>
        <p:blipFill rotWithShape="1">
          <a:blip r:embed="rId3"/>
          <a:srcRect t="10328"/>
          <a:stretch/>
        </p:blipFill>
        <p:spPr>
          <a:xfrm>
            <a:off x="973386" y="4518014"/>
            <a:ext cx="3610003" cy="2154406"/>
          </a:xfrm>
          <a:prstGeom prst="rect">
            <a:avLst/>
          </a:prstGeom>
          <a:ln>
            <a:solidFill>
              <a:schemeClr val="accent1"/>
            </a:solidFill>
          </a:ln>
        </p:spPr>
      </p:pic>
      <p:sp>
        <p:nvSpPr>
          <p:cNvPr id="8" name="Arrow: Right 7">
            <a:extLst>
              <a:ext uri="{FF2B5EF4-FFF2-40B4-BE49-F238E27FC236}">
                <a16:creationId xmlns:a16="http://schemas.microsoft.com/office/drawing/2014/main" id="{967A9C31-289B-8FE6-8567-42357626D4E3}"/>
              </a:ext>
            </a:extLst>
          </p:cNvPr>
          <p:cNvSpPr/>
          <p:nvPr/>
        </p:nvSpPr>
        <p:spPr bwMode="auto">
          <a:xfrm rot="16200000" flipH="1">
            <a:off x="4395456" y="2568189"/>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021B2428-F3EC-74C8-1155-FE8CD45272F1}"/>
              </a:ext>
            </a:extLst>
          </p:cNvPr>
          <p:cNvSpPr/>
          <p:nvPr/>
        </p:nvSpPr>
        <p:spPr bwMode="auto">
          <a:xfrm rot="16200000" flipH="1">
            <a:off x="6205206" y="2577714"/>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Right 10">
            <a:extLst>
              <a:ext uri="{FF2B5EF4-FFF2-40B4-BE49-F238E27FC236}">
                <a16:creationId xmlns:a16="http://schemas.microsoft.com/office/drawing/2014/main" id="{1D7E63AE-B4DD-F896-F7F5-30AD6D82DCA0}"/>
              </a:ext>
            </a:extLst>
          </p:cNvPr>
          <p:cNvSpPr/>
          <p:nvPr/>
        </p:nvSpPr>
        <p:spPr bwMode="auto">
          <a:xfrm flipH="1">
            <a:off x="4319998" y="5810641"/>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1832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C76-3FF2-AB9E-C5B1-C1149831EF4A}"/>
              </a:ext>
            </a:extLst>
          </p:cNvPr>
          <p:cNvSpPr>
            <a:spLocks noGrp="1"/>
          </p:cNvSpPr>
          <p:nvPr>
            <p:ph type="title"/>
          </p:nvPr>
        </p:nvSpPr>
        <p:spPr/>
        <p:txBody>
          <a:bodyPr/>
          <a:lstStyle/>
          <a:p>
            <a:r>
              <a:rPr lang="en-US" dirty="0"/>
              <a:t>Creating DirectLake Semantic Model using CreateItem</a:t>
            </a:r>
          </a:p>
        </p:txBody>
      </p:sp>
      <p:sp>
        <p:nvSpPr>
          <p:cNvPr id="3" name="Text Placeholder 2">
            <a:extLst>
              <a:ext uri="{FF2B5EF4-FFF2-40B4-BE49-F238E27FC236}">
                <a16:creationId xmlns:a16="http://schemas.microsoft.com/office/drawing/2014/main" id="{C07483BF-8390-BAFC-9DEE-ABCA98AD7C4B}"/>
              </a:ext>
            </a:extLst>
          </p:cNvPr>
          <p:cNvSpPr>
            <a:spLocks noGrp="1"/>
          </p:cNvSpPr>
          <p:nvPr>
            <p:ph type="body" sz="quarter" idx="10"/>
          </p:nvPr>
        </p:nvSpPr>
        <p:spPr>
          <a:xfrm>
            <a:off x="511277" y="1227439"/>
            <a:ext cx="11604521" cy="3985706"/>
          </a:xfrm>
        </p:spPr>
        <p:txBody>
          <a:bodyPr/>
          <a:lstStyle/>
          <a:p>
            <a:r>
              <a:rPr lang="en-US" dirty="0"/>
              <a:t>Create item definition using BIM file updated with SQL endpoint information</a:t>
            </a:r>
          </a:p>
          <a:p>
            <a:endParaRPr lang="en-US" dirty="0"/>
          </a:p>
          <a:p>
            <a:endParaRPr lang="en-US" dirty="0"/>
          </a:p>
          <a:p>
            <a:endParaRPr lang="en-US" dirty="0"/>
          </a:p>
          <a:p>
            <a:endParaRPr lang="en-US" dirty="0"/>
          </a:p>
          <a:p>
            <a:endParaRPr lang="en-US" dirty="0"/>
          </a:p>
          <a:p>
            <a:pPr lvl="1"/>
            <a:endParaRPr lang="en-US" dirty="0"/>
          </a:p>
          <a:p>
            <a:pPr lvl="1"/>
            <a:endParaRPr lang="en-US" dirty="0"/>
          </a:p>
          <a:p>
            <a:r>
              <a:rPr lang="en-US" dirty="0"/>
              <a:t>Create semantic model using </a:t>
            </a:r>
            <a:r>
              <a:rPr lang="en-US" sz="2000" b="1" dirty="0">
                <a:solidFill>
                  <a:schemeClr val="accent3">
                    <a:lumMod val="75000"/>
                  </a:schemeClr>
                </a:solidFill>
              </a:rPr>
              <a:t>CreateItem</a:t>
            </a:r>
            <a:r>
              <a:rPr lang="en-US" dirty="0"/>
              <a:t> then patch credentials and refresh</a:t>
            </a:r>
          </a:p>
        </p:txBody>
      </p:sp>
      <p:pic>
        <p:nvPicPr>
          <p:cNvPr id="5" name="Picture 4">
            <a:extLst>
              <a:ext uri="{FF2B5EF4-FFF2-40B4-BE49-F238E27FC236}">
                <a16:creationId xmlns:a16="http://schemas.microsoft.com/office/drawing/2014/main" id="{33E303CD-6495-B00B-04A5-1482EAD0D6F4}"/>
              </a:ext>
            </a:extLst>
          </p:cNvPr>
          <p:cNvPicPr>
            <a:picLocks noChangeAspect="1"/>
          </p:cNvPicPr>
          <p:nvPr/>
        </p:nvPicPr>
        <p:blipFill>
          <a:blip r:embed="rId2"/>
          <a:stretch>
            <a:fillRect/>
          </a:stretch>
        </p:blipFill>
        <p:spPr>
          <a:xfrm>
            <a:off x="895965" y="1644089"/>
            <a:ext cx="8048207" cy="3003804"/>
          </a:xfrm>
          <a:prstGeom prst="rect">
            <a:avLst/>
          </a:prstGeom>
          <a:ln>
            <a:solidFill>
              <a:schemeClr val="accent1"/>
            </a:solidFill>
          </a:ln>
        </p:spPr>
      </p:pic>
      <p:pic>
        <p:nvPicPr>
          <p:cNvPr id="7" name="Picture 6">
            <a:extLst>
              <a:ext uri="{FF2B5EF4-FFF2-40B4-BE49-F238E27FC236}">
                <a16:creationId xmlns:a16="http://schemas.microsoft.com/office/drawing/2014/main" id="{A25778FB-3CFA-C3F2-405B-557A190049E4}"/>
              </a:ext>
            </a:extLst>
          </p:cNvPr>
          <p:cNvPicPr>
            <a:picLocks noChangeAspect="1"/>
          </p:cNvPicPr>
          <p:nvPr/>
        </p:nvPicPr>
        <p:blipFill>
          <a:blip r:embed="rId3"/>
          <a:stretch>
            <a:fillRect/>
          </a:stretch>
        </p:blipFill>
        <p:spPr>
          <a:xfrm>
            <a:off x="905797" y="5245069"/>
            <a:ext cx="8972550" cy="1445925"/>
          </a:xfrm>
          <a:prstGeom prst="rect">
            <a:avLst/>
          </a:prstGeom>
          <a:ln>
            <a:solidFill>
              <a:schemeClr val="accent1"/>
            </a:solidFill>
          </a:ln>
        </p:spPr>
      </p:pic>
    </p:spTree>
    <p:extLst>
      <p:ext uri="{BB962C8B-B14F-4D97-AF65-F5344CB8AC3E}">
        <p14:creationId xmlns:p14="http://schemas.microsoft.com/office/powerpoint/2010/main" val="2416888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470898"/>
          </a:xfrm>
        </p:spPr>
        <p:txBody>
          <a:bodyPr/>
          <a:lstStyle/>
          <a:p>
            <a:r>
              <a:rPr lang="en-US" sz="3400" dirty="0"/>
              <a:t>Demo 4 - Create Lakehouse, Notebook and DirectLake Model</a:t>
            </a:r>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365335" y="1603717"/>
            <a:ext cx="3893664" cy="1320436"/>
            <a:chOff x="2379006" y="1794932"/>
            <a:chExt cx="389366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379006" y="2227385"/>
              <a:ext cx="2136688"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pic>
          <p:nvPicPr>
            <p:cNvPr id="28" name="Picture 27">
              <a:extLst>
                <a:ext uri="{FF2B5EF4-FFF2-40B4-BE49-F238E27FC236}">
                  <a16:creationId xmlns:a16="http://schemas.microsoft.com/office/drawing/2014/main" id="{B50212D8-70A3-DA2A-4808-FE5582AD7972}"/>
                </a:ext>
              </a:extLst>
            </p:cNvPr>
            <p:cNvPicPr>
              <a:picLocks noChangeAspect="1"/>
            </p:cNvPicPr>
            <p:nvPr/>
          </p:nvPicPr>
          <p:blipFill>
            <a:blip r:embed="rId4"/>
            <a:stretch>
              <a:fillRect/>
            </a:stretch>
          </p:blipFill>
          <p:spPr>
            <a:xfrm>
              <a:off x="4609822" y="5011350"/>
              <a:ext cx="1363083" cy="1155985"/>
            </a:xfrm>
            <a:prstGeom prst="rect">
              <a:avLst/>
            </a:prstGeom>
            <a:ln>
              <a:solidFill>
                <a:schemeClr val="tx1"/>
              </a:solidFill>
            </a:ln>
          </p:spPr>
        </p:pic>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5"/>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6" name="Group 5">
            <a:extLst>
              <a:ext uri="{FF2B5EF4-FFF2-40B4-BE49-F238E27FC236}">
                <a16:creationId xmlns:a16="http://schemas.microsoft.com/office/drawing/2014/main" id="{22A3BAFF-07C6-EDE3-7E5F-CEC9F6DB5B68}"/>
              </a:ext>
            </a:extLst>
          </p:cNvPr>
          <p:cNvGrpSpPr/>
          <p:nvPr/>
        </p:nvGrpSpPr>
        <p:grpSpPr>
          <a:xfrm>
            <a:off x="4610216" y="5439256"/>
            <a:ext cx="4670805" cy="1464431"/>
            <a:chOff x="5326884" y="5357066"/>
            <a:chExt cx="4670805" cy="1464431"/>
          </a:xfrm>
        </p:grpSpPr>
        <p:sp>
          <p:nvSpPr>
            <p:cNvPr id="10" name="Arc 9">
              <a:extLst>
                <a:ext uri="{FF2B5EF4-FFF2-40B4-BE49-F238E27FC236}">
                  <a16:creationId xmlns:a16="http://schemas.microsoft.com/office/drawing/2014/main" id="{4C4DCAF7-7F8C-E04A-495C-8F7FCCD60AD5}"/>
                </a:ext>
              </a:extLst>
            </p:cNvPr>
            <p:cNvSpPr/>
            <p:nvPr/>
          </p:nvSpPr>
          <p:spPr>
            <a:xfrm>
              <a:off x="5326884" y="5357066"/>
              <a:ext cx="3667722" cy="1075974"/>
            </a:xfrm>
            <a:prstGeom prst="arc">
              <a:avLst>
                <a:gd name="adj1" fmla="val 16200000"/>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EF71A4A7-753A-5D26-BA0A-292109B69587}"/>
                </a:ext>
              </a:extLst>
            </p:cNvPr>
            <p:cNvGrpSpPr/>
            <p:nvPr/>
          </p:nvGrpSpPr>
          <p:grpSpPr>
            <a:xfrm>
              <a:off x="8509994" y="5514198"/>
              <a:ext cx="1487695" cy="1307299"/>
              <a:chOff x="8399684" y="4770563"/>
              <a:chExt cx="1776703" cy="1647465"/>
            </a:xfrm>
          </p:grpSpPr>
          <p:sp>
            <p:nvSpPr>
              <p:cNvPr id="20" name="Rectangle 19">
                <a:extLst>
                  <a:ext uri="{FF2B5EF4-FFF2-40B4-BE49-F238E27FC236}">
                    <a16:creationId xmlns:a16="http://schemas.microsoft.com/office/drawing/2014/main" id="{C04D4042-D983-61BB-4DDD-3FE5F427C842}"/>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External Data Files</a:t>
                </a:r>
              </a:p>
            </p:txBody>
          </p:sp>
          <p:pic>
            <p:nvPicPr>
              <p:cNvPr id="26" name="Picture 25">
                <a:extLst>
                  <a:ext uri="{FF2B5EF4-FFF2-40B4-BE49-F238E27FC236}">
                    <a16:creationId xmlns:a16="http://schemas.microsoft.com/office/drawing/2014/main" id="{4C5BD3C7-93F6-A83A-8B41-D3A9E255B4BA}"/>
                  </a:ext>
                </a:extLst>
              </p:cNvPr>
              <p:cNvPicPr>
                <a:picLocks noChangeAspect="1"/>
              </p:cNvPicPr>
              <p:nvPr/>
            </p:nvPicPr>
            <p:blipFill rotWithShape="1">
              <a:blip r:embed="rId4"/>
              <a:srcRect t="30021" r="27256"/>
              <a:stretch/>
            </p:blipFill>
            <p:spPr>
              <a:xfrm>
                <a:off x="8618448" y="4914032"/>
                <a:ext cx="1387714" cy="1132139"/>
              </a:xfrm>
              <a:prstGeom prst="rect">
                <a:avLst/>
              </a:prstGeom>
              <a:ln>
                <a:solidFill>
                  <a:schemeClr val="tx1"/>
                </a:solidFill>
              </a:ln>
            </p:spPr>
          </p:pic>
        </p:grpSp>
      </p:grpSp>
    </p:spTree>
    <p:extLst>
      <p:ext uri="{BB962C8B-B14F-4D97-AF65-F5344CB8AC3E}">
        <p14:creationId xmlns:p14="http://schemas.microsoft.com/office/powerpoint/2010/main" val="3626715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9FAEF-D955-3D2B-0666-AD0F116D7CA4}"/>
              </a:ext>
            </a:extLst>
          </p:cNvPr>
          <p:cNvSpPr>
            <a:spLocks noGrp="1"/>
          </p:cNvSpPr>
          <p:nvPr>
            <p:ph type="title"/>
          </p:nvPr>
        </p:nvSpPr>
        <p:spPr>
          <a:xfrm>
            <a:off x="314324" y="190500"/>
            <a:ext cx="11801475" cy="498598"/>
          </a:xfrm>
        </p:spPr>
        <p:txBody>
          <a:bodyPr/>
          <a:lstStyle/>
          <a:p>
            <a:r>
              <a:rPr lang="en-US" dirty="0"/>
              <a:t>Demo04 Output</a:t>
            </a:r>
          </a:p>
        </p:txBody>
      </p:sp>
      <p:pic>
        <p:nvPicPr>
          <p:cNvPr id="5" name="Picture 4">
            <a:extLst>
              <a:ext uri="{FF2B5EF4-FFF2-40B4-BE49-F238E27FC236}">
                <a16:creationId xmlns:a16="http://schemas.microsoft.com/office/drawing/2014/main" id="{504D496F-4A29-D479-EFA7-2BEFD4B4EC01}"/>
              </a:ext>
            </a:extLst>
          </p:cNvPr>
          <p:cNvPicPr>
            <a:picLocks noChangeAspect="1"/>
          </p:cNvPicPr>
          <p:nvPr/>
        </p:nvPicPr>
        <p:blipFill>
          <a:blip r:embed="rId2"/>
          <a:srcRect r="24677"/>
          <a:stretch/>
        </p:blipFill>
        <p:spPr>
          <a:xfrm>
            <a:off x="213361" y="953677"/>
            <a:ext cx="7457439" cy="5087169"/>
          </a:xfrm>
          <a:prstGeom prst="rect">
            <a:avLst/>
          </a:prstGeom>
        </p:spPr>
      </p:pic>
      <p:pic>
        <p:nvPicPr>
          <p:cNvPr id="7" name="Picture 6">
            <a:extLst>
              <a:ext uri="{FF2B5EF4-FFF2-40B4-BE49-F238E27FC236}">
                <a16:creationId xmlns:a16="http://schemas.microsoft.com/office/drawing/2014/main" id="{5243F737-0E20-9120-2766-E9CF9B62FA82}"/>
              </a:ext>
            </a:extLst>
          </p:cNvPr>
          <p:cNvPicPr>
            <a:picLocks noChangeAspect="1"/>
          </p:cNvPicPr>
          <p:nvPr/>
        </p:nvPicPr>
        <p:blipFill>
          <a:blip r:embed="rId3"/>
          <a:stretch>
            <a:fillRect/>
          </a:stretch>
        </p:blipFill>
        <p:spPr>
          <a:xfrm>
            <a:off x="7873186" y="953677"/>
            <a:ext cx="4349928" cy="3179835"/>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9F7C252A-2163-AB1E-711D-6E012E98102B}"/>
              </a:ext>
            </a:extLst>
          </p:cNvPr>
          <p:cNvPicPr>
            <a:picLocks noChangeAspect="1"/>
          </p:cNvPicPr>
          <p:nvPr/>
        </p:nvPicPr>
        <p:blipFill>
          <a:blip r:embed="rId4"/>
          <a:stretch>
            <a:fillRect/>
          </a:stretch>
        </p:blipFill>
        <p:spPr>
          <a:xfrm>
            <a:off x="6288132" y="4923305"/>
            <a:ext cx="5934982" cy="1382120"/>
          </a:xfrm>
          <a:prstGeom prst="rect">
            <a:avLst/>
          </a:prstGeom>
          <a:ln>
            <a:solidFill>
              <a:schemeClr val="tx1">
                <a:lumMod val="75000"/>
              </a:schemeClr>
            </a:solidFill>
          </a:ln>
        </p:spPr>
      </p:pic>
    </p:spTree>
    <p:extLst>
      <p:ext uri="{BB962C8B-B14F-4D97-AF65-F5344CB8AC3E}">
        <p14:creationId xmlns:p14="http://schemas.microsoft.com/office/powerpoint/2010/main" val="3534082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F761-1D1D-48BD-F53A-07935D859DB0}"/>
              </a:ext>
            </a:extLst>
          </p:cNvPr>
          <p:cNvSpPr>
            <a:spLocks noGrp="1"/>
          </p:cNvSpPr>
          <p:nvPr>
            <p:ph type="title"/>
          </p:nvPr>
        </p:nvSpPr>
        <p:spPr/>
        <p:txBody>
          <a:bodyPr/>
          <a:lstStyle/>
          <a:p>
            <a:r>
              <a:rPr lang="en-US" dirty="0"/>
              <a:t>Fabric REST API Design and Architecture</a:t>
            </a:r>
          </a:p>
        </p:txBody>
      </p:sp>
      <p:sp>
        <p:nvSpPr>
          <p:cNvPr id="3" name="Text Placeholder 2">
            <a:extLst>
              <a:ext uri="{FF2B5EF4-FFF2-40B4-BE49-F238E27FC236}">
                <a16:creationId xmlns:a16="http://schemas.microsoft.com/office/drawing/2014/main" id="{5E4CA1D6-9C5D-3332-2286-71FDB8AAB958}"/>
              </a:ext>
            </a:extLst>
          </p:cNvPr>
          <p:cNvSpPr>
            <a:spLocks noGrp="1"/>
          </p:cNvSpPr>
          <p:nvPr>
            <p:ph type="body" sz="quarter" idx="10"/>
          </p:nvPr>
        </p:nvSpPr>
        <p:spPr>
          <a:xfrm>
            <a:off x="511277" y="1227439"/>
            <a:ext cx="11604521" cy="2492990"/>
          </a:xfrm>
        </p:spPr>
        <p:txBody>
          <a:bodyPr/>
          <a:lstStyle/>
          <a:p>
            <a:r>
              <a:rPr lang="en-US" dirty="0"/>
              <a:t>Fabric REST API used to create workspaces and deploy workspace items</a:t>
            </a:r>
          </a:p>
          <a:p>
            <a:pPr lvl="1"/>
            <a:r>
              <a:rPr lang="en-US" dirty="0"/>
              <a:t>Fabric REST API designed to be accessible to </a:t>
            </a:r>
            <a:r>
              <a:rPr lang="en-US" sz="1600" b="1" dirty="0">
                <a:solidFill>
                  <a:srgbClr val="8A0000"/>
                </a:solidFill>
              </a:rPr>
              <a:t>any</a:t>
            </a:r>
            <a:r>
              <a:rPr lang="en-US" dirty="0"/>
              <a:t> developer on </a:t>
            </a:r>
            <a:r>
              <a:rPr lang="en-US" sz="1600" b="1" dirty="0">
                <a:solidFill>
                  <a:srgbClr val="8A0000"/>
                </a:solidFill>
              </a:rPr>
              <a:t>any</a:t>
            </a:r>
            <a:r>
              <a:rPr lang="en-US" dirty="0"/>
              <a:t> development platform</a:t>
            </a:r>
          </a:p>
          <a:p>
            <a:pPr lvl="1"/>
            <a:r>
              <a:rPr lang="en-US" dirty="0"/>
              <a:t>Built using principles of REST and open security standards (i.e. </a:t>
            </a:r>
            <a:r>
              <a:rPr lang="en-US" sz="1600" b="1" dirty="0">
                <a:solidFill>
                  <a:srgbClr val="680000"/>
                </a:solidFill>
              </a:rPr>
              <a:t>OAuth2</a:t>
            </a:r>
            <a:r>
              <a:rPr lang="en-US" dirty="0"/>
              <a:t> and </a:t>
            </a:r>
            <a:r>
              <a:rPr lang="en-US" sz="1600" b="1" dirty="0">
                <a:solidFill>
                  <a:srgbClr val="680000"/>
                </a:solidFill>
              </a:rPr>
              <a:t>Open ID Connect</a:t>
            </a:r>
            <a:r>
              <a:rPr lang="en-US" dirty="0"/>
              <a:t>)</a:t>
            </a:r>
          </a:p>
          <a:p>
            <a:pPr lvl="1"/>
            <a:r>
              <a:rPr lang="en-US" dirty="0"/>
              <a:t>Public cloud endpoint accessible through base URL of </a:t>
            </a:r>
            <a:r>
              <a:rPr lang="en-US" sz="1600" b="1" dirty="0">
                <a:solidFill>
                  <a:srgbClr val="8A0000"/>
                </a:solidFill>
              </a:rPr>
              <a:t>https://api.fabric.microsoft.com/v1</a:t>
            </a:r>
            <a:endParaRPr lang="en-US" b="1" dirty="0">
              <a:solidFill>
                <a:srgbClr val="8A0000"/>
              </a:solidFill>
            </a:endParaRPr>
          </a:p>
          <a:p>
            <a:pPr lvl="1"/>
            <a:r>
              <a:rPr lang="en-US" dirty="0"/>
              <a:t>Fabric REST API can be called as a [</a:t>
            </a:r>
            <a:r>
              <a:rPr lang="en-US" sz="1600" b="1" dirty="0">
                <a:solidFill>
                  <a:srgbClr val="6C0000"/>
                </a:solidFill>
              </a:rPr>
              <a:t>user</a:t>
            </a:r>
            <a:r>
              <a:rPr lang="en-US" dirty="0"/>
              <a:t>] or as a [</a:t>
            </a:r>
            <a:r>
              <a:rPr lang="en-US" sz="1600" b="1" dirty="0">
                <a:solidFill>
                  <a:srgbClr val="6C0000"/>
                </a:solidFill>
              </a:rPr>
              <a:t>service principal</a:t>
            </a:r>
            <a:r>
              <a:rPr lang="en-US" dirty="0"/>
              <a:t>]</a:t>
            </a:r>
            <a:endParaRPr lang="en-US" b="1" dirty="0">
              <a:solidFill>
                <a:srgbClr val="6C0000"/>
              </a:solidFill>
            </a:endParaRPr>
          </a:p>
          <a:p>
            <a:pPr lvl="1"/>
            <a:r>
              <a:rPr lang="en-US" dirty="0"/>
              <a:t>Caller must first acquire access token for Fabric REST API from Entra Id Service </a:t>
            </a:r>
          </a:p>
          <a:p>
            <a:pPr lvl="1"/>
            <a:r>
              <a:rPr lang="en-US" dirty="0"/>
              <a:t>Caller must transmit access token in all API calls using </a:t>
            </a:r>
            <a:r>
              <a:rPr lang="en-US" sz="1600" b="1" dirty="0">
                <a:solidFill>
                  <a:srgbClr val="8A0000"/>
                </a:solidFill>
              </a:rPr>
              <a:t>Authorization</a:t>
            </a:r>
            <a:r>
              <a:rPr lang="en-US" dirty="0"/>
              <a:t> header</a:t>
            </a:r>
          </a:p>
        </p:txBody>
      </p:sp>
      <p:sp>
        <p:nvSpPr>
          <p:cNvPr id="9" name="Rectangle 8">
            <a:extLst>
              <a:ext uri="{FF2B5EF4-FFF2-40B4-BE49-F238E27FC236}">
                <a16:creationId xmlns:a16="http://schemas.microsoft.com/office/drawing/2014/main" id="{642D6C16-F4EE-C164-2946-1DA9ABF02DD3}"/>
              </a:ext>
            </a:extLst>
          </p:cNvPr>
          <p:cNvSpPr/>
          <p:nvPr/>
        </p:nvSpPr>
        <p:spPr bwMode="auto">
          <a:xfrm>
            <a:off x="1246124" y="3947965"/>
            <a:ext cx="2102069" cy="1890198"/>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11" name="Rectangle 10">
            <a:extLst>
              <a:ext uri="{FF2B5EF4-FFF2-40B4-BE49-F238E27FC236}">
                <a16:creationId xmlns:a16="http://schemas.microsoft.com/office/drawing/2014/main" id="{9016D9BB-2D21-F766-BE34-E85EAE9EDB46}"/>
              </a:ext>
            </a:extLst>
          </p:cNvPr>
          <p:cNvSpPr/>
          <p:nvPr/>
        </p:nvSpPr>
        <p:spPr bwMode="auto">
          <a:xfrm>
            <a:off x="8633963" y="3955098"/>
            <a:ext cx="2372070" cy="1890198"/>
          </a:xfrm>
          <a:prstGeom prst="rect">
            <a:avLst/>
          </a:prstGeom>
          <a:solidFill>
            <a:srgbClr val="16786D"/>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Arial" panose="020B0604020202020204" pitchFamily="34" charset="0"/>
                <a:ea typeface="Segoe UI" pitchFamily="34" charset="0"/>
                <a:cs typeface="Arial" panose="020B0604020202020204" pitchFamily="34" charset="0"/>
              </a:rPr>
              <a:t>Fabric REST API</a:t>
            </a:r>
          </a:p>
        </p:txBody>
      </p:sp>
      <p:grpSp>
        <p:nvGrpSpPr>
          <p:cNvPr id="5" name="Group 4">
            <a:extLst>
              <a:ext uri="{FF2B5EF4-FFF2-40B4-BE49-F238E27FC236}">
                <a16:creationId xmlns:a16="http://schemas.microsoft.com/office/drawing/2014/main" id="{719F60A9-723B-9497-9F85-CC98C39216E4}"/>
              </a:ext>
            </a:extLst>
          </p:cNvPr>
          <p:cNvGrpSpPr/>
          <p:nvPr/>
        </p:nvGrpSpPr>
        <p:grpSpPr>
          <a:xfrm>
            <a:off x="3524308" y="3955098"/>
            <a:ext cx="4813740" cy="1789481"/>
            <a:chOff x="3524308" y="3955098"/>
            <a:chExt cx="4813740" cy="1789481"/>
          </a:xfrm>
        </p:grpSpPr>
        <p:sp>
          <p:nvSpPr>
            <p:cNvPr id="10" name="Arrow: Right 9">
              <a:extLst>
                <a:ext uri="{FF2B5EF4-FFF2-40B4-BE49-F238E27FC236}">
                  <a16:creationId xmlns:a16="http://schemas.microsoft.com/office/drawing/2014/main" id="{913CC549-2E75-59C7-C5DA-670C2DDFCFEF}"/>
                </a:ext>
              </a:extLst>
            </p:cNvPr>
            <p:cNvSpPr/>
            <p:nvPr/>
          </p:nvSpPr>
          <p:spPr bwMode="auto">
            <a:xfrm>
              <a:off x="3524309" y="3955098"/>
              <a:ext cx="4813739" cy="93796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100" dirty="0">
                <a:solidFill>
                  <a:schemeClr val="tx1"/>
                </a:solidFill>
                <a:latin typeface="Lucida Console" panose="020B0609040504020204" pitchFamily="49" charset="0"/>
                <a:ea typeface="Segoe UI" pitchFamily="34" charset="0"/>
                <a:cs typeface="Segoe UI" pitchFamily="34" charset="0"/>
              </a:endParaRPr>
            </a:p>
          </p:txBody>
        </p:sp>
        <p:pic>
          <p:nvPicPr>
            <p:cNvPr id="13" name="Picture 12">
              <a:extLst>
                <a:ext uri="{FF2B5EF4-FFF2-40B4-BE49-F238E27FC236}">
                  <a16:creationId xmlns:a16="http://schemas.microsoft.com/office/drawing/2014/main" id="{BFC9F703-22F5-849D-B4C4-56B3A4F8EC3A}"/>
                </a:ext>
              </a:extLst>
            </p:cNvPr>
            <p:cNvPicPr>
              <a:picLocks noChangeAspect="1"/>
            </p:cNvPicPr>
            <p:nvPr/>
          </p:nvPicPr>
          <p:blipFill>
            <a:blip r:embed="rId2"/>
            <a:stretch>
              <a:fillRect/>
            </a:stretch>
          </p:blipFill>
          <p:spPr>
            <a:xfrm>
              <a:off x="3618196" y="4180306"/>
              <a:ext cx="3398815" cy="449619"/>
            </a:xfrm>
            <a:prstGeom prst="rect">
              <a:avLst/>
            </a:prstGeom>
          </p:spPr>
        </p:pic>
        <p:sp>
          <p:nvSpPr>
            <p:cNvPr id="14" name="Rectangle: Rounded Corners 13">
              <a:extLst>
                <a:ext uri="{FF2B5EF4-FFF2-40B4-BE49-F238E27FC236}">
                  <a16:creationId xmlns:a16="http://schemas.microsoft.com/office/drawing/2014/main" id="{E942EEBE-7073-57BE-1841-5EAE5A63FEC0}"/>
                </a:ext>
              </a:extLst>
            </p:cNvPr>
            <p:cNvSpPr/>
            <p:nvPr/>
          </p:nvSpPr>
          <p:spPr bwMode="auto">
            <a:xfrm>
              <a:off x="5082125" y="4405115"/>
              <a:ext cx="1934886" cy="118927"/>
            </a:xfrm>
            <a:prstGeom prst="roundRect">
              <a:avLst/>
            </a:prstGeom>
            <a:solidFill>
              <a:schemeClr val="accent1">
                <a:lumMod val="20000"/>
                <a:lumOff val="80000"/>
                <a:alpha val="78000"/>
              </a:schemeClr>
            </a:solidFill>
            <a:ln w="1270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solidFill>
                    <a:srgbClr val="8A0000"/>
                  </a:solidFill>
                  <a:latin typeface="Lucida Console" panose="020B0609040504020204" pitchFamily="49" charset="0"/>
                  <a:ea typeface="Segoe UI" pitchFamily="34" charset="0"/>
                  <a:cs typeface="Segoe UI" pitchFamily="34" charset="0"/>
                </a:rPr>
                <a:t>access token</a:t>
              </a:r>
            </a:p>
          </p:txBody>
        </p:sp>
        <p:sp>
          <p:nvSpPr>
            <p:cNvPr id="12" name="Arrow: Right 11">
              <a:extLst>
                <a:ext uri="{FF2B5EF4-FFF2-40B4-BE49-F238E27FC236}">
                  <a16:creationId xmlns:a16="http://schemas.microsoft.com/office/drawing/2014/main" id="{76B5A84C-F9F5-F100-5998-C1DDECAD9CDB}"/>
                </a:ext>
              </a:extLst>
            </p:cNvPr>
            <p:cNvSpPr/>
            <p:nvPr/>
          </p:nvSpPr>
          <p:spPr bwMode="auto">
            <a:xfrm flipH="1">
              <a:off x="3524308" y="5094709"/>
              <a:ext cx="4813738" cy="473079"/>
            </a:xfrm>
            <a:prstGeom prst="rightArrow">
              <a:avLst>
                <a:gd name="adj1" fmla="val 66153"/>
                <a:gd name="adj2" fmla="val 93548"/>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latin typeface="Lucida Console" panose="020B0609040504020204" pitchFamily="49" charset="0"/>
                  <a:ea typeface="Segoe UI" pitchFamily="34" charset="0"/>
                  <a:cs typeface="Arial" panose="020B0604020202020204" pitchFamily="34" charset="0"/>
                </a:rPr>
                <a:t>HTTP Response: 200 OK</a:t>
              </a:r>
            </a:p>
          </p:txBody>
        </p:sp>
        <p:sp>
          <p:nvSpPr>
            <p:cNvPr id="15" name="Rectangle: Rounded Corners 14">
              <a:extLst>
                <a:ext uri="{FF2B5EF4-FFF2-40B4-BE49-F238E27FC236}">
                  <a16:creationId xmlns:a16="http://schemas.microsoft.com/office/drawing/2014/main" id="{14757A62-7A21-063F-39A9-56173888D37F}"/>
                </a:ext>
              </a:extLst>
            </p:cNvPr>
            <p:cNvSpPr/>
            <p:nvPr/>
          </p:nvSpPr>
          <p:spPr bwMode="auto">
            <a:xfrm>
              <a:off x="6016180" y="4893064"/>
              <a:ext cx="1239300" cy="851515"/>
            </a:xfrm>
            <a:prstGeom prst="round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latin typeface="Lucida Console" panose="020B0609040504020204" pitchFamily="49" charset="0"/>
                  <a:ea typeface="Segoe UI" pitchFamily="34" charset="0"/>
                  <a:cs typeface="Segoe UI" pitchFamily="34" charset="0"/>
                </a:rPr>
                <a:t>JSON Result</a:t>
              </a:r>
            </a:p>
          </p:txBody>
        </p:sp>
      </p:grpSp>
    </p:spTree>
    <p:extLst>
      <p:ext uri="{BB962C8B-B14F-4D97-AF65-F5344CB8AC3E}">
        <p14:creationId xmlns:p14="http://schemas.microsoft.com/office/powerpoint/2010/main" val="3743809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9DD3-03D1-9F74-214F-EC5D08C6C802}"/>
              </a:ext>
            </a:extLst>
          </p:cNvPr>
          <p:cNvSpPr>
            <a:spLocks noGrp="1"/>
          </p:cNvSpPr>
          <p:nvPr>
            <p:ph type="title"/>
          </p:nvPr>
        </p:nvSpPr>
        <p:spPr/>
        <p:txBody>
          <a:bodyPr/>
          <a:lstStyle/>
          <a:p>
            <a:r>
              <a:rPr lang="en-US" dirty="0"/>
              <a:t>Fabric Data Warehouse Fundamentals</a:t>
            </a:r>
          </a:p>
        </p:txBody>
      </p:sp>
      <p:sp>
        <p:nvSpPr>
          <p:cNvPr id="3" name="Text Placeholder 2">
            <a:extLst>
              <a:ext uri="{FF2B5EF4-FFF2-40B4-BE49-F238E27FC236}">
                <a16:creationId xmlns:a16="http://schemas.microsoft.com/office/drawing/2014/main" id="{1727E370-4888-74EE-0059-6605DEB62EE0}"/>
              </a:ext>
            </a:extLst>
          </p:cNvPr>
          <p:cNvSpPr>
            <a:spLocks noGrp="1"/>
          </p:cNvSpPr>
          <p:nvPr>
            <p:ph type="body" sz="quarter" idx="10"/>
          </p:nvPr>
        </p:nvSpPr>
        <p:spPr>
          <a:xfrm>
            <a:off x="511277" y="1227439"/>
            <a:ext cx="11604521" cy="4909036"/>
          </a:xfrm>
        </p:spPr>
        <p:txBody>
          <a:bodyPr/>
          <a:lstStyle/>
          <a:p>
            <a:r>
              <a:rPr lang="en-US" dirty="0"/>
              <a:t>What are the similarities between a Lakehouse and a Warehouse</a:t>
            </a:r>
          </a:p>
          <a:p>
            <a:pPr lvl="1"/>
            <a:r>
              <a:rPr lang="en-US" dirty="0"/>
              <a:t>They expose delta tables (structured data) to consumers through a SQL endpoint</a:t>
            </a:r>
          </a:p>
          <a:p>
            <a:pPr lvl="1"/>
            <a:r>
              <a:rPr lang="en-US" dirty="0"/>
              <a:t>Their SQL endpoint can serve as datasource for a DirectLake semantic model</a:t>
            </a:r>
          </a:p>
          <a:p>
            <a:pPr>
              <a:spcBef>
                <a:spcPts val="1800"/>
              </a:spcBef>
            </a:pPr>
            <a:r>
              <a:rPr lang="en-US" dirty="0"/>
              <a:t>What's the advantage of a Lakehouse over a Warehouse?</a:t>
            </a:r>
          </a:p>
          <a:p>
            <a:pPr lvl="1"/>
            <a:r>
              <a:rPr lang="en-US" dirty="0"/>
              <a:t>Lakehouse has </a:t>
            </a:r>
            <a:r>
              <a:rPr lang="en-US" sz="1600" b="1" dirty="0">
                <a:solidFill>
                  <a:schemeClr val="accent3">
                    <a:lumMod val="75000"/>
                  </a:schemeClr>
                </a:solidFill>
              </a:rPr>
              <a:t>Files</a:t>
            </a:r>
            <a:r>
              <a:rPr lang="en-US" dirty="0"/>
              <a:t> section to store unstructured data</a:t>
            </a:r>
          </a:p>
          <a:p>
            <a:pPr lvl="1"/>
            <a:r>
              <a:rPr lang="en-US" dirty="0"/>
              <a:t>Lakehouse storage accessible to Notebooks and Spark Job Definitions that use Spark APIs</a:t>
            </a:r>
          </a:p>
          <a:p>
            <a:pPr lvl="1"/>
            <a:r>
              <a:rPr lang="en-US" dirty="0"/>
              <a:t>Lakehouse provides a platform to run heavily-computational processes for machine learning and AI</a:t>
            </a:r>
          </a:p>
          <a:p>
            <a:pPr>
              <a:spcBef>
                <a:spcPts val="1800"/>
              </a:spcBef>
            </a:pPr>
            <a:r>
              <a:rPr lang="en-US" dirty="0"/>
              <a:t>What's the advantage of a Warehouse over a Lakehouse ?</a:t>
            </a:r>
          </a:p>
          <a:p>
            <a:pPr lvl="1"/>
            <a:r>
              <a:rPr lang="en-US" dirty="0"/>
              <a:t>Warehouse has SQL endpoint that is read-write</a:t>
            </a:r>
          </a:p>
          <a:p>
            <a:pPr lvl="1"/>
            <a:r>
              <a:rPr lang="en-US" dirty="0"/>
              <a:t>Creating tables and adding rows to warehouse accomplished by executing SQL statements</a:t>
            </a:r>
          </a:p>
          <a:p>
            <a:pPr lvl="1"/>
            <a:r>
              <a:rPr lang="en-US" dirty="0"/>
              <a:t>Warehouse provides transactional operations while lakehouse does not</a:t>
            </a:r>
          </a:p>
          <a:p>
            <a:pPr lvl="1"/>
            <a:r>
              <a:rPr lang="en-US" dirty="0"/>
              <a:t>Warehouse serves as a SQL MPP Engine (massively parallel processing engine)</a:t>
            </a:r>
          </a:p>
        </p:txBody>
      </p:sp>
    </p:spTree>
    <p:extLst>
      <p:ext uri="{BB962C8B-B14F-4D97-AF65-F5344CB8AC3E}">
        <p14:creationId xmlns:p14="http://schemas.microsoft.com/office/powerpoint/2010/main" val="3774965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448F1A-14C6-A322-7FBC-E0B9DBACFAD9}"/>
              </a:ext>
            </a:extLst>
          </p:cNvPr>
          <p:cNvSpPr>
            <a:spLocks noGrp="1"/>
          </p:cNvSpPr>
          <p:nvPr>
            <p:ph type="title"/>
          </p:nvPr>
        </p:nvSpPr>
        <p:spPr/>
        <p:txBody>
          <a:bodyPr/>
          <a:lstStyle/>
          <a:p>
            <a:r>
              <a:rPr lang="en-US" dirty="0"/>
              <a:t>Creating a New Data Pipeline by Hand</a:t>
            </a:r>
          </a:p>
        </p:txBody>
      </p:sp>
      <p:sp>
        <p:nvSpPr>
          <p:cNvPr id="8" name="Text Placeholder 7">
            <a:extLst>
              <a:ext uri="{FF2B5EF4-FFF2-40B4-BE49-F238E27FC236}">
                <a16:creationId xmlns:a16="http://schemas.microsoft.com/office/drawing/2014/main" id="{3270F58E-345F-FBA7-2D0F-98CF22ECCF3B}"/>
              </a:ext>
            </a:extLst>
          </p:cNvPr>
          <p:cNvSpPr>
            <a:spLocks noGrp="1"/>
          </p:cNvSpPr>
          <p:nvPr>
            <p:ph type="body" sz="quarter" idx="10"/>
          </p:nvPr>
        </p:nvSpPr>
        <p:spPr>
          <a:xfrm>
            <a:off x="511277" y="1227439"/>
            <a:ext cx="11604521" cy="2962349"/>
          </a:xfrm>
        </p:spPr>
        <p:txBody>
          <a:bodyPr/>
          <a:lstStyle/>
          <a:p>
            <a:r>
              <a:rPr lang="en-US" dirty="0"/>
              <a:t>Step to create a new data pipeline</a:t>
            </a:r>
          </a:p>
          <a:p>
            <a:pPr lvl="1"/>
            <a:endParaRPr lang="en-US" dirty="0"/>
          </a:p>
          <a:p>
            <a:pPr lvl="1"/>
            <a:endParaRPr lang="en-US" dirty="0"/>
          </a:p>
          <a:p>
            <a:endParaRPr lang="en-US" dirty="0"/>
          </a:p>
          <a:p>
            <a:endParaRPr lang="en-US" dirty="0"/>
          </a:p>
          <a:p>
            <a:r>
              <a:rPr lang="en-US" dirty="0"/>
              <a:t>Add </a:t>
            </a:r>
            <a:r>
              <a:rPr lang="en-US" sz="2400" b="1" dirty="0">
                <a:solidFill>
                  <a:schemeClr val="accent3">
                    <a:lumMod val="75000"/>
                  </a:schemeClr>
                </a:solidFill>
              </a:rPr>
              <a:t>Copy data</a:t>
            </a:r>
            <a:r>
              <a:rPr lang="en-US" dirty="0"/>
              <a:t> activity and select a datasource</a:t>
            </a:r>
          </a:p>
        </p:txBody>
      </p:sp>
      <p:pic>
        <p:nvPicPr>
          <p:cNvPr id="1034" name="Picture 10" descr="Screenshot showing the selection of the Azure Blob Storage data source type in the copy assistant on the Choose data source tab.">
            <a:extLst>
              <a:ext uri="{FF2B5EF4-FFF2-40B4-BE49-F238E27FC236}">
                <a16:creationId xmlns:a16="http://schemas.microsoft.com/office/drawing/2014/main" id="{DA7E842F-9B63-CD39-8B9A-214814E5A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111" y="4404181"/>
            <a:ext cx="5043958" cy="2399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Screenshot showing the selection of the Copy data activity from the new pipeline start page.">
            <a:extLst>
              <a:ext uri="{FF2B5EF4-FFF2-40B4-BE49-F238E27FC236}">
                <a16:creationId xmlns:a16="http://schemas.microsoft.com/office/drawing/2014/main" id="{8B529330-5BEC-802B-61D9-2BE20C14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44" y="4404181"/>
            <a:ext cx="4425027" cy="2399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descr="Screenshot showing the selection of the Data Factory experience.">
            <a:extLst>
              <a:ext uri="{FF2B5EF4-FFF2-40B4-BE49-F238E27FC236}">
                <a16:creationId xmlns:a16="http://schemas.microsoft.com/office/drawing/2014/main" id="{E87219DA-C5A0-19E3-1DF4-C10CB407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644" y="1773221"/>
            <a:ext cx="2554287" cy="167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28844F-BDC0-2E56-80BE-4B6BC7A63A3E}"/>
              </a:ext>
            </a:extLst>
          </p:cNvPr>
          <p:cNvPicPr>
            <a:picLocks noChangeAspect="1"/>
          </p:cNvPicPr>
          <p:nvPr/>
        </p:nvPicPr>
        <p:blipFill>
          <a:blip r:embed="rId5"/>
          <a:stretch>
            <a:fillRect/>
          </a:stretch>
        </p:blipFill>
        <p:spPr>
          <a:xfrm>
            <a:off x="3892177" y="1752516"/>
            <a:ext cx="2554288" cy="1712138"/>
          </a:xfrm>
          <a:prstGeom prst="rect">
            <a:avLst/>
          </a:prstGeom>
          <a:ln>
            <a:solidFill>
              <a:schemeClr val="tx1"/>
            </a:solidFill>
          </a:ln>
        </p:spPr>
      </p:pic>
      <p:pic>
        <p:nvPicPr>
          <p:cNvPr id="6" name="Picture 5">
            <a:extLst>
              <a:ext uri="{FF2B5EF4-FFF2-40B4-BE49-F238E27FC236}">
                <a16:creationId xmlns:a16="http://schemas.microsoft.com/office/drawing/2014/main" id="{C3F1CDCD-9ADF-0F66-32AD-C8752CE8DC7F}"/>
              </a:ext>
            </a:extLst>
          </p:cNvPr>
          <p:cNvPicPr>
            <a:picLocks noChangeAspect="1"/>
          </p:cNvPicPr>
          <p:nvPr/>
        </p:nvPicPr>
        <p:blipFill>
          <a:blip r:embed="rId6"/>
          <a:stretch>
            <a:fillRect/>
          </a:stretch>
        </p:blipFill>
        <p:spPr>
          <a:xfrm>
            <a:off x="6875831" y="1773221"/>
            <a:ext cx="2201503" cy="1670730"/>
          </a:xfrm>
          <a:prstGeom prst="rect">
            <a:avLst/>
          </a:prstGeom>
          <a:ln>
            <a:solidFill>
              <a:schemeClr val="tx1"/>
            </a:solidFill>
          </a:ln>
        </p:spPr>
      </p:pic>
    </p:spTree>
    <p:extLst>
      <p:ext uri="{BB962C8B-B14F-4D97-AF65-F5344CB8AC3E}">
        <p14:creationId xmlns:p14="http://schemas.microsoft.com/office/powerpoint/2010/main" val="2764475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18B0-B07E-65B1-1BE6-E7E556F97E3E}"/>
              </a:ext>
            </a:extLst>
          </p:cNvPr>
          <p:cNvSpPr>
            <a:spLocks noGrp="1"/>
          </p:cNvSpPr>
          <p:nvPr>
            <p:ph type="title"/>
          </p:nvPr>
        </p:nvSpPr>
        <p:spPr>
          <a:xfrm>
            <a:off x="314324" y="190500"/>
            <a:ext cx="11801475" cy="997196"/>
          </a:xfrm>
        </p:spPr>
        <p:txBody>
          <a:bodyPr/>
          <a:lstStyle/>
          <a:p>
            <a:r>
              <a:rPr lang="en-US" dirty="0"/>
              <a:t>Authoring Data Pipelines by Hand</a:t>
            </a:r>
            <a:br>
              <a:rPr lang="en-US" dirty="0"/>
            </a:br>
            <a:endParaRPr lang="en-US" dirty="0"/>
          </a:p>
        </p:txBody>
      </p:sp>
      <p:pic>
        <p:nvPicPr>
          <p:cNvPr id="5" name="Picture 4">
            <a:extLst>
              <a:ext uri="{FF2B5EF4-FFF2-40B4-BE49-F238E27FC236}">
                <a16:creationId xmlns:a16="http://schemas.microsoft.com/office/drawing/2014/main" id="{9039713E-81ED-8E27-5546-A8F617B73F21}"/>
              </a:ext>
            </a:extLst>
          </p:cNvPr>
          <p:cNvPicPr>
            <a:picLocks noChangeAspect="1"/>
          </p:cNvPicPr>
          <p:nvPr/>
        </p:nvPicPr>
        <p:blipFill>
          <a:blip r:embed="rId2"/>
          <a:stretch>
            <a:fillRect/>
          </a:stretch>
        </p:blipFill>
        <p:spPr>
          <a:xfrm>
            <a:off x="821650" y="1296928"/>
            <a:ext cx="10000264" cy="4928923"/>
          </a:xfrm>
          <a:prstGeom prst="rect">
            <a:avLst/>
          </a:prstGeom>
          <a:ln>
            <a:solidFill>
              <a:schemeClr val="accent1"/>
            </a:solidFill>
          </a:ln>
        </p:spPr>
      </p:pic>
      <p:pic>
        <p:nvPicPr>
          <p:cNvPr id="7" name="Picture 6">
            <a:extLst>
              <a:ext uri="{FF2B5EF4-FFF2-40B4-BE49-F238E27FC236}">
                <a16:creationId xmlns:a16="http://schemas.microsoft.com/office/drawing/2014/main" id="{F938B3B3-0D3D-CA0F-C758-7C18D41808CD}"/>
              </a:ext>
            </a:extLst>
          </p:cNvPr>
          <p:cNvPicPr>
            <a:picLocks noChangeAspect="1"/>
          </p:cNvPicPr>
          <p:nvPr/>
        </p:nvPicPr>
        <p:blipFill>
          <a:blip r:embed="rId3"/>
          <a:stretch>
            <a:fillRect/>
          </a:stretch>
        </p:blipFill>
        <p:spPr>
          <a:xfrm>
            <a:off x="821650" y="1292077"/>
            <a:ext cx="9969304" cy="4941307"/>
          </a:xfrm>
          <a:prstGeom prst="rect">
            <a:avLst/>
          </a:prstGeom>
          <a:ln>
            <a:solidFill>
              <a:schemeClr val="accent1"/>
            </a:solidFill>
          </a:ln>
        </p:spPr>
      </p:pic>
      <p:pic>
        <p:nvPicPr>
          <p:cNvPr id="9" name="Picture 8">
            <a:extLst>
              <a:ext uri="{FF2B5EF4-FFF2-40B4-BE49-F238E27FC236}">
                <a16:creationId xmlns:a16="http://schemas.microsoft.com/office/drawing/2014/main" id="{25624328-C9E2-1391-7C6D-A9B45CBDA75F}"/>
              </a:ext>
            </a:extLst>
          </p:cNvPr>
          <p:cNvPicPr>
            <a:picLocks noChangeAspect="1"/>
          </p:cNvPicPr>
          <p:nvPr/>
        </p:nvPicPr>
        <p:blipFill>
          <a:blip r:embed="rId4"/>
          <a:stretch>
            <a:fillRect/>
          </a:stretch>
        </p:blipFill>
        <p:spPr>
          <a:xfrm>
            <a:off x="806169" y="1296728"/>
            <a:ext cx="10031225" cy="4928923"/>
          </a:xfrm>
          <a:prstGeom prst="rect">
            <a:avLst/>
          </a:prstGeom>
          <a:ln>
            <a:solidFill>
              <a:schemeClr val="accent1"/>
            </a:solidFill>
          </a:ln>
        </p:spPr>
      </p:pic>
      <p:pic>
        <p:nvPicPr>
          <p:cNvPr id="11" name="Picture 10">
            <a:extLst>
              <a:ext uri="{FF2B5EF4-FFF2-40B4-BE49-F238E27FC236}">
                <a16:creationId xmlns:a16="http://schemas.microsoft.com/office/drawing/2014/main" id="{073A517C-C29E-4280-4002-D2B3C7CA010B}"/>
              </a:ext>
            </a:extLst>
          </p:cNvPr>
          <p:cNvPicPr>
            <a:picLocks noChangeAspect="1"/>
          </p:cNvPicPr>
          <p:nvPr/>
        </p:nvPicPr>
        <p:blipFill>
          <a:blip r:embed="rId5"/>
          <a:stretch>
            <a:fillRect/>
          </a:stretch>
        </p:blipFill>
        <p:spPr>
          <a:xfrm>
            <a:off x="762638" y="1296528"/>
            <a:ext cx="10006456" cy="4947499"/>
          </a:xfrm>
          <a:prstGeom prst="rect">
            <a:avLst/>
          </a:prstGeom>
          <a:ln>
            <a:solidFill>
              <a:schemeClr val="accent1"/>
            </a:solidFill>
          </a:ln>
        </p:spPr>
      </p:pic>
      <p:pic>
        <p:nvPicPr>
          <p:cNvPr id="13" name="Picture 12">
            <a:extLst>
              <a:ext uri="{FF2B5EF4-FFF2-40B4-BE49-F238E27FC236}">
                <a16:creationId xmlns:a16="http://schemas.microsoft.com/office/drawing/2014/main" id="{3C2CAF0A-846D-E636-C89C-70836BBA3DCF}"/>
              </a:ext>
            </a:extLst>
          </p:cNvPr>
          <p:cNvPicPr>
            <a:picLocks noChangeAspect="1"/>
          </p:cNvPicPr>
          <p:nvPr/>
        </p:nvPicPr>
        <p:blipFill>
          <a:blip r:embed="rId6"/>
          <a:stretch>
            <a:fillRect/>
          </a:stretch>
        </p:blipFill>
        <p:spPr>
          <a:xfrm>
            <a:off x="762638" y="1284343"/>
            <a:ext cx="10006456" cy="4953692"/>
          </a:xfrm>
          <a:prstGeom prst="rect">
            <a:avLst/>
          </a:prstGeom>
          <a:ln>
            <a:solidFill>
              <a:schemeClr val="accent1"/>
            </a:solidFill>
          </a:ln>
        </p:spPr>
      </p:pic>
      <p:sp>
        <p:nvSpPr>
          <p:cNvPr id="14" name="Arrow: Left 13">
            <a:extLst>
              <a:ext uri="{FF2B5EF4-FFF2-40B4-BE49-F238E27FC236}">
                <a16:creationId xmlns:a16="http://schemas.microsoft.com/office/drawing/2014/main" id="{AD0E287A-4FAD-C823-F9CA-415CC9E04F7C}"/>
              </a:ext>
            </a:extLst>
          </p:cNvPr>
          <p:cNvSpPr/>
          <p:nvPr/>
        </p:nvSpPr>
        <p:spPr bwMode="auto">
          <a:xfrm>
            <a:off x="3354646" y="1307092"/>
            <a:ext cx="635068" cy="207039"/>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58CC500E-DA91-9E24-300E-6F9CB7DF899A}"/>
              </a:ext>
            </a:extLst>
          </p:cNvPr>
          <p:cNvPicPr>
            <a:picLocks noChangeAspect="1"/>
          </p:cNvPicPr>
          <p:nvPr/>
        </p:nvPicPr>
        <p:blipFill>
          <a:blip r:embed="rId7"/>
          <a:stretch>
            <a:fillRect/>
          </a:stretch>
        </p:blipFill>
        <p:spPr>
          <a:xfrm>
            <a:off x="748893" y="1278351"/>
            <a:ext cx="10049801" cy="4947499"/>
          </a:xfrm>
          <a:prstGeom prst="rect">
            <a:avLst/>
          </a:prstGeom>
          <a:ln>
            <a:solidFill>
              <a:schemeClr val="tx1"/>
            </a:solidFill>
          </a:ln>
        </p:spPr>
      </p:pic>
      <p:sp>
        <p:nvSpPr>
          <p:cNvPr id="17" name="Arrow: Left 16">
            <a:extLst>
              <a:ext uri="{FF2B5EF4-FFF2-40B4-BE49-F238E27FC236}">
                <a16:creationId xmlns:a16="http://schemas.microsoft.com/office/drawing/2014/main" id="{02163C5A-E255-DFA2-3B05-3A058DF31453}"/>
              </a:ext>
            </a:extLst>
          </p:cNvPr>
          <p:cNvSpPr/>
          <p:nvPr/>
        </p:nvSpPr>
        <p:spPr bwMode="auto">
          <a:xfrm>
            <a:off x="2504153" y="1501481"/>
            <a:ext cx="943897" cy="422786"/>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8D939EFD-C93C-CADB-0581-56CED25DA158}"/>
              </a:ext>
            </a:extLst>
          </p:cNvPr>
          <p:cNvPicPr>
            <a:picLocks noChangeAspect="1"/>
          </p:cNvPicPr>
          <p:nvPr/>
        </p:nvPicPr>
        <p:blipFill>
          <a:blip r:embed="rId8"/>
          <a:stretch>
            <a:fillRect/>
          </a:stretch>
        </p:blipFill>
        <p:spPr>
          <a:xfrm>
            <a:off x="754898" y="1268863"/>
            <a:ext cx="9721619" cy="4966075"/>
          </a:xfrm>
          <a:prstGeom prst="rect">
            <a:avLst/>
          </a:prstGeom>
          <a:ln>
            <a:solidFill>
              <a:schemeClr val="tx1"/>
            </a:solidFill>
          </a:ln>
        </p:spPr>
      </p:pic>
      <p:grpSp>
        <p:nvGrpSpPr>
          <p:cNvPr id="23" name="Group 22">
            <a:extLst>
              <a:ext uri="{FF2B5EF4-FFF2-40B4-BE49-F238E27FC236}">
                <a16:creationId xmlns:a16="http://schemas.microsoft.com/office/drawing/2014/main" id="{AB0B7184-AA3E-F721-8758-2B565753415F}"/>
              </a:ext>
            </a:extLst>
          </p:cNvPr>
          <p:cNvGrpSpPr/>
          <p:nvPr/>
        </p:nvGrpSpPr>
        <p:grpSpPr>
          <a:xfrm>
            <a:off x="679696" y="1175753"/>
            <a:ext cx="11052605" cy="5476155"/>
            <a:chOff x="1729904" y="1470275"/>
            <a:chExt cx="11052605" cy="5476155"/>
          </a:xfrm>
        </p:grpSpPr>
        <p:pic>
          <p:nvPicPr>
            <p:cNvPr id="21" name="Picture 20">
              <a:extLst>
                <a:ext uri="{FF2B5EF4-FFF2-40B4-BE49-F238E27FC236}">
                  <a16:creationId xmlns:a16="http://schemas.microsoft.com/office/drawing/2014/main" id="{6538DD7F-B74F-A9BF-0671-2EEA90E03D9D}"/>
                </a:ext>
              </a:extLst>
            </p:cNvPr>
            <p:cNvPicPr>
              <a:picLocks noChangeAspect="1"/>
            </p:cNvPicPr>
            <p:nvPr/>
          </p:nvPicPr>
          <p:blipFill>
            <a:blip r:embed="rId9"/>
            <a:stretch>
              <a:fillRect/>
            </a:stretch>
          </p:blipFill>
          <p:spPr>
            <a:xfrm>
              <a:off x="1729904" y="1470275"/>
              <a:ext cx="11052605" cy="5476155"/>
            </a:xfrm>
            <a:prstGeom prst="rect">
              <a:avLst/>
            </a:prstGeom>
          </p:spPr>
        </p:pic>
        <p:sp>
          <p:nvSpPr>
            <p:cNvPr id="22" name="Arrow: Left 21">
              <a:extLst>
                <a:ext uri="{FF2B5EF4-FFF2-40B4-BE49-F238E27FC236}">
                  <a16:creationId xmlns:a16="http://schemas.microsoft.com/office/drawing/2014/main" id="{27C3B0FD-36FB-E307-9A31-1D5A2FCA96C1}"/>
                </a:ext>
              </a:extLst>
            </p:cNvPr>
            <p:cNvSpPr/>
            <p:nvPr/>
          </p:nvSpPr>
          <p:spPr bwMode="auto">
            <a:xfrm>
              <a:off x="3677265" y="1760380"/>
              <a:ext cx="943897" cy="422786"/>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9719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BF73-334A-67A0-568F-E080A3301812}"/>
              </a:ext>
            </a:extLst>
          </p:cNvPr>
          <p:cNvSpPr>
            <a:spLocks noGrp="1"/>
          </p:cNvSpPr>
          <p:nvPr>
            <p:ph type="title"/>
          </p:nvPr>
        </p:nvSpPr>
        <p:spPr/>
        <p:txBody>
          <a:bodyPr/>
          <a:lstStyle/>
          <a:p>
            <a:r>
              <a:rPr lang="en-US" dirty="0" err="1"/>
              <a:t>CopySalesData.json</a:t>
            </a:r>
            <a:endParaRPr lang="en-US" dirty="0"/>
          </a:p>
        </p:txBody>
      </p:sp>
      <p:sp>
        <p:nvSpPr>
          <p:cNvPr id="3" name="Text Placeholder 2">
            <a:extLst>
              <a:ext uri="{FF2B5EF4-FFF2-40B4-BE49-F238E27FC236}">
                <a16:creationId xmlns:a16="http://schemas.microsoft.com/office/drawing/2014/main" id="{C41424CB-A920-B6BB-8322-6385B5A91CE3}"/>
              </a:ext>
            </a:extLst>
          </p:cNvPr>
          <p:cNvSpPr>
            <a:spLocks noGrp="1"/>
          </p:cNvSpPr>
          <p:nvPr>
            <p:ph type="body" sz="quarter" idx="10"/>
          </p:nvPr>
        </p:nvSpPr>
        <p:spPr>
          <a:xfrm>
            <a:off x="511277" y="1227439"/>
            <a:ext cx="11604521" cy="723275"/>
          </a:xfrm>
        </p:spPr>
        <p:txBody>
          <a:bodyPr/>
          <a:lstStyle/>
          <a:p>
            <a:r>
              <a:rPr lang="en-US" sz="2000" b="1" dirty="0" err="1">
                <a:solidFill>
                  <a:schemeClr val="accent3">
                    <a:lumMod val="75000"/>
                  </a:schemeClr>
                </a:solidFill>
              </a:rPr>
              <a:t>CreateDataPipeline</a:t>
            </a:r>
            <a:r>
              <a:rPr lang="en-US" dirty="0"/>
              <a:t> has data pipeline template for named </a:t>
            </a:r>
            <a:r>
              <a:rPr lang="en-US" sz="2000" b="1" dirty="0" err="1">
                <a:solidFill>
                  <a:schemeClr val="accent3">
                    <a:lumMod val="75000"/>
                  </a:schemeClr>
                </a:solidFill>
              </a:rPr>
              <a:t>CopySalesData.json</a:t>
            </a:r>
            <a:endParaRPr lang="en-US" b="1" dirty="0">
              <a:solidFill>
                <a:schemeClr val="accent3">
                  <a:lumMod val="75000"/>
                </a:schemeClr>
              </a:solidFill>
            </a:endParaRPr>
          </a:p>
          <a:p>
            <a:pPr lvl="1"/>
            <a:r>
              <a:rPr lang="en-US" dirty="0"/>
              <a:t>Template file has substitution placeholders for </a:t>
            </a:r>
            <a:r>
              <a:rPr lang="en-US" sz="1600" b="1" dirty="0">
                <a:solidFill>
                  <a:schemeClr val="accent3">
                    <a:lumMod val="75000"/>
                  </a:schemeClr>
                </a:solidFill>
              </a:rPr>
              <a:t>{CONNECTION_ID</a:t>
            </a:r>
            <a:r>
              <a:rPr lang="en-US" dirty="0"/>
              <a:t>}, </a:t>
            </a:r>
            <a:r>
              <a:rPr lang="en-US" sz="1600" b="1" dirty="0">
                <a:solidFill>
                  <a:schemeClr val="accent3">
                    <a:lumMod val="75000"/>
                  </a:schemeClr>
                </a:solidFill>
              </a:rPr>
              <a:t>{WORKSPACE_ID}</a:t>
            </a:r>
            <a:r>
              <a:rPr lang="en-US" dirty="0"/>
              <a:t> and </a:t>
            </a:r>
            <a:r>
              <a:rPr lang="en-US" sz="1600" b="1" dirty="0">
                <a:solidFill>
                  <a:schemeClr val="accent3">
                    <a:lumMod val="75000"/>
                  </a:schemeClr>
                </a:solidFill>
              </a:rPr>
              <a:t>{LAKEHOUSE_ID}</a:t>
            </a:r>
            <a:endParaRPr lang="en-US" b="1" dirty="0">
              <a:solidFill>
                <a:schemeClr val="accent3">
                  <a:lumMod val="75000"/>
                </a:schemeClr>
              </a:solidFill>
            </a:endParaRPr>
          </a:p>
        </p:txBody>
      </p:sp>
      <p:pic>
        <p:nvPicPr>
          <p:cNvPr id="15" name="Picture 14">
            <a:extLst>
              <a:ext uri="{FF2B5EF4-FFF2-40B4-BE49-F238E27FC236}">
                <a16:creationId xmlns:a16="http://schemas.microsoft.com/office/drawing/2014/main" id="{958BA023-7527-0899-C964-38D9073E7ADA}"/>
              </a:ext>
            </a:extLst>
          </p:cNvPr>
          <p:cNvPicPr>
            <a:picLocks noChangeAspect="1"/>
          </p:cNvPicPr>
          <p:nvPr/>
        </p:nvPicPr>
        <p:blipFill>
          <a:blip r:embed="rId2"/>
          <a:stretch>
            <a:fillRect/>
          </a:stretch>
        </p:blipFill>
        <p:spPr>
          <a:xfrm>
            <a:off x="1263158" y="2143126"/>
            <a:ext cx="2521068" cy="3019960"/>
          </a:xfrm>
          <a:prstGeom prst="rect">
            <a:avLst/>
          </a:prstGeom>
        </p:spPr>
      </p:pic>
      <p:grpSp>
        <p:nvGrpSpPr>
          <p:cNvPr id="11" name="Group 10">
            <a:extLst>
              <a:ext uri="{FF2B5EF4-FFF2-40B4-BE49-F238E27FC236}">
                <a16:creationId xmlns:a16="http://schemas.microsoft.com/office/drawing/2014/main" id="{B2E2710F-FF42-6F77-9459-9C1B1C159092}"/>
              </a:ext>
            </a:extLst>
          </p:cNvPr>
          <p:cNvGrpSpPr/>
          <p:nvPr/>
        </p:nvGrpSpPr>
        <p:grpSpPr>
          <a:xfrm>
            <a:off x="3465372" y="2143126"/>
            <a:ext cx="4623970" cy="4552950"/>
            <a:chOff x="3465372" y="2143126"/>
            <a:chExt cx="4623970" cy="4552950"/>
          </a:xfrm>
        </p:grpSpPr>
        <p:pic>
          <p:nvPicPr>
            <p:cNvPr id="4" name="Picture 3">
              <a:extLst>
                <a:ext uri="{FF2B5EF4-FFF2-40B4-BE49-F238E27FC236}">
                  <a16:creationId xmlns:a16="http://schemas.microsoft.com/office/drawing/2014/main" id="{F65B604A-EC69-52DD-2FF7-37D9FF1D3109}"/>
                </a:ext>
              </a:extLst>
            </p:cNvPr>
            <p:cNvPicPr>
              <a:picLocks noChangeAspect="1"/>
            </p:cNvPicPr>
            <p:nvPr/>
          </p:nvPicPr>
          <p:blipFill>
            <a:blip r:embed="rId3"/>
            <a:stretch>
              <a:fillRect/>
            </a:stretch>
          </p:blipFill>
          <p:spPr>
            <a:xfrm>
              <a:off x="4450614" y="2143126"/>
              <a:ext cx="3638728" cy="4552950"/>
            </a:xfrm>
            <a:prstGeom prst="rect">
              <a:avLst/>
            </a:prstGeom>
            <a:ln>
              <a:solidFill>
                <a:schemeClr val="tx1"/>
              </a:solidFill>
            </a:ln>
          </p:spPr>
        </p:pic>
        <p:sp>
          <p:nvSpPr>
            <p:cNvPr id="5" name="Arrow: Right 4">
              <a:extLst>
                <a:ext uri="{FF2B5EF4-FFF2-40B4-BE49-F238E27FC236}">
                  <a16:creationId xmlns:a16="http://schemas.microsoft.com/office/drawing/2014/main" id="{DD63F713-9367-E6E8-5F6E-D9255B8876A5}"/>
                </a:ext>
              </a:extLst>
            </p:cNvPr>
            <p:cNvSpPr/>
            <p:nvPr/>
          </p:nvSpPr>
          <p:spPr bwMode="auto">
            <a:xfrm>
              <a:off x="3465372" y="3794840"/>
              <a:ext cx="838200" cy="297421"/>
            </a:xfrm>
            <a:prstGeom prst="rightArrow">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638B9903-CDDE-1CB1-C688-CFEDC2507BB7}"/>
              </a:ext>
            </a:extLst>
          </p:cNvPr>
          <p:cNvGrpSpPr/>
          <p:nvPr/>
        </p:nvGrpSpPr>
        <p:grpSpPr>
          <a:xfrm>
            <a:off x="7627393" y="4550752"/>
            <a:ext cx="1447191" cy="1989277"/>
            <a:chOff x="7627393" y="4550752"/>
            <a:chExt cx="1447191" cy="1989277"/>
          </a:xfrm>
        </p:grpSpPr>
        <p:sp>
          <p:nvSpPr>
            <p:cNvPr id="7" name="Arrow: Right 6">
              <a:extLst>
                <a:ext uri="{FF2B5EF4-FFF2-40B4-BE49-F238E27FC236}">
                  <a16:creationId xmlns:a16="http://schemas.microsoft.com/office/drawing/2014/main" id="{EFA7C007-B01F-83CA-D78E-D80A7AE88336}"/>
                </a:ext>
              </a:extLst>
            </p:cNvPr>
            <p:cNvSpPr/>
            <p:nvPr/>
          </p:nvSpPr>
          <p:spPr bwMode="auto">
            <a:xfrm flipH="1">
              <a:off x="7943726" y="6313007"/>
              <a:ext cx="1130858" cy="109307"/>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CEC51D3E-BB9C-6765-ED11-2EB1C9E6FCBB}"/>
                </a:ext>
              </a:extLst>
            </p:cNvPr>
            <p:cNvSpPr/>
            <p:nvPr/>
          </p:nvSpPr>
          <p:spPr bwMode="auto">
            <a:xfrm flipH="1">
              <a:off x="7843878" y="6430722"/>
              <a:ext cx="1130858" cy="109307"/>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2E6E9595-0CFB-E2A8-0F14-C6C262AE5AA4}"/>
                </a:ext>
              </a:extLst>
            </p:cNvPr>
            <p:cNvSpPr/>
            <p:nvPr/>
          </p:nvSpPr>
          <p:spPr bwMode="auto">
            <a:xfrm flipH="1">
              <a:off x="7627393" y="4550752"/>
              <a:ext cx="1130858" cy="216742"/>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5135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5 - Create Warehouse using Data Pipelines</a:t>
            </a:r>
          </a:p>
        </p:txBody>
      </p:sp>
      <p:sp>
        <p:nvSpPr>
          <p:cNvPr id="7" name="Rectangle 6">
            <a:extLst>
              <a:ext uri="{FF2B5EF4-FFF2-40B4-BE49-F238E27FC236}">
                <a16:creationId xmlns:a16="http://schemas.microsoft.com/office/drawing/2014/main" id="{F154AAF2-5079-A3CD-9944-CAB34A28E84C}"/>
              </a:ext>
            </a:extLst>
          </p:cNvPr>
          <p:cNvSpPr/>
          <p:nvPr/>
        </p:nvSpPr>
        <p:spPr>
          <a:xfrm>
            <a:off x="3257344" y="1362747"/>
            <a:ext cx="7688868" cy="426902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22" name="Rectangle 21">
            <a:extLst>
              <a:ext uri="{FF2B5EF4-FFF2-40B4-BE49-F238E27FC236}">
                <a16:creationId xmlns:a16="http://schemas.microsoft.com/office/drawing/2014/main" id="{55949212-C497-0DFC-335F-1C2CE6D94DAB}"/>
              </a:ext>
            </a:extLst>
          </p:cNvPr>
          <p:cNvSpPr/>
          <p:nvPr/>
        </p:nvSpPr>
        <p:spPr>
          <a:xfrm>
            <a:off x="697783" y="1362747"/>
            <a:ext cx="1521961" cy="426902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5" name="Group 34">
            <a:extLst>
              <a:ext uri="{FF2B5EF4-FFF2-40B4-BE49-F238E27FC236}">
                <a16:creationId xmlns:a16="http://schemas.microsoft.com/office/drawing/2014/main" id="{02D60E3B-BDD0-E982-0B26-39EB8F0AD433}"/>
              </a:ext>
            </a:extLst>
          </p:cNvPr>
          <p:cNvGrpSpPr/>
          <p:nvPr/>
        </p:nvGrpSpPr>
        <p:grpSpPr>
          <a:xfrm>
            <a:off x="6504489" y="1452289"/>
            <a:ext cx="4263796" cy="1711657"/>
            <a:chOff x="6612643" y="1280792"/>
            <a:chExt cx="4263796" cy="1711657"/>
          </a:xfrm>
        </p:grpSpPr>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2"/>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grpSp>
        <p:nvGrpSpPr>
          <p:cNvPr id="30" name="Group 29">
            <a:extLst>
              <a:ext uri="{FF2B5EF4-FFF2-40B4-BE49-F238E27FC236}">
                <a16:creationId xmlns:a16="http://schemas.microsoft.com/office/drawing/2014/main" id="{3197467B-CC1C-CF54-DE0A-94F637E254B1}"/>
              </a:ext>
            </a:extLst>
          </p:cNvPr>
          <p:cNvGrpSpPr/>
          <p:nvPr/>
        </p:nvGrpSpPr>
        <p:grpSpPr>
          <a:xfrm>
            <a:off x="1898464" y="3236066"/>
            <a:ext cx="4509402" cy="1931422"/>
            <a:chOff x="2011535" y="3053534"/>
            <a:chExt cx="4509402" cy="1931422"/>
          </a:xfrm>
        </p:grpSpPr>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4"/>
              <a:ext cx="2346438" cy="193142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A40BCE70-1609-307F-E733-BC2298BFDF3E}"/>
                </a:ext>
              </a:extLst>
            </p:cNvPr>
            <p:cNvSpPr/>
            <p:nvPr/>
          </p:nvSpPr>
          <p:spPr bwMode="auto">
            <a:xfrm>
              <a:off x="2011535" y="3578190"/>
              <a:ext cx="2259303" cy="36600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 Lakehouse</a:t>
              </a:r>
              <a:endParaRPr lang="en-US" sz="1200" dirty="0">
                <a:solidFill>
                  <a:schemeClr val="bg1"/>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EC2D167C-D9BD-D769-68D2-079E148F3697}"/>
              </a:ext>
            </a:extLst>
          </p:cNvPr>
          <p:cNvGrpSpPr/>
          <p:nvPr/>
        </p:nvGrpSpPr>
        <p:grpSpPr>
          <a:xfrm>
            <a:off x="1877823" y="1451854"/>
            <a:ext cx="4514319" cy="1711657"/>
            <a:chOff x="2006618" y="1280792"/>
            <a:chExt cx="4514319" cy="1711657"/>
          </a:xfrm>
        </p:grpSpPr>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AA4A394F-3FF4-45EB-6999-3E7BC92BC7E5}"/>
                </a:ext>
              </a:extLst>
            </p:cNvPr>
            <p:cNvSpPr/>
            <p:nvPr/>
          </p:nvSpPr>
          <p:spPr bwMode="auto">
            <a:xfrm>
              <a:off x="2006618" y="1372026"/>
              <a:ext cx="2259303" cy="36600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 Warehouse</a:t>
              </a:r>
              <a:endParaRPr lang="en-US" sz="1200" dirty="0">
                <a:solidFill>
                  <a:schemeClr val="bg1"/>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3F8C23A-119B-1CAE-B2DA-85028B19AA08}"/>
              </a:ext>
            </a:extLst>
          </p:cNvPr>
          <p:cNvGrpSpPr/>
          <p:nvPr/>
        </p:nvGrpSpPr>
        <p:grpSpPr>
          <a:xfrm>
            <a:off x="1903381" y="3583739"/>
            <a:ext cx="7358359" cy="2450015"/>
            <a:chOff x="2011535" y="3412242"/>
            <a:chExt cx="7358359" cy="2450015"/>
          </a:xfrm>
        </p:grpSpPr>
        <p:grpSp>
          <p:nvGrpSpPr>
            <p:cNvPr id="6" name="Group 5">
              <a:extLst>
                <a:ext uri="{FF2B5EF4-FFF2-40B4-BE49-F238E27FC236}">
                  <a16:creationId xmlns:a16="http://schemas.microsoft.com/office/drawing/2014/main" id="{C6A2B898-335B-30D3-9B14-B188F791BF47}"/>
                </a:ext>
              </a:extLst>
            </p:cNvPr>
            <p:cNvGrpSpPr/>
            <p:nvPr/>
          </p:nvGrpSpPr>
          <p:grpSpPr>
            <a:xfrm>
              <a:off x="4699089" y="4397826"/>
              <a:ext cx="4670805" cy="1464431"/>
              <a:chOff x="5326884" y="5357066"/>
              <a:chExt cx="4670805" cy="1464431"/>
            </a:xfrm>
          </p:grpSpPr>
          <p:sp>
            <p:nvSpPr>
              <p:cNvPr id="10" name="Arc 9">
                <a:extLst>
                  <a:ext uri="{FF2B5EF4-FFF2-40B4-BE49-F238E27FC236}">
                    <a16:creationId xmlns:a16="http://schemas.microsoft.com/office/drawing/2014/main" id="{C4EB0407-18BD-37B7-E7DA-E937CCD41EA6}"/>
                  </a:ext>
                </a:extLst>
              </p:cNvPr>
              <p:cNvSpPr/>
              <p:nvPr/>
            </p:nvSpPr>
            <p:spPr>
              <a:xfrm>
                <a:off x="5326884" y="5357066"/>
                <a:ext cx="3667722" cy="1075974"/>
              </a:xfrm>
              <a:prstGeom prst="arc">
                <a:avLst>
                  <a:gd name="adj1" fmla="val 16340644"/>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AD5D4063-A1E1-5F72-7A53-88BD56FE459A}"/>
                  </a:ext>
                </a:extLst>
              </p:cNvPr>
              <p:cNvGrpSpPr/>
              <p:nvPr/>
            </p:nvGrpSpPr>
            <p:grpSpPr>
              <a:xfrm>
                <a:off x="8509994" y="5514198"/>
                <a:ext cx="1487695" cy="1307299"/>
                <a:chOff x="8399684" y="4770563"/>
                <a:chExt cx="1776703" cy="1647465"/>
              </a:xfrm>
            </p:grpSpPr>
            <p:sp>
              <p:nvSpPr>
                <p:cNvPr id="13" name="Rectangle 12">
                  <a:extLst>
                    <a:ext uri="{FF2B5EF4-FFF2-40B4-BE49-F238E27FC236}">
                      <a16:creationId xmlns:a16="http://schemas.microsoft.com/office/drawing/2014/main" id="{BDB7A485-4BDF-7357-76A5-82B03D1BD836}"/>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External Data Files</a:t>
                  </a:r>
                </a:p>
              </p:txBody>
            </p:sp>
            <p:pic>
              <p:nvPicPr>
                <p:cNvPr id="16" name="Picture 15">
                  <a:extLst>
                    <a:ext uri="{FF2B5EF4-FFF2-40B4-BE49-F238E27FC236}">
                      <a16:creationId xmlns:a16="http://schemas.microsoft.com/office/drawing/2014/main" id="{46D03B61-9FDE-C203-40FF-388A9CBCBB05}"/>
                    </a:ext>
                  </a:extLst>
                </p:cNvPr>
                <p:cNvPicPr>
                  <a:picLocks noChangeAspect="1"/>
                </p:cNvPicPr>
                <p:nvPr/>
              </p:nvPicPr>
              <p:blipFill rotWithShape="1">
                <a:blip r:embed="rId5"/>
                <a:srcRect t="30021" r="27256"/>
                <a:stretch/>
              </p:blipFill>
              <p:spPr>
                <a:xfrm>
                  <a:off x="8618448" y="4914032"/>
                  <a:ext cx="1387714" cy="1132139"/>
                </a:xfrm>
                <a:prstGeom prst="rect">
                  <a:avLst/>
                </a:prstGeom>
                <a:ln>
                  <a:solidFill>
                    <a:schemeClr val="tx1"/>
                  </a:solidFill>
                </a:ln>
              </p:spPr>
            </p:pic>
          </p:grpSp>
        </p:grpSp>
        <p:grpSp>
          <p:nvGrpSpPr>
            <p:cNvPr id="31" name="Group 30">
              <a:extLst>
                <a:ext uri="{FF2B5EF4-FFF2-40B4-BE49-F238E27FC236}">
                  <a16:creationId xmlns:a16="http://schemas.microsoft.com/office/drawing/2014/main" id="{200B84FB-AC33-D5EC-4F3A-3E27E9BE22B1}"/>
                </a:ext>
              </a:extLst>
            </p:cNvPr>
            <p:cNvGrpSpPr/>
            <p:nvPr/>
          </p:nvGrpSpPr>
          <p:grpSpPr>
            <a:xfrm>
              <a:off x="2011535" y="3412242"/>
              <a:ext cx="4321924" cy="1282543"/>
              <a:chOff x="2011535" y="3412242"/>
              <a:chExt cx="4321924" cy="1282543"/>
            </a:xfrm>
          </p:grpSpPr>
          <p:grpSp>
            <p:nvGrpSpPr>
              <p:cNvPr id="21" name="Group 20">
                <a:extLst>
                  <a:ext uri="{FF2B5EF4-FFF2-40B4-BE49-F238E27FC236}">
                    <a16:creationId xmlns:a16="http://schemas.microsoft.com/office/drawing/2014/main" id="{7B787632-C401-AD06-A6CC-7BDE839E83E7}"/>
                  </a:ext>
                </a:extLst>
              </p:cNvPr>
              <p:cNvGrpSpPr/>
              <p:nvPr/>
            </p:nvGrpSpPr>
            <p:grpSpPr>
              <a:xfrm>
                <a:off x="4538970" y="3412242"/>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6"/>
                <a:stretch>
                  <a:fillRect/>
                </a:stretch>
              </p:blipFill>
              <p:spPr>
                <a:xfrm>
                  <a:off x="4620213" y="3672218"/>
                  <a:ext cx="1363083" cy="1189192"/>
                </a:xfrm>
                <a:prstGeom prst="rect">
                  <a:avLst/>
                </a:prstGeom>
                <a:ln>
                  <a:solidFill>
                    <a:schemeClr val="tx1"/>
                  </a:solidFill>
                </a:ln>
              </p:spPr>
            </p:pic>
          </p:grpSp>
          <p:sp>
            <p:nvSpPr>
              <p:cNvPr id="11" name="Arrow: Right 10">
                <a:extLst>
                  <a:ext uri="{FF2B5EF4-FFF2-40B4-BE49-F238E27FC236}">
                    <a16:creationId xmlns:a16="http://schemas.microsoft.com/office/drawing/2014/main" id="{16D8200C-F641-94C0-23D0-1744B19CACF9}"/>
                  </a:ext>
                </a:extLst>
              </p:cNvPr>
              <p:cNvSpPr/>
              <p:nvPr/>
            </p:nvSpPr>
            <p:spPr bwMode="auto">
              <a:xfrm>
                <a:off x="2011535" y="4053513"/>
                <a:ext cx="2339957" cy="56095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Create/Run Data Pipeline</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load lakehouse  tables</a:t>
                </a:r>
              </a:p>
            </p:txBody>
          </p:sp>
        </p:grpSp>
      </p:grpSp>
      <p:grpSp>
        <p:nvGrpSpPr>
          <p:cNvPr id="32" name="Group 31">
            <a:extLst>
              <a:ext uri="{FF2B5EF4-FFF2-40B4-BE49-F238E27FC236}">
                <a16:creationId xmlns:a16="http://schemas.microsoft.com/office/drawing/2014/main" id="{F0B04E2C-A4E0-4A80-E8DB-399C7909F222}"/>
              </a:ext>
            </a:extLst>
          </p:cNvPr>
          <p:cNvGrpSpPr/>
          <p:nvPr/>
        </p:nvGrpSpPr>
        <p:grpSpPr>
          <a:xfrm>
            <a:off x="1858136" y="1775214"/>
            <a:ext cx="4292709" cy="1320436"/>
            <a:chOff x="1966290" y="1603717"/>
            <a:chExt cx="4292709" cy="1320436"/>
          </a:xfrm>
        </p:grpSpPr>
        <p:grpSp>
          <p:nvGrpSpPr>
            <p:cNvPr id="23" name="Group 22">
              <a:extLst>
                <a:ext uri="{FF2B5EF4-FFF2-40B4-BE49-F238E27FC236}">
                  <a16:creationId xmlns:a16="http://schemas.microsoft.com/office/drawing/2014/main" id="{A2F93434-A513-7923-75EB-45EB4C96B375}"/>
                </a:ext>
              </a:extLst>
            </p:cNvPr>
            <p:cNvGrpSpPr/>
            <p:nvPr/>
          </p:nvGrpSpPr>
          <p:grpSpPr>
            <a:xfrm>
              <a:off x="4527833" y="1603717"/>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7"/>
              <a:stretch>
                <a:fillRect/>
              </a:stretch>
            </p:blipFill>
            <p:spPr>
              <a:xfrm>
                <a:off x="4593006" y="1864118"/>
                <a:ext cx="1353617" cy="1191646"/>
              </a:xfrm>
              <a:prstGeom prst="rect">
                <a:avLst/>
              </a:prstGeom>
              <a:ln>
                <a:solidFill>
                  <a:schemeClr val="tx1"/>
                </a:solidFill>
              </a:ln>
            </p:spPr>
          </p:pic>
        </p:grpSp>
        <p:sp>
          <p:nvSpPr>
            <p:cNvPr id="26" name="Arrow: Right 25">
              <a:extLst>
                <a:ext uri="{FF2B5EF4-FFF2-40B4-BE49-F238E27FC236}">
                  <a16:creationId xmlns:a16="http://schemas.microsoft.com/office/drawing/2014/main" id="{E5ABF379-6D5C-4140-376E-2346A4E32C69}"/>
                </a:ext>
              </a:extLst>
            </p:cNvPr>
            <p:cNvSpPr/>
            <p:nvPr/>
          </p:nvSpPr>
          <p:spPr bwMode="auto">
            <a:xfrm>
              <a:off x="1966290" y="1787172"/>
              <a:ext cx="2339957" cy="1077377"/>
            </a:xfrm>
            <a:prstGeom prst="rightArrow">
              <a:avLst>
                <a:gd name="adj1" fmla="val 76034"/>
                <a:gd name="adj2" fmla="val 34427"/>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Create/Run Data Pipelines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tables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stored procedures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Refresh all tables</a:t>
              </a:r>
            </a:p>
          </p:txBody>
        </p:sp>
      </p:grpSp>
    </p:spTree>
    <p:extLst>
      <p:ext uri="{BB962C8B-B14F-4D97-AF65-F5344CB8AC3E}">
        <p14:creationId xmlns:p14="http://schemas.microsoft.com/office/powerpoint/2010/main" val="1800792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7F4C-ADF4-B834-7589-78300AA5C4A5}"/>
              </a:ext>
            </a:extLst>
          </p:cNvPr>
          <p:cNvSpPr>
            <a:spLocks noGrp="1"/>
          </p:cNvSpPr>
          <p:nvPr>
            <p:ph type="title"/>
          </p:nvPr>
        </p:nvSpPr>
        <p:spPr>
          <a:xfrm>
            <a:off x="314324" y="190500"/>
            <a:ext cx="11801475" cy="470898"/>
          </a:xfrm>
        </p:spPr>
        <p:txBody>
          <a:bodyPr/>
          <a:lstStyle/>
          <a:p>
            <a:r>
              <a:rPr lang="en-US" sz="3400" dirty="0"/>
              <a:t>Demo05 - Create Tenant with Warehouse and Data Pipelines</a:t>
            </a:r>
          </a:p>
        </p:txBody>
      </p:sp>
      <p:pic>
        <p:nvPicPr>
          <p:cNvPr id="5" name="Picture 4">
            <a:extLst>
              <a:ext uri="{FF2B5EF4-FFF2-40B4-BE49-F238E27FC236}">
                <a16:creationId xmlns:a16="http://schemas.microsoft.com/office/drawing/2014/main" id="{AD601B5B-3E74-CACD-AFA3-6A2EE61968AA}"/>
              </a:ext>
            </a:extLst>
          </p:cNvPr>
          <p:cNvPicPr>
            <a:picLocks noChangeAspect="1"/>
          </p:cNvPicPr>
          <p:nvPr/>
        </p:nvPicPr>
        <p:blipFill>
          <a:blip r:embed="rId2"/>
          <a:srcRect r="56130"/>
          <a:stretch/>
        </p:blipFill>
        <p:spPr>
          <a:xfrm>
            <a:off x="314324" y="1077744"/>
            <a:ext cx="4728729" cy="5726281"/>
          </a:xfrm>
          <a:prstGeom prst="rect">
            <a:avLst/>
          </a:prstGeom>
        </p:spPr>
      </p:pic>
      <p:pic>
        <p:nvPicPr>
          <p:cNvPr id="7" name="Picture 6">
            <a:extLst>
              <a:ext uri="{FF2B5EF4-FFF2-40B4-BE49-F238E27FC236}">
                <a16:creationId xmlns:a16="http://schemas.microsoft.com/office/drawing/2014/main" id="{92F4E1C7-160B-1746-55A4-D42C4BA90F96}"/>
              </a:ext>
            </a:extLst>
          </p:cNvPr>
          <p:cNvPicPr>
            <a:picLocks noChangeAspect="1"/>
          </p:cNvPicPr>
          <p:nvPr/>
        </p:nvPicPr>
        <p:blipFill>
          <a:blip r:embed="rId3"/>
          <a:stretch>
            <a:fillRect/>
          </a:stretch>
        </p:blipFill>
        <p:spPr>
          <a:xfrm>
            <a:off x="5323217" y="1188721"/>
            <a:ext cx="2723503" cy="2975255"/>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7D692AFD-9B59-5314-0CA4-478CDF330112}"/>
              </a:ext>
            </a:extLst>
          </p:cNvPr>
          <p:cNvPicPr>
            <a:picLocks noChangeAspect="1"/>
          </p:cNvPicPr>
          <p:nvPr/>
        </p:nvPicPr>
        <p:blipFill>
          <a:blip r:embed="rId4"/>
          <a:stretch>
            <a:fillRect/>
          </a:stretch>
        </p:blipFill>
        <p:spPr>
          <a:xfrm>
            <a:off x="5576210" y="2676348"/>
            <a:ext cx="6860265" cy="3887483"/>
          </a:xfrm>
          <a:prstGeom prst="rect">
            <a:avLst/>
          </a:prstGeom>
          <a:ln>
            <a:solidFill>
              <a:schemeClr val="tx1">
                <a:lumMod val="75000"/>
              </a:schemeClr>
            </a:solidFill>
          </a:ln>
        </p:spPr>
      </p:pic>
    </p:spTree>
    <p:extLst>
      <p:ext uri="{BB962C8B-B14F-4D97-AF65-F5344CB8AC3E}">
        <p14:creationId xmlns:p14="http://schemas.microsoft.com/office/powerpoint/2010/main" val="64865334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D17D-6617-6AAF-BFD1-B6A43E3F7996}"/>
              </a:ext>
            </a:extLst>
          </p:cNvPr>
          <p:cNvSpPr>
            <a:spLocks noGrp="1"/>
          </p:cNvSpPr>
          <p:nvPr>
            <p:ph type="title"/>
          </p:nvPr>
        </p:nvSpPr>
        <p:spPr/>
        <p:txBody>
          <a:bodyPr/>
          <a:lstStyle/>
          <a:p>
            <a:r>
              <a:rPr lang="en-US" dirty="0"/>
              <a:t>OneLake Shortcut Fundamentals</a:t>
            </a:r>
          </a:p>
        </p:txBody>
      </p:sp>
      <p:sp>
        <p:nvSpPr>
          <p:cNvPr id="3" name="Text Placeholder 2">
            <a:extLst>
              <a:ext uri="{FF2B5EF4-FFF2-40B4-BE49-F238E27FC236}">
                <a16:creationId xmlns:a16="http://schemas.microsoft.com/office/drawing/2014/main" id="{DAD5DEC7-86B1-2B20-96C9-F6827F38F3A1}"/>
              </a:ext>
            </a:extLst>
          </p:cNvPr>
          <p:cNvSpPr>
            <a:spLocks noGrp="1"/>
          </p:cNvSpPr>
          <p:nvPr>
            <p:ph type="body" sz="quarter" idx="10"/>
          </p:nvPr>
        </p:nvSpPr>
        <p:spPr>
          <a:xfrm>
            <a:off x="511277" y="1227439"/>
            <a:ext cx="11604521" cy="5493812"/>
          </a:xfrm>
        </p:spPr>
        <p:txBody>
          <a:bodyPr/>
          <a:lstStyle/>
          <a:p>
            <a:r>
              <a:rPr lang="en-US" dirty="0"/>
              <a:t>What is a OneLake shortcut?</a:t>
            </a:r>
          </a:p>
          <a:p>
            <a:pPr lvl="1"/>
            <a:r>
              <a:rPr lang="en-US" dirty="0"/>
              <a:t>A shortcut is an OneLake object that points to another internal or external storage locations</a:t>
            </a:r>
          </a:p>
          <a:p>
            <a:pPr lvl="1"/>
            <a:r>
              <a:rPr lang="en-US" dirty="0"/>
              <a:t>Shortcuts can be created in lakehouses and Kusto Query Language (KQL) databases</a:t>
            </a:r>
          </a:p>
          <a:p>
            <a:pPr lvl="1"/>
            <a:r>
              <a:rPr lang="en-US" dirty="0"/>
              <a:t>OneLake supports shortcuts targeting external locations in ADLS storage, Amazon S3 storage and Dataverse</a:t>
            </a:r>
          </a:p>
          <a:p>
            <a:pPr lvl="1"/>
            <a:endParaRPr lang="en-US" dirty="0"/>
          </a:p>
          <a:p>
            <a:pPr lvl="1"/>
            <a:endParaRPr lang="en-US" dirty="0"/>
          </a:p>
          <a:p>
            <a:pPr lvl="1"/>
            <a:endParaRPr lang="en-US" dirty="0"/>
          </a:p>
          <a:p>
            <a:endParaRPr lang="en-US" dirty="0"/>
          </a:p>
          <a:p>
            <a:endParaRPr lang="en-US" dirty="0"/>
          </a:p>
          <a:p>
            <a:endParaRPr lang="en-US" dirty="0"/>
          </a:p>
          <a:p>
            <a:r>
              <a:rPr lang="en-US" dirty="0"/>
              <a:t>Shortcuts behave like symbolic links</a:t>
            </a:r>
          </a:p>
          <a:p>
            <a:pPr lvl="1"/>
            <a:r>
              <a:rPr lang="en-US" dirty="0"/>
              <a:t>Shortcuts are independent objects from the target source</a:t>
            </a:r>
          </a:p>
          <a:p>
            <a:pPr lvl="1"/>
            <a:r>
              <a:rPr lang="en-US" dirty="0"/>
              <a:t>If you delete a shortcut, the target remains unaffected</a:t>
            </a:r>
          </a:p>
          <a:p>
            <a:pPr lvl="1"/>
            <a:r>
              <a:rPr lang="en-US" dirty="0"/>
              <a:t>If you move, rename, or delete a target path, the shortcut can break</a:t>
            </a:r>
          </a:p>
        </p:txBody>
      </p:sp>
      <p:grpSp>
        <p:nvGrpSpPr>
          <p:cNvPr id="14" name="Group 13">
            <a:extLst>
              <a:ext uri="{FF2B5EF4-FFF2-40B4-BE49-F238E27FC236}">
                <a16:creationId xmlns:a16="http://schemas.microsoft.com/office/drawing/2014/main" id="{35D68D6F-A544-E95A-804A-2B7E87DFCD6C}"/>
              </a:ext>
            </a:extLst>
          </p:cNvPr>
          <p:cNvGrpSpPr/>
          <p:nvPr/>
        </p:nvGrpSpPr>
        <p:grpSpPr>
          <a:xfrm>
            <a:off x="798042" y="2929845"/>
            <a:ext cx="4993055" cy="2028797"/>
            <a:chOff x="1026642" y="2815545"/>
            <a:chExt cx="4993055" cy="2028797"/>
          </a:xfrm>
        </p:grpSpPr>
        <p:pic>
          <p:nvPicPr>
            <p:cNvPr id="5" name="Picture 4">
              <a:extLst>
                <a:ext uri="{FF2B5EF4-FFF2-40B4-BE49-F238E27FC236}">
                  <a16:creationId xmlns:a16="http://schemas.microsoft.com/office/drawing/2014/main" id="{05097471-2B2E-760B-361B-7088C380E357}"/>
                </a:ext>
              </a:extLst>
            </p:cNvPr>
            <p:cNvPicPr>
              <a:picLocks noChangeAspect="1"/>
            </p:cNvPicPr>
            <p:nvPr/>
          </p:nvPicPr>
          <p:blipFill>
            <a:blip r:embed="rId2"/>
            <a:stretch>
              <a:fillRect/>
            </a:stretch>
          </p:blipFill>
          <p:spPr>
            <a:xfrm>
              <a:off x="2405698" y="2815545"/>
              <a:ext cx="3613999" cy="2028797"/>
            </a:xfrm>
            <a:prstGeom prst="rect">
              <a:avLst/>
            </a:prstGeom>
            <a:ln>
              <a:solidFill>
                <a:schemeClr val="tx1"/>
              </a:solidFill>
            </a:ln>
          </p:spPr>
        </p:pic>
        <p:sp>
          <p:nvSpPr>
            <p:cNvPr id="10" name="Arrow: Right 9">
              <a:extLst>
                <a:ext uri="{FF2B5EF4-FFF2-40B4-BE49-F238E27FC236}">
                  <a16:creationId xmlns:a16="http://schemas.microsoft.com/office/drawing/2014/main" id="{5AF36D7F-139E-0CE5-6D78-42F2FFAC378C}"/>
                </a:ext>
              </a:extLst>
            </p:cNvPr>
            <p:cNvSpPr/>
            <p:nvPr/>
          </p:nvSpPr>
          <p:spPr bwMode="auto">
            <a:xfrm>
              <a:off x="1026642" y="3627875"/>
              <a:ext cx="1573581" cy="592426"/>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Shortcut has unique icons</a:t>
              </a:r>
              <a:endParaRPr lang="en-US" sz="1200" b="1" dirty="0">
                <a:solidFill>
                  <a:schemeClr val="tx1"/>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2E2D13F8-C9E6-B18D-1FF1-4548406A5FAE}"/>
              </a:ext>
            </a:extLst>
          </p:cNvPr>
          <p:cNvGrpSpPr/>
          <p:nvPr/>
        </p:nvGrpSpPr>
        <p:grpSpPr>
          <a:xfrm>
            <a:off x="5791097" y="2955765"/>
            <a:ext cx="5905501" cy="1506409"/>
            <a:chOff x="5617663" y="3253436"/>
            <a:chExt cx="6498135" cy="1657581"/>
          </a:xfrm>
        </p:grpSpPr>
        <p:pic>
          <p:nvPicPr>
            <p:cNvPr id="9" name="Picture 8">
              <a:extLst>
                <a:ext uri="{FF2B5EF4-FFF2-40B4-BE49-F238E27FC236}">
                  <a16:creationId xmlns:a16="http://schemas.microsoft.com/office/drawing/2014/main" id="{62B3411F-E6D3-BF5F-2F64-99FCFCE016C1}"/>
                </a:ext>
              </a:extLst>
            </p:cNvPr>
            <p:cNvPicPr>
              <a:picLocks noChangeAspect="1"/>
            </p:cNvPicPr>
            <p:nvPr/>
          </p:nvPicPr>
          <p:blipFill>
            <a:blip r:embed="rId3"/>
            <a:stretch>
              <a:fillRect/>
            </a:stretch>
          </p:blipFill>
          <p:spPr>
            <a:xfrm>
              <a:off x="7171633" y="3253436"/>
              <a:ext cx="4944165" cy="1657581"/>
            </a:xfrm>
            <a:prstGeom prst="rect">
              <a:avLst/>
            </a:prstGeom>
            <a:ln>
              <a:solidFill>
                <a:schemeClr val="tx1"/>
              </a:solidFill>
            </a:ln>
          </p:spPr>
        </p:pic>
        <p:sp>
          <p:nvSpPr>
            <p:cNvPr id="12" name="Arrow: Right 11">
              <a:extLst>
                <a:ext uri="{FF2B5EF4-FFF2-40B4-BE49-F238E27FC236}">
                  <a16:creationId xmlns:a16="http://schemas.microsoft.com/office/drawing/2014/main" id="{A5173454-B673-77B9-C368-73006319FE32}"/>
                </a:ext>
              </a:extLst>
            </p:cNvPr>
            <p:cNvSpPr/>
            <p:nvPr/>
          </p:nvSpPr>
          <p:spPr bwMode="auto">
            <a:xfrm flipH="1">
              <a:off x="5617663" y="3950165"/>
              <a:ext cx="2046788" cy="673622"/>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ea typeface="Segoe UI" pitchFamily="34" charset="0"/>
                  <a:cs typeface="Segoe UI" pitchFamily="34" charset="0"/>
                </a:rPr>
                <a:t>Shortcut acts as pointer to storage location</a:t>
              </a:r>
              <a:endParaRPr lang="en-US" sz="1000" b="1"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563925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3835DB-4FA4-C029-DD5F-7E23B4BB1B43}"/>
              </a:ext>
            </a:extLst>
          </p:cNvPr>
          <p:cNvPicPr>
            <a:picLocks noChangeAspect="1"/>
          </p:cNvPicPr>
          <p:nvPr/>
        </p:nvPicPr>
        <p:blipFill>
          <a:blip r:embed="rId2"/>
          <a:stretch>
            <a:fillRect/>
          </a:stretch>
        </p:blipFill>
        <p:spPr>
          <a:xfrm>
            <a:off x="314324" y="1268459"/>
            <a:ext cx="11087100" cy="4495292"/>
          </a:xfrm>
          <a:prstGeom prst="rect">
            <a:avLst/>
          </a:prstGeom>
          <a:ln>
            <a:solidFill>
              <a:schemeClr val="tx1"/>
            </a:solidFill>
          </a:ln>
        </p:spPr>
      </p:pic>
      <p:sp>
        <p:nvSpPr>
          <p:cNvPr id="24" name="Arrow: Right 23">
            <a:extLst>
              <a:ext uri="{FF2B5EF4-FFF2-40B4-BE49-F238E27FC236}">
                <a16:creationId xmlns:a16="http://schemas.microsoft.com/office/drawing/2014/main" id="{6EBE7D5D-3291-2140-A077-A923B0C7066D}"/>
              </a:ext>
            </a:extLst>
          </p:cNvPr>
          <p:cNvSpPr/>
          <p:nvPr/>
        </p:nvSpPr>
        <p:spPr bwMode="auto">
          <a:xfrm>
            <a:off x="1164692" y="2307521"/>
            <a:ext cx="655919" cy="333348"/>
          </a:xfrm>
          <a:prstGeom prst="rightArrow">
            <a:avLst/>
          </a:prstGeom>
          <a:solidFill>
            <a:schemeClr val="accent4"/>
          </a:solidFill>
          <a:ln w="28575">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3BF0052-A088-3262-3341-34413622CE34}"/>
              </a:ext>
            </a:extLst>
          </p:cNvPr>
          <p:cNvSpPr>
            <a:spLocks noGrp="1"/>
          </p:cNvSpPr>
          <p:nvPr>
            <p:ph type="title"/>
          </p:nvPr>
        </p:nvSpPr>
        <p:spPr/>
        <p:txBody>
          <a:bodyPr/>
          <a:lstStyle/>
          <a:p>
            <a:r>
              <a:rPr lang="en-US" dirty="0"/>
              <a:t>Creating Shortcuts by Hand</a:t>
            </a:r>
          </a:p>
        </p:txBody>
      </p:sp>
      <p:pic>
        <p:nvPicPr>
          <p:cNvPr id="7" name="Picture 6">
            <a:extLst>
              <a:ext uri="{FF2B5EF4-FFF2-40B4-BE49-F238E27FC236}">
                <a16:creationId xmlns:a16="http://schemas.microsoft.com/office/drawing/2014/main" id="{7FE1E809-FD83-9C49-4F82-DF9A3FE7D75B}"/>
              </a:ext>
            </a:extLst>
          </p:cNvPr>
          <p:cNvPicPr>
            <a:picLocks noChangeAspect="1"/>
          </p:cNvPicPr>
          <p:nvPr/>
        </p:nvPicPr>
        <p:blipFill>
          <a:blip r:embed="rId3"/>
          <a:stretch>
            <a:fillRect/>
          </a:stretch>
        </p:blipFill>
        <p:spPr>
          <a:xfrm>
            <a:off x="1035051" y="1206975"/>
            <a:ext cx="8216900" cy="4619105"/>
          </a:xfrm>
          <a:prstGeom prst="rect">
            <a:avLst/>
          </a:prstGeom>
          <a:ln>
            <a:solidFill>
              <a:schemeClr val="tx1"/>
            </a:solidFill>
          </a:ln>
        </p:spPr>
      </p:pic>
      <p:sp>
        <p:nvSpPr>
          <p:cNvPr id="8" name="Arrow: Right 7">
            <a:extLst>
              <a:ext uri="{FF2B5EF4-FFF2-40B4-BE49-F238E27FC236}">
                <a16:creationId xmlns:a16="http://schemas.microsoft.com/office/drawing/2014/main" id="{B1942E8D-4DDA-81A2-5728-910E60696B57}"/>
              </a:ext>
            </a:extLst>
          </p:cNvPr>
          <p:cNvSpPr/>
          <p:nvPr/>
        </p:nvSpPr>
        <p:spPr bwMode="auto">
          <a:xfrm>
            <a:off x="2302261" y="3540772"/>
            <a:ext cx="819150" cy="523875"/>
          </a:xfrm>
          <a:prstGeom prst="rightArrow">
            <a:avLst/>
          </a:prstGeom>
          <a:solidFill>
            <a:schemeClr val="accent4"/>
          </a:solidFill>
          <a:ln w="28575">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801A800F-C86D-5760-F598-A5BFDCF7A82B}"/>
              </a:ext>
            </a:extLst>
          </p:cNvPr>
          <p:cNvPicPr>
            <a:picLocks noChangeAspect="1"/>
          </p:cNvPicPr>
          <p:nvPr/>
        </p:nvPicPr>
        <p:blipFill>
          <a:blip r:embed="rId4"/>
          <a:stretch>
            <a:fillRect/>
          </a:stretch>
        </p:blipFill>
        <p:spPr>
          <a:xfrm>
            <a:off x="991410" y="1163246"/>
            <a:ext cx="8324849" cy="4668031"/>
          </a:xfrm>
          <a:prstGeom prst="rect">
            <a:avLst/>
          </a:prstGeom>
          <a:ln>
            <a:solidFill>
              <a:schemeClr val="tx1"/>
            </a:solidFill>
          </a:ln>
        </p:spPr>
      </p:pic>
      <p:pic>
        <p:nvPicPr>
          <p:cNvPr id="12" name="Picture 11">
            <a:extLst>
              <a:ext uri="{FF2B5EF4-FFF2-40B4-BE49-F238E27FC236}">
                <a16:creationId xmlns:a16="http://schemas.microsoft.com/office/drawing/2014/main" id="{67C9A983-4A64-E6C2-9EFE-54A631AE2C32}"/>
              </a:ext>
            </a:extLst>
          </p:cNvPr>
          <p:cNvPicPr>
            <a:picLocks noChangeAspect="1"/>
          </p:cNvPicPr>
          <p:nvPr/>
        </p:nvPicPr>
        <p:blipFill>
          <a:blip r:embed="rId5"/>
          <a:stretch>
            <a:fillRect/>
          </a:stretch>
        </p:blipFill>
        <p:spPr>
          <a:xfrm>
            <a:off x="991410" y="1146071"/>
            <a:ext cx="8479102" cy="4789401"/>
          </a:xfrm>
          <a:prstGeom prst="rect">
            <a:avLst/>
          </a:prstGeom>
          <a:ln>
            <a:solidFill>
              <a:schemeClr val="tx1"/>
            </a:solidFill>
          </a:ln>
        </p:spPr>
      </p:pic>
      <p:sp>
        <p:nvSpPr>
          <p:cNvPr id="13" name="Arrow: Right 12">
            <a:extLst>
              <a:ext uri="{FF2B5EF4-FFF2-40B4-BE49-F238E27FC236}">
                <a16:creationId xmlns:a16="http://schemas.microsoft.com/office/drawing/2014/main" id="{D5F58D9A-370C-5CBF-D143-23C696518B79}"/>
              </a:ext>
            </a:extLst>
          </p:cNvPr>
          <p:cNvSpPr/>
          <p:nvPr/>
        </p:nvSpPr>
        <p:spPr bwMode="auto">
          <a:xfrm>
            <a:off x="2237953" y="3650486"/>
            <a:ext cx="655919" cy="333348"/>
          </a:xfrm>
          <a:prstGeom prst="rightArrow">
            <a:avLst/>
          </a:prstGeom>
          <a:solidFill>
            <a:schemeClr val="accent4"/>
          </a:solidFill>
          <a:ln w="28575">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C39969FC-4DFF-CE48-8B9F-93BB727D32C0}"/>
              </a:ext>
            </a:extLst>
          </p:cNvPr>
          <p:cNvPicPr>
            <a:picLocks noChangeAspect="1"/>
          </p:cNvPicPr>
          <p:nvPr/>
        </p:nvPicPr>
        <p:blipFill>
          <a:blip r:embed="rId6"/>
          <a:stretch>
            <a:fillRect/>
          </a:stretch>
        </p:blipFill>
        <p:spPr>
          <a:xfrm>
            <a:off x="989277" y="1122272"/>
            <a:ext cx="8558810" cy="4813200"/>
          </a:xfrm>
          <a:prstGeom prst="rect">
            <a:avLst/>
          </a:prstGeom>
          <a:ln>
            <a:solidFill>
              <a:schemeClr val="tx1"/>
            </a:solidFill>
          </a:ln>
        </p:spPr>
      </p:pic>
      <p:pic>
        <p:nvPicPr>
          <p:cNvPr id="19" name="Picture 18">
            <a:extLst>
              <a:ext uri="{FF2B5EF4-FFF2-40B4-BE49-F238E27FC236}">
                <a16:creationId xmlns:a16="http://schemas.microsoft.com/office/drawing/2014/main" id="{4902B174-CC47-C74D-C188-70B7C07233B0}"/>
              </a:ext>
            </a:extLst>
          </p:cNvPr>
          <p:cNvPicPr>
            <a:picLocks noChangeAspect="1"/>
          </p:cNvPicPr>
          <p:nvPr/>
        </p:nvPicPr>
        <p:blipFill>
          <a:blip r:embed="rId7"/>
          <a:stretch>
            <a:fillRect/>
          </a:stretch>
        </p:blipFill>
        <p:spPr>
          <a:xfrm>
            <a:off x="989277" y="1122272"/>
            <a:ext cx="8639542" cy="4813200"/>
          </a:xfrm>
          <a:prstGeom prst="rect">
            <a:avLst/>
          </a:prstGeom>
          <a:ln>
            <a:solidFill>
              <a:schemeClr val="tx1"/>
            </a:solidFill>
          </a:ln>
        </p:spPr>
      </p:pic>
      <p:pic>
        <p:nvPicPr>
          <p:cNvPr id="21" name="Picture 20">
            <a:extLst>
              <a:ext uri="{FF2B5EF4-FFF2-40B4-BE49-F238E27FC236}">
                <a16:creationId xmlns:a16="http://schemas.microsoft.com/office/drawing/2014/main" id="{C123DE1D-619E-C400-86ED-DD7FF917F4E2}"/>
              </a:ext>
            </a:extLst>
          </p:cNvPr>
          <p:cNvPicPr>
            <a:picLocks noChangeAspect="1"/>
          </p:cNvPicPr>
          <p:nvPr/>
        </p:nvPicPr>
        <p:blipFill>
          <a:blip r:embed="rId8"/>
          <a:stretch>
            <a:fillRect/>
          </a:stretch>
        </p:blipFill>
        <p:spPr>
          <a:xfrm>
            <a:off x="979751" y="1116200"/>
            <a:ext cx="8639543" cy="4920251"/>
          </a:xfrm>
          <a:prstGeom prst="rect">
            <a:avLst/>
          </a:prstGeom>
          <a:ln>
            <a:solidFill>
              <a:schemeClr val="tx1"/>
            </a:solidFill>
          </a:ln>
        </p:spPr>
      </p:pic>
      <p:pic>
        <p:nvPicPr>
          <p:cNvPr id="26" name="Picture 25">
            <a:extLst>
              <a:ext uri="{FF2B5EF4-FFF2-40B4-BE49-F238E27FC236}">
                <a16:creationId xmlns:a16="http://schemas.microsoft.com/office/drawing/2014/main" id="{69379DD2-797A-37F1-BB8C-9FD5F2A767DC}"/>
              </a:ext>
            </a:extLst>
          </p:cNvPr>
          <p:cNvPicPr>
            <a:picLocks noChangeAspect="1"/>
          </p:cNvPicPr>
          <p:nvPr/>
        </p:nvPicPr>
        <p:blipFill rotWithShape="1">
          <a:blip r:embed="rId9"/>
          <a:srcRect r="9498" b="4677"/>
          <a:stretch/>
        </p:blipFill>
        <p:spPr>
          <a:xfrm>
            <a:off x="314324" y="1059051"/>
            <a:ext cx="11942366" cy="4977400"/>
          </a:xfrm>
          <a:prstGeom prst="rect">
            <a:avLst/>
          </a:prstGeom>
          <a:ln>
            <a:solidFill>
              <a:schemeClr val="tx1"/>
            </a:solidFill>
          </a:ln>
        </p:spPr>
      </p:pic>
    </p:spTree>
    <p:extLst>
      <p:ext uri="{BB962C8B-B14F-4D97-AF65-F5344CB8AC3E}">
        <p14:creationId xmlns:p14="http://schemas.microsoft.com/office/powerpoint/2010/main" val="397191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85C6-64D4-616A-0AF9-50A845231D1E}"/>
              </a:ext>
            </a:extLst>
          </p:cNvPr>
          <p:cNvSpPr>
            <a:spLocks noGrp="1"/>
          </p:cNvSpPr>
          <p:nvPr>
            <p:ph type="title"/>
          </p:nvPr>
        </p:nvSpPr>
        <p:spPr>
          <a:xfrm>
            <a:off x="314324" y="190500"/>
            <a:ext cx="11801475" cy="498598"/>
          </a:xfrm>
        </p:spPr>
        <p:txBody>
          <a:bodyPr/>
          <a:lstStyle/>
          <a:p>
            <a:r>
              <a:rPr lang="en-US" dirty="0"/>
              <a:t>Inspecting Shortcuts using Get Shortcuts API</a:t>
            </a:r>
          </a:p>
        </p:txBody>
      </p:sp>
      <p:sp>
        <p:nvSpPr>
          <p:cNvPr id="3" name="Text Placeholder 2">
            <a:extLst>
              <a:ext uri="{FF2B5EF4-FFF2-40B4-BE49-F238E27FC236}">
                <a16:creationId xmlns:a16="http://schemas.microsoft.com/office/drawing/2014/main" id="{FAF544DB-CEA8-4178-0433-20D25BF043D6}"/>
              </a:ext>
            </a:extLst>
          </p:cNvPr>
          <p:cNvSpPr>
            <a:spLocks noGrp="1"/>
          </p:cNvSpPr>
          <p:nvPr>
            <p:ph type="body" sz="quarter" idx="10"/>
          </p:nvPr>
        </p:nvSpPr>
        <p:spPr>
          <a:xfrm>
            <a:off x="511175" y="1227138"/>
            <a:ext cx="11604625" cy="5332229"/>
          </a:xfrm>
        </p:spPr>
        <p:txBody>
          <a:bodyPr/>
          <a:lstStyle/>
          <a:p>
            <a:r>
              <a:rPr lang="en-US" dirty="0"/>
              <a:t>You can inspect shortcuts in a lakehouse using </a:t>
            </a:r>
            <a:r>
              <a:rPr lang="en-US" sz="2400" b="1" dirty="0">
                <a:solidFill>
                  <a:schemeClr val="accent3">
                    <a:lumMod val="75000"/>
                  </a:schemeClr>
                </a:solidFill>
              </a:rPr>
              <a:t>Get Shortcuts</a:t>
            </a:r>
            <a:r>
              <a:rPr lang="en-US" dirty="0"/>
              <a:t> API</a:t>
            </a:r>
          </a:p>
          <a:p>
            <a:pPr lvl="1"/>
            <a:r>
              <a:rPr lang="en-US" sz="2000" b="1" dirty="0">
                <a:solidFill>
                  <a:schemeClr val="accent3">
                    <a:lumMod val="75000"/>
                  </a:schemeClr>
                </a:solidFill>
              </a:rPr>
              <a:t>/workspaces/</a:t>
            </a:r>
            <a:r>
              <a:rPr lang="en-US" sz="2000" dirty="0"/>
              <a:t>{WORKSPACE_ID}</a:t>
            </a:r>
            <a:r>
              <a:rPr lang="en-US" sz="2000" b="1" dirty="0">
                <a:solidFill>
                  <a:schemeClr val="accent3">
                    <a:lumMod val="75000"/>
                  </a:schemeClr>
                </a:solidFill>
              </a:rPr>
              <a:t>/items/</a:t>
            </a:r>
            <a:r>
              <a:rPr lang="en-US" sz="2000" dirty="0"/>
              <a:t>{LAKEHOUSE_ID}</a:t>
            </a:r>
            <a:r>
              <a:rPr lang="en-US" sz="2000" b="1" dirty="0">
                <a:solidFill>
                  <a:schemeClr val="accent3">
                    <a:lumMod val="75000"/>
                  </a:schemeClr>
                </a:solidFill>
              </a:rPr>
              <a:t>/shortcuts</a:t>
            </a:r>
          </a:p>
          <a:p>
            <a:pPr lvl="1"/>
            <a:r>
              <a:rPr lang="en-US" dirty="0"/>
              <a:t>Returns JSON result with </a:t>
            </a:r>
            <a:r>
              <a:rPr lang="en-US" sz="2000" b="1" dirty="0">
                <a:solidFill>
                  <a:schemeClr val="accent3">
                    <a:lumMod val="75000"/>
                  </a:schemeClr>
                </a:solidFill>
              </a:rPr>
              <a:t>target</a:t>
            </a:r>
            <a:r>
              <a:rPr lang="en-US" dirty="0"/>
              <a:t> properties for source such as </a:t>
            </a:r>
            <a:r>
              <a:rPr lang="en-US" sz="2000" b="1" dirty="0" err="1">
                <a:solidFill>
                  <a:schemeClr val="accent3">
                    <a:lumMod val="75000"/>
                  </a:schemeClr>
                </a:solidFill>
              </a:rPr>
              <a:t>oneLake</a:t>
            </a:r>
            <a:r>
              <a:rPr lang="en-US" dirty="0"/>
              <a:t> or </a:t>
            </a:r>
            <a:r>
              <a:rPr lang="en-US" sz="2000" b="1" dirty="0">
                <a:solidFill>
                  <a:schemeClr val="accent3">
                    <a:lumMod val="75000"/>
                  </a:schemeClr>
                </a:solidFill>
              </a:rPr>
              <a:t>adlsGen2</a:t>
            </a:r>
            <a:endParaRPr lang="en-US" dirty="0"/>
          </a:p>
          <a:p>
            <a:pPr lvl="1"/>
            <a:endParaRPr lang="en-US" dirty="0"/>
          </a:p>
          <a:p>
            <a:pPr lvl="1"/>
            <a:endParaRPr lang="en-US" dirty="0"/>
          </a:p>
          <a:p>
            <a:endParaRPr lang="en-US" dirty="0"/>
          </a:p>
          <a:p>
            <a:endParaRPr lang="en-US" dirty="0"/>
          </a:p>
          <a:p>
            <a:endParaRPr lang="en-US" dirty="0"/>
          </a:p>
          <a:p>
            <a:pPr marL="0" indent="0">
              <a:buNone/>
            </a:pPr>
            <a:endParaRPr lang="en-US" dirty="0"/>
          </a:p>
          <a:p>
            <a:r>
              <a:rPr lang="en-US" dirty="0"/>
              <a:t>Inspecting JSON allow you to reverse engineer shortcuts created by hand</a:t>
            </a:r>
          </a:p>
          <a:p>
            <a:pPr lvl="1"/>
            <a:r>
              <a:rPr lang="en-US" dirty="0"/>
              <a:t>You can also capture </a:t>
            </a:r>
            <a:r>
              <a:rPr lang="en-US" sz="2000" b="1" dirty="0" err="1">
                <a:solidFill>
                  <a:schemeClr val="accent3">
                    <a:lumMod val="75000"/>
                  </a:schemeClr>
                </a:solidFill>
              </a:rPr>
              <a:t>connectionId</a:t>
            </a:r>
            <a:r>
              <a:rPr lang="en-US" dirty="0"/>
              <a:t> from connections created by hand</a:t>
            </a:r>
          </a:p>
        </p:txBody>
      </p:sp>
      <p:pic>
        <p:nvPicPr>
          <p:cNvPr id="9" name="Picture 8">
            <a:extLst>
              <a:ext uri="{FF2B5EF4-FFF2-40B4-BE49-F238E27FC236}">
                <a16:creationId xmlns:a16="http://schemas.microsoft.com/office/drawing/2014/main" id="{D55E2380-BC69-F66F-214D-98A97668A9DF}"/>
              </a:ext>
            </a:extLst>
          </p:cNvPr>
          <p:cNvPicPr>
            <a:picLocks noChangeAspect="1"/>
          </p:cNvPicPr>
          <p:nvPr/>
        </p:nvPicPr>
        <p:blipFill>
          <a:blip r:embed="rId2"/>
          <a:stretch>
            <a:fillRect/>
          </a:stretch>
        </p:blipFill>
        <p:spPr>
          <a:xfrm>
            <a:off x="1300987" y="2579728"/>
            <a:ext cx="4183516" cy="2837097"/>
          </a:xfrm>
          <a:prstGeom prst="rect">
            <a:avLst/>
          </a:prstGeom>
          <a:ln>
            <a:solidFill>
              <a:schemeClr val="tx1"/>
            </a:solidFill>
          </a:ln>
        </p:spPr>
      </p:pic>
    </p:spTree>
    <p:extLst>
      <p:ext uri="{BB962C8B-B14F-4D97-AF65-F5344CB8AC3E}">
        <p14:creationId xmlns:p14="http://schemas.microsoft.com/office/powerpoint/2010/main" val="3169102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EB73-FD24-5FD8-9E98-AC4EBA82A46F}"/>
              </a:ext>
            </a:extLst>
          </p:cNvPr>
          <p:cNvSpPr>
            <a:spLocks noGrp="1"/>
          </p:cNvSpPr>
          <p:nvPr>
            <p:ph type="title"/>
          </p:nvPr>
        </p:nvSpPr>
        <p:spPr/>
        <p:txBody>
          <a:bodyPr/>
          <a:lstStyle/>
          <a:p>
            <a:r>
              <a:rPr lang="en-US" dirty="0"/>
              <a:t>Creating Shortcut to ADLS Gen2 Storage</a:t>
            </a:r>
          </a:p>
        </p:txBody>
      </p:sp>
      <p:sp>
        <p:nvSpPr>
          <p:cNvPr id="3" name="Text Placeholder 2">
            <a:extLst>
              <a:ext uri="{FF2B5EF4-FFF2-40B4-BE49-F238E27FC236}">
                <a16:creationId xmlns:a16="http://schemas.microsoft.com/office/drawing/2014/main" id="{0ECE1430-4F22-1FE1-DA2E-021C64ECA271}"/>
              </a:ext>
            </a:extLst>
          </p:cNvPr>
          <p:cNvSpPr>
            <a:spLocks noGrp="1"/>
          </p:cNvSpPr>
          <p:nvPr>
            <p:ph type="body" sz="quarter" idx="10"/>
          </p:nvPr>
        </p:nvSpPr>
        <p:spPr>
          <a:xfrm>
            <a:off x="511277" y="1227439"/>
            <a:ext cx="11604521" cy="3762568"/>
          </a:xfrm>
        </p:spPr>
        <p:txBody>
          <a:bodyPr/>
          <a:lstStyle/>
          <a:p>
            <a:r>
              <a:rPr lang="en-US" dirty="0"/>
              <a:t>Creating shortcut to folder in ADLS Gen2 storage container</a:t>
            </a:r>
          </a:p>
          <a:p>
            <a:endParaRPr lang="en-US" dirty="0"/>
          </a:p>
          <a:p>
            <a:endParaRPr lang="en-US" dirty="0"/>
          </a:p>
          <a:p>
            <a:endParaRPr lang="en-US" dirty="0"/>
          </a:p>
          <a:p>
            <a:endParaRPr lang="en-US" dirty="0"/>
          </a:p>
          <a:p>
            <a:endParaRPr lang="en-US" dirty="0"/>
          </a:p>
          <a:p>
            <a:r>
              <a:rPr lang="en-US" dirty="0"/>
              <a:t>You can now access files in shortcut folder as if they were native to this lakehouse</a:t>
            </a:r>
          </a:p>
          <a:p>
            <a:endParaRPr lang="en-US" dirty="0"/>
          </a:p>
        </p:txBody>
      </p:sp>
      <p:pic>
        <p:nvPicPr>
          <p:cNvPr id="5" name="Picture 4">
            <a:extLst>
              <a:ext uri="{FF2B5EF4-FFF2-40B4-BE49-F238E27FC236}">
                <a16:creationId xmlns:a16="http://schemas.microsoft.com/office/drawing/2014/main" id="{ECCFBDB3-805C-E8A3-02D7-AA9C6647E6A4}"/>
              </a:ext>
            </a:extLst>
          </p:cNvPr>
          <p:cNvPicPr>
            <a:picLocks noChangeAspect="1"/>
          </p:cNvPicPr>
          <p:nvPr/>
        </p:nvPicPr>
        <p:blipFill>
          <a:blip r:embed="rId2"/>
          <a:stretch>
            <a:fillRect/>
          </a:stretch>
        </p:blipFill>
        <p:spPr>
          <a:xfrm>
            <a:off x="905708" y="1661499"/>
            <a:ext cx="9182429" cy="2202488"/>
          </a:xfrm>
          <a:prstGeom prst="rect">
            <a:avLst/>
          </a:prstGeom>
          <a:ln>
            <a:solidFill>
              <a:schemeClr val="tx1"/>
            </a:solidFill>
          </a:ln>
        </p:spPr>
      </p:pic>
      <p:pic>
        <p:nvPicPr>
          <p:cNvPr id="7" name="Picture 6">
            <a:extLst>
              <a:ext uri="{FF2B5EF4-FFF2-40B4-BE49-F238E27FC236}">
                <a16:creationId xmlns:a16="http://schemas.microsoft.com/office/drawing/2014/main" id="{E5928560-8689-E5F3-BA21-58932F610CC1}"/>
              </a:ext>
            </a:extLst>
          </p:cNvPr>
          <p:cNvPicPr>
            <a:picLocks noChangeAspect="1"/>
          </p:cNvPicPr>
          <p:nvPr/>
        </p:nvPicPr>
        <p:blipFill>
          <a:blip r:embed="rId3"/>
          <a:stretch>
            <a:fillRect/>
          </a:stretch>
        </p:blipFill>
        <p:spPr>
          <a:xfrm>
            <a:off x="905708" y="4629545"/>
            <a:ext cx="7082592" cy="2174480"/>
          </a:xfrm>
          <a:prstGeom prst="rect">
            <a:avLst/>
          </a:prstGeom>
          <a:ln>
            <a:solidFill>
              <a:schemeClr val="tx1"/>
            </a:solidFill>
          </a:ln>
        </p:spPr>
      </p:pic>
      <p:pic>
        <p:nvPicPr>
          <p:cNvPr id="6" name="Picture 5">
            <a:extLst>
              <a:ext uri="{FF2B5EF4-FFF2-40B4-BE49-F238E27FC236}">
                <a16:creationId xmlns:a16="http://schemas.microsoft.com/office/drawing/2014/main" id="{DB3988B7-598D-769D-85DD-55213533675C}"/>
              </a:ext>
            </a:extLst>
          </p:cNvPr>
          <p:cNvPicPr>
            <a:picLocks noChangeAspect="1"/>
          </p:cNvPicPr>
          <p:nvPr/>
        </p:nvPicPr>
        <p:blipFill>
          <a:blip r:embed="rId4"/>
          <a:stretch>
            <a:fillRect/>
          </a:stretch>
        </p:blipFill>
        <p:spPr>
          <a:xfrm>
            <a:off x="8253459" y="2012299"/>
            <a:ext cx="3671739" cy="1257676"/>
          </a:xfrm>
          <a:prstGeom prst="rect">
            <a:avLst/>
          </a:prstGeom>
          <a:ln>
            <a:solidFill>
              <a:schemeClr val="accent1"/>
            </a:solidFill>
          </a:ln>
        </p:spPr>
      </p:pic>
    </p:spTree>
    <p:extLst>
      <p:ext uri="{BB962C8B-B14F-4D97-AF65-F5344CB8AC3E}">
        <p14:creationId xmlns:p14="http://schemas.microsoft.com/office/powerpoint/2010/main" val="154400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28F9-310A-605F-0163-FD8DC8E01A0D}"/>
              </a:ext>
            </a:extLst>
          </p:cNvPr>
          <p:cNvSpPr>
            <a:spLocks noGrp="1"/>
          </p:cNvSpPr>
          <p:nvPr>
            <p:ph type="title"/>
          </p:nvPr>
        </p:nvSpPr>
        <p:spPr/>
        <p:txBody>
          <a:bodyPr/>
          <a:lstStyle/>
          <a:p>
            <a:r>
              <a:rPr lang="en-US" dirty="0"/>
              <a:t>RTFM! = Read The Fabric Documentation</a:t>
            </a:r>
          </a:p>
        </p:txBody>
      </p:sp>
      <p:sp>
        <p:nvSpPr>
          <p:cNvPr id="3" name="Text Placeholder 2">
            <a:extLst>
              <a:ext uri="{FF2B5EF4-FFF2-40B4-BE49-F238E27FC236}">
                <a16:creationId xmlns:a16="http://schemas.microsoft.com/office/drawing/2014/main" id="{A792411D-DC5D-9D57-D949-03520476D37F}"/>
              </a:ext>
            </a:extLst>
          </p:cNvPr>
          <p:cNvSpPr>
            <a:spLocks noGrp="1"/>
          </p:cNvSpPr>
          <p:nvPr>
            <p:ph type="body" sz="quarter" idx="10"/>
          </p:nvPr>
        </p:nvSpPr>
        <p:spPr>
          <a:xfrm>
            <a:off x="511277" y="1227439"/>
            <a:ext cx="11604521" cy="723275"/>
          </a:xfrm>
        </p:spPr>
        <p:txBody>
          <a:bodyPr/>
          <a:lstStyle/>
          <a:p>
            <a:r>
              <a:rPr lang="en-US" b="1" i="0" dirty="0">
                <a:solidFill>
                  <a:srgbClr val="161616"/>
                </a:solidFill>
                <a:effectLst/>
                <a:latin typeface="Segoe UI" panose="020B0502040204020203" pitchFamily="34" charset="0"/>
              </a:rPr>
              <a:t>Fabric REST APIs </a:t>
            </a:r>
            <a:r>
              <a:rPr lang="en-US" dirty="0"/>
              <a:t>documentation available online is essential developer resource</a:t>
            </a:r>
          </a:p>
          <a:p>
            <a:pPr lvl="1"/>
            <a:r>
              <a:rPr lang="en-US" b="1" dirty="0">
                <a:solidFill>
                  <a:srgbClr val="8A0000"/>
                </a:solidFill>
                <a:hlinkClick r:id="rId2">
                  <a:extLst>
                    <a:ext uri="{A12FA001-AC4F-418D-AE19-62706E023703}">
                      <ahyp:hlinkClr xmlns:ahyp="http://schemas.microsoft.com/office/drawing/2018/hyperlinkcolor" val="tx"/>
                    </a:ext>
                  </a:extLst>
                </a:hlinkClick>
              </a:rPr>
              <a:t>https://learn.microsoft.com/rest/api/fabric</a:t>
            </a:r>
            <a:r>
              <a:rPr lang="en-US" b="1" dirty="0">
                <a:solidFill>
                  <a:srgbClr val="8A0000"/>
                </a:solidFill>
              </a:rPr>
              <a:t> </a:t>
            </a:r>
          </a:p>
        </p:txBody>
      </p:sp>
      <p:grpSp>
        <p:nvGrpSpPr>
          <p:cNvPr id="8" name="Group 7">
            <a:extLst>
              <a:ext uri="{FF2B5EF4-FFF2-40B4-BE49-F238E27FC236}">
                <a16:creationId xmlns:a16="http://schemas.microsoft.com/office/drawing/2014/main" id="{93035263-6A46-BD7C-8FA1-DFE499F59F9C}"/>
              </a:ext>
            </a:extLst>
          </p:cNvPr>
          <p:cNvGrpSpPr/>
          <p:nvPr/>
        </p:nvGrpSpPr>
        <p:grpSpPr>
          <a:xfrm>
            <a:off x="1262577" y="2174666"/>
            <a:ext cx="7043595" cy="4520029"/>
            <a:chOff x="2495031" y="2391133"/>
            <a:chExt cx="5260773" cy="3375953"/>
          </a:xfrm>
        </p:grpSpPr>
        <p:pic>
          <p:nvPicPr>
            <p:cNvPr id="5" name="Picture 4">
              <a:extLst>
                <a:ext uri="{FF2B5EF4-FFF2-40B4-BE49-F238E27FC236}">
                  <a16:creationId xmlns:a16="http://schemas.microsoft.com/office/drawing/2014/main" id="{E512644A-1B0A-F95A-ECD8-53B34B257A1C}"/>
                </a:ext>
              </a:extLst>
            </p:cNvPr>
            <p:cNvPicPr>
              <a:picLocks noChangeAspect="1"/>
            </p:cNvPicPr>
            <p:nvPr/>
          </p:nvPicPr>
          <p:blipFill rotWithShape="1">
            <a:blip r:embed="rId3"/>
            <a:srcRect r="12024"/>
            <a:stretch/>
          </p:blipFill>
          <p:spPr>
            <a:xfrm>
              <a:off x="2495031" y="2391133"/>
              <a:ext cx="2393456" cy="3375953"/>
            </a:xfrm>
            <a:prstGeom prst="rect">
              <a:avLst/>
            </a:prstGeom>
            <a:ln>
              <a:solidFill>
                <a:schemeClr val="tx1"/>
              </a:solidFill>
            </a:ln>
          </p:spPr>
        </p:pic>
        <p:pic>
          <p:nvPicPr>
            <p:cNvPr id="7" name="Picture 6">
              <a:extLst>
                <a:ext uri="{FF2B5EF4-FFF2-40B4-BE49-F238E27FC236}">
                  <a16:creationId xmlns:a16="http://schemas.microsoft.com/office/drawing/2014/main" id="{CEFC12E4-3261-B62F-021D-C1618CE53CA6}"/>
                </a:ext>
              </a:extLst>
            </p:cNvPr>
            <p:cNvPicPr>
              <a:picLocks noChangeAspect="1"/>
            </p:cNvPicPr>
            <p:nvPr/>
          </p:nvPicPr>
          <p:blipFill>
            <a:blip r:embed="rId4"/>
            <a:stretch>
              <a:fillRect/>
            </a:stretch>
          </p:blipFill>
          <p:spPr>
            <a:xfrm>
              <a:off x="4888487" y="2391133"/>
              <a:ext cx="2867317" cy="3375953"/>
            </a:xfrm>
            <a:prstGeom prst="rect">
              <a:avLst/>
            </a:prstGeom>
            <a:ln>
              <a:solidFill>
                <a:schemeClr val="tx1"/>
              </a:solidFill>
            </a:ln>
          </p:spPr>
        </p:pic>
      </p:grpSp>
    </p:spTree>
    <p:extLst>
      <p:ext uri="{BB962C8B-B14F-4D97-AF65-F5344CB8AC3E}">
        <p14:creationId xmlns:p14="http://schemas.microsoft.com/office/powerpoint/2010/main" val="39517753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EB73-FD24-5FD8-9E98-AC4EBA82A46F}"/>
              </a:ext>
            </a:extLst>
          </p:cNvPr>
          <p:cNvSpPr>
            <a:spLocks noGrp="1"/>
          </p:cNvSpPr>
          <p:nvPr>
            <p:ph type="title"/>
          </p:nvPr>
        </p:nvSpPr>
        <p:spPr/>
        <p:txBody>
          <a:bodyPr/>
          <a:lstStyle/>
          <a:p>
            <a:r>
              <a:rPr lang="en-US" dirty="0"/>
              <a:t>Creating Lakehouse Shortcuts with Code</a:t>
            </a:r>
          </a:p>
        </p:txBody>
      </p:sp>
      <p:sp>
        <p:nvSpPr>
          <p:cNvPr id="3" name="Text Placeholder 2">
            <a:extLst>
              <a:ext uri="{FF2B5EF4-FFF2-40B4-BE49-F238E27FC236}">
                <a16:creationId xmlns:a16="http://schemas.microsoft.com/office/drawing/2014/main" id="{0ECE1430-4F22-1FE1-DA2E-021C64ECA271}"/>
              </a:ext>
            </a:extLst>
          </p:cNvPr>
          <p:cNvSpPr>
            <a:spLocks noGrp="1"/>
          </p:cNvSpPr>
          <p:nvPr>
            <p:ph type="body" sz="quarter" idx="10"/>
          </p:nvPr>
        </p:nvSpPr>
        <p:spPr>
          <a:xfrm>
            <a:off x="511277" y="1227439"/>
            <a:ext cx="11604521" cy="3762568"/>
          </a:xfrm>
        </p:spPr>
        <p:txBody>
          <a:bodyPr/>
          <a:lstStyle/>
          <a:p>
            <a:r>
              <a:rPr lang="en-US" dirty="0"/>
              <a:t>Creating shortcut to folder in ADLS Gen2 storage container</a:t>
            </a:r>
          </a:p>
          <a:p>
            <a:endParaRPr lang="en-US" dirty="0"/>
          </a:p>
          <a:p>
            <a:endParaRPr lang="en-US" dirty="0"/>
          </a:p>
          <a:p>
            <a:endParaRPr lang="en-US" dirty="0"/>
          </a:p>
          <a:p>
            <a:endParaRPr lang="en-US" dirty="0"/>
          </a:p>
          <a:p>
            <a:endParaRPr lang="en-US" dirty="0"/>
          </a:p>
          <a:p>
            <a:r>
              <a:rPr lang="en-US" dirty="0"/>
              <a:t>You can now access files in shortcut folder as if they were native to this lakehouse</a:t>
            </a:r>
          </a:p>
          <a:p>
            <a:endParaRPr lang="en-US" dirty="0"/>
          </a:p>
        </p:txBody>
      </p:sp>
      <p:pic>
        <p:nvPicPr>
          <p:cNvPr id="7" name="Picture 6">
            <a:extLst>
              <a:ext uri="{FF2B5EF4-FFF2-40B4-BE49-F238E27FC236}">
                <a16:creationId xmlns:a16="http://schemas.microsoft.com/office/drawing/2014/main" id="{E5928560-8689-E5F3-BA21-58932F610CC1}"/>
              </a:ext>
            </a:extLst>
          </p:cNvPr>
          <p:cNvPicPr>
            <a:picLocks noChangeAspect="1"/>
          </p:cNvPicPr>
          <p:nvPr/>
        </p:nvPicPr>
        <p:blipFill>
          <a:blip r:embed="rId2"/>
          <a:stretch>
            <a:fillRect/>
          </a:stretch>
        </p:blipFill>
        <p:spPr>
          <a:xfrm>
            <a:off x="905708" y="4629545"/>
            <a:ext cx="7082592" cy="2174480"/>
          </a:xfrm>
          <a:prstGeom prst="rect">
            <a:avLst/>
          </a:prstGeom>
          <a:ln>
            <a:solidFill>
              <a:schemeClr val="tx1"/>
            </a:solidFill>
          </a:ln>
        </p:spPr>
      </p:pic>
      <p:pic>
        <p:nvPicPr>
          <p:cNvPr id="8" name="Picture 7">
            <a:extLst>
              <a:ext uri="{FF2B5EF4-FFF2-40B4-BE49-F238E27FC236}">
                <a16:creationId xmlns:a16="http://schemas.microsoft.com/office/drawing/2014/main" id="{007A05AF-931B-A011-A9E7-ABB0F5BFA602}"/>
              </a:ext>
            </a:extLst>
          </p:cNvPr>
          <p:cNvPicPr>
            <a:picLocks noChangeAspect="1"/>
          </p:cNvPicPr>
          <p:nvPr/>
        </p:nvPicPr>
        <p:blipFill>
          <a:blip r:embed="rId3"/>
          <a:stretch>
            <a:fillRect/>
          </a:stretch>
        </p:blipFill>
        <p:spPr>
          <a:xfrm>
            <a:off x="994198" y="1702594"/>
            <a:ext cx="8808563" cy="2225866"/>
          </a:xfrm>
          <a:prstGeom prst="rect">
            <a:avLst/>
          </a:prstGeom>
          <a:ln>
            <a:solidFill>
              <a:schemeClr val="tx1"/>
            </a:solidFill>
          </a:ln>
        </p:spPr>
      </p:pic>
      <p:pic>
        <p:nvPicPr>
          <p:cNvPr id="6" name="Picture 5">
            <a:extLst>
              <a:ext uri="{FF2B5EF4-FFF2-40B4-BE49-F238E27FC236}">
                <a16:creationId xmlns:a16="http://schemas.microsoft.com/office/drawing/2014/main" id="{DB3988B7-598D-769D-85DD-55213533675C}"/>
              </a:ext>
            </a:extLst>
          </p:cNvPr>
          <p:cNvPicPr>
            <a:picLocks noChangeAspect="1"/>
          </p:cNvPicPr>
          <p:nvPr/>
        </p:nvPicPr>
        <p:blipFill>
          <a:blip r:embed="rId4"/>
          <a:stretch>
            <a:fillRect/>
          </a:stretch>
        </p:blipFill>
        <p:spPr>
          <a:xfrm>
            <a:off x="8253459" y="2012299"/>
            <a:ext cx="3671739" cy="1257676"/>
          </a:xfrm>
          <a:prstGeom prst="rect">
            <a:avLst/>
          </a:prstGeom>
          <a:ln>
            <a:solidFill>
              <a:schemeClr val="accent1"/>
            </a:solidFill>
          </a:ln>
        </p:spPr>
      </p:pic>
    </p:spTree>
    <p:extLst>
      <p:ext uri="{BB962C8B-B14F-4D97-AF65-F5344CB8AC3E}">
        <p14:creationId xmlns:p14="http://schemas.microsoft.com/office/powerpoint/2010/main" val="2518397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997196"/>
          </a:xfrm>
        </p:spPr>
        <p:txBody>
          <a:bodyPr/>
          <a:lstStyle/>
          <a:p>
            <a:r>
              <a:rPr lang="en-US" dirty="0"/>
              <a:t>Demo06 - Create Tenant with Shortcut and </a:t>
            </a:r>
            <a:r>
              <a:rPr lang="en-US" dirty="0" err="1"/>
              <a:t>LoadTable</a:t>
            </a:r>
            <a:r>
              <a:rPr lang="en-US" dirty="0"/>
              <a:t> API</a:t>
            </a:r>
            <a:br>
              <a:rPr lang="en-US" dirty="0"/>
            </a:br>
            <a:endParaRPr lang="en-US" dirty="0"/>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Fabric </a:t>
              </a:r>
              <a:r>
                <a:rPr lang="en-US" sz="1200" dirty="0" err="1">
                  <a:solidFill>
                    <a:schemeClr val="bg1"/>
                  </a:solidFill>
                  <a:ea typeface="Segoe UI" pitchFamily="34" charset="0"/>
                  <a:cs typeface="Segoe UI" pitchFamily="34" charset="0"/>
                </a:rPr>
                <a:t>LoadTable</a:t>
              </a:r>
              <a:r>
                <a:rPr lang="en-US" sz="1200" dirty="0">
                  <a:solidFill>
                    <a:schemeClr val="bg1"/>
                  </a:solidFill>
                  <a:ea typeface="Segoe UI" pitchFamily="34" charset="0"/>
                  <a:cs typeface="Segoe UI" pitchFamily="34" charset="0"/>
                </a:rPr>
                <a:t> API</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155585" y="1603717"/>
            <a:ext cx="4103414" cy="1320436"/>
            <a:chOff x="2169256" y="1794932"/>
            <a:chExt cx="410341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169256" y="2227384"/>
              <a:ext cx="2346438" cy="56095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&amp; Run the same </a:t>
              </a:r>
            </a:p>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Data Pipelines as Demo04</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20" name="Group 19">
            <a:extLst>
              <a:ext uri="{FF2B5EF4-FFF2-40B4-BE49-F238E27FC236}">
                <a16:creationId xmlns:a16="http://schemas.microsoft.com/office/drawing/2014/main" id="{3E1B420B-DBEA-C730-F672-3C942ADDC294}"/>
              </a:ext>
            </a:extLst>
          </p:cNvPr>
          <p:cNvGrpSpPr/>
          <p:nvPr/>
        </p:nvGrpSpPr>
        <p:grpSpPr>
          <a:xfrm>
            <a:off x="2387569" y="4790228"/>
            <a:ext cx="3945893" cy="1335636"/>
            <a:chOff x="2387569" y="4790228"/>
            <a:chExt cx="3945893" cy="1335636"/>
          </a:xfrm>
        </p:grpSpPr>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Shortcut API</a:t>
                </a:r>
              </a:p>
            </p:txBody>
          </p:sp>
        </p:grpSp>
        <p:pic>
          <p:nvPicPr>
            <p:cNvPr id="16" name="Picture 15">
              <a:extLst>
                <a:ext uri="{FF2B5EF4-FFF2-40B4-BE49-F238E27FC236}">
                  <a16:creationId xmlns:a16="http://schemas.microsoft.com/office/drawing/2014/main" id="{0824C689-9EAB-B7D9-CD1F-F36435FE6874}"/>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spTree>
    <p:extLst>
      <p:ext uri="{BB962C8B-B14F-4D97-AF65-F5344CB8AC3E}">
        <p14:creationId xmlns:p14="http://schemas.microsoft.com/office/powerpoint/2010/main" val="2654040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1ABC3-6EAE-BEF2-B7E6-78CEA28DE312}"/>
              </a:ext>
            </a:extLst>
          </p:cNvPr>
          <p:cNvSpPr>
            <a:spLocks noGrp="1"/>
          </p:cNvSpPr>
          <p:nvPr>
            <p:ph type="title"/>
          </p:nvPr>
        </p:nvSpPr>
        <p:spPr/>
        <p:txBody>
          <a:bodyPr/>
          <a:lstStyle/>
          <a:p>
            <a:r>
              <a:rPr lang="en-US" dirty="0"/>
              <a:t>Demo06 Output</a:t>
            </a:r>
          </a:p>
        </p:txBody>
      </p:sp>
      <p:pic>
        <p:nvPicPr>
          <p:cNvPr id="4" name="Picture 3">
            <a:extLst>
              <a:ext uri="{FF2B5EF4-FFF2-40B4-BE49-F238E27FC236}">
                <a16:creationId xmlns:a16="http://schemas.microsoft.com/office/drawing/2014/main" id="{B1B1B927-551E-1499-21A8-D12126F17E2F}"/>
              </a:ext>
            </a:extLst>
          </p:cNvPr>
          <p:cNvPicPr>
            <a:picLocks noChangeAspect="1"/>
          </p:cNvPicPr>
          <p:nvPr/>
        </p:nvPicPr>
        <p:blipFill>
          <a:blip r:embed="rId2"/>
          <a:srcRect r="55313" b="8513"/>
          <a:stretch/>
        </p:blipFill>
        <p:spPr>
          <a:xfrm>
            <a:off x="203201" y="1041549"/>
            <a:ext cx="4983597" cy="5420211"/>
          </a:xfrm>
          <a:prstGeom prst="rect">
            <a:avLst/>
          </a:prstGeom>
        </p:spPr>
      </p:pic>
      <p:pic>
        <p:nvPicPr>
          <p:cNvPr id="6" name="Picture 5">
            <a:extLst>
              <a:ext uri="{FF2B5EF4-FFF2-40B4-BE49-F238E27FC236}">
                <a16:creationId xmlns:a16="http://schemas.microsoft.com/office/drawing/2014/main" id="{9DE32BD8-8C05-311C-572F-D8FCC8D1B91B}"/>
              </a:ext>
            </a:extLst>
          </p:cNvPr>
          <p:cNvPicPr>
            <a:picLocks noChangeAspect="1"/>
          </p:cNvPicPr>
          <p:nvPr/>
        </p:nvPicPr>
        <p:blipFill>
          <a:blip r:embed="rId3"/>
          <a:stretch>
            <a:fillRect/>
          </a:stretch>
        </p:blipFill>
        <p:spPr>
          <a:xfrm>
            <a:off x="5493483" y="1041549"/>
            <a:ext cx="4564917" cy="4151982"/>
          </a:xfrm>
          <a:prstGeom prst="rect">
            <a:avLst/>
          </a:prstGeom>
          <a:ln>
            <a:solidFill>
              <a:schemeClr val="tx1">
                <a:lumMod val="75000"/>
              </a:schemeClr>
            </a:solidFill>
          </a:ln>
        </p:spPr>
      </p:pic>
    </p:spTree>
    <p:extLst>
      <p:ext uri="{BB962C8B-B14F-4D97-AF65-F5344CB8AC3E}">
        <p14:creationId xmlns:p14="http://schemas.microsoft.com/office/powerpoint/2010/main" val="158254235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D73F-CF37-DFCD-4541-8EFF0B79606F}"/>
              </a:ext>
            </a:extLst>
          </p:cNvPr>
          <p:cNvSpPr>
            <a:spLocks noGrp="1"/>
          </p:cNvSpPr>
          <p:nvPr>
            <p:ph type="title"/>
          </p:nvPr>
        </p:nvSpPr>
        <p:spPr/>
        <p:txBody>
          <a:bodyPr/>
          <a:lstStyle/>
          <a:p>
            <a:r>
              <a:rPr lang="en-US" dirty="0"/>
              <a:t>Demo07 uses </a:t>
            </a:r>
            <a:r>
              <a:rPr lang="en-US" dirty="0" err="1"/>
              <a:t>SqlConnectionWriter</a:t>
            </a:r>
            <a:r>
              <a:rPr lang="en-US" dirty="0"/>
              <a:t> Class</a:t>
            </a:r>
          </a:p>
        </p:txBody>
      </p:sp>
      <p:sp>
        <p:nvSpPr>
          <p:cNvPr id="3" name="Text Placeholder 2">
            <a:extLst>
              <a:ext uri="{FF2B5EF4-FFF2-40B4-BE49-F238E27FC236}">
                <a16:creationId xmlns:a16="http://schemas.microsoft.com/office/drawing/2014/main" id="{BE2105F6-D885-BD42-EBFB-143D2C7BE55F}"/>
              </a:ext>
            </a:extLst>
          </p:cNvPr>
          <p:cNvSpPr>
            <a:spLocks noGrp="1"/>
          </p:cNvSpPr>
          <p:nvPr>
            <p:ph type="body" sz="quarter" idx="10"/>
          </p:nvPr>
        </p:nvSpPr>
        <p:spPr>
          <a:xfrm>
            <a:off x="511277" y="1227439"/>
            <a:ext cx="11604521" cy="1431161"/>
          </a:xfrm>
        </p:spPr>
        <p:txBody>
          <a:bodyPr/>
          <a:lstStyle/>
          <a:p>
            <a:r>
              <a:rPr lang="en-US" sz="2000" b="1" dirty="0" err="1">
                <a:solidFill>
                  <a:schemeClr val="accent3">
                    <a:lumMod val="75000"/>
                  </a:schemeClr>
                </a:solidFill>
              </a:rPr>
              <a:t>FabricIsvPlaybook</a:t>
            </a:r>
            <a:r>
              <a:rPr lang="en-US" dirty="0"/>
              <a:t> project includes custom </a:t>
            </a:r>
            <a:r>
              <a:rPr lang="en-US" sz="2000" b="1" dirty="0" err="1">
                <a:solidFill>
                  <a:schemeClr val="accent3">
                    <a:lumMod val="75000"/>
                  </a:schemeClr>
                </a:solidFill>
              </a:rPr>
              <a:t>SqlConnectionWriter</a:t>
            </a:r>
            <a:r>
              <a:rPr lang="en-US" dirty="0"/>
              <a:t> class</a:t>
            </a:r>
          </a:p>
          <a:p>
            <a:pPr lvl="1"/>
            <a:r>
              <a:rPr lang="en-US" dirty="0"/>
              <a:t>Abstracts away code to establish connection to SQL endpoint and execute SQL statements</a:t>
            </a:r>
          </a:p>
          <a:p>
            <a:pPr lvl="1"/>
            <a:r>
              <a:rPr lang="en-US" dirty="0"/>
              <a:t>Uses classes from </a:t>
            </a:r>
            <a:r>
              <a:rPr lang="en-US" sz="1600" b="1" dirty="0">
                <a:solidFill>
                  <a:schemeClr val="accent3">
                    <a:lumMod val="75000"/>
                  </a:schemeClr>
                </a:solidFill>
              </a:rPr>
              <a:t>Microsoft.Data.SqlClient</a:t>
            </a:r>
            <a:r>
              <a:rPr lang="en-US" dirty="0"/>
              <a:t> including </a:t>
            </a:r>
            <a:r>
              <a:rPr lang="en-US" sz="1600" b="1" dirty="0" err="1">
                <a:solidFill>
                  <a:schemeClr val="accent3">
                    <a:lumMod val="75000"/>
                  </a:schemeClr>
                </a:solidFill>
              </a:rPr>
              <a:t>SqlConnection</a:t>
            </a:r>
            <a:r>
              <a:rPr lang="en-US" dirty="0"/>
              <a:t> and </a:t>
            </a:r>
            <a:r>
              <a:rPr lang="en-US" sz="1600" b="1" dirty="0" err="1">
                <a:solidFill>
                  <a:schemeClr val="accent3">
                    <a:lumMod val="75000"/>
                  </a:schemeClr>
                </a:solidFill>
              </a:rPr>
              <a:t>SqlCommand</a:t>
            </a:r>
            <a:endParaRPr lang="en-US" b="1" dirty="0">
              <a:solidFill>
                <a:schemeClr val="accent3">
                  <a:lumMod val="75000"/>
                </a:schemeClr>
              </a:solidFill>
            </a:endParaRPr>
          </a:p>
          <a:p>
            <a:pPr lvl="1"/>
            <a:r>
              <a:rPr lang="en-US" dirty="0"/>
              <a:t>Calls </a:t>
            </a:r>
            <a:r>
              <a:rPr lang="en-US" sz="1600" b="1" dirty="0" err="1">
                <a:solidFill>
                  <a:schemeClr val="accent3">
                    <a:lumMod val="75000"/>
                  </a:schemeClr>
                </a:solidFill>
              </a:rPr>
              <a:t>EntraIdTokenManager.GetAccessTokenForSqlEndPoint</a:t>
            </a:r>
            <a:r>
              <a:rPr lang="en-US" dirty="0"/>
              <a:t> to acquire access token to access SQL endpoint</a:t>
            </a:r>
          </a:p>
        </p:txBody>
      </p:sp>
      <p:pic>
        <p:nvPicPr>
          <p:cNvPr id="5" name="Picture 4">
            <a:extLst>
              <a:ext uri="{FF2B5EF4-FFF2-40B4-BE49-F238E27FC236}">
                <a16:creationId xmlns:a16="http://schemas.microsoft.com/office/drawing/2014/main" id="{B469C07D-9442-9080-EBC6-FB8D73FAAFE8}"/>
              </a:ext>
            </a:extLst>
          </p:cNvPr>
          <p:cNvPicPr>
            <a:picLocks noChangeAspect="1"/>
          </p:cNvPicPr>
          <p:nvPr/>
        </p:nvPicPr>
        <p:blipFill>
          <a:blip r:embed="rId2"/>
          <a:stretch>
            <a:fillRect/>
          </a:stretch>
        </p:blipFill>
        <p:spPr>
          <a:xfrm>
            <a:off x="1239595" y="2818574"/>
            <a:ext cx="5968327" cy="3985451"/>
          </a:xfrm>
          <a:prstGeom prst="rect">
            <a:avLst/>
          </a:prstGeom>
          <a:ln>
            <a:solidFill>
              <a:schemeClr val="tx1"/>
            </a:solidFill>
          </a:ln>
        </p:spPr>
      </p:pic>
    </p:spTree>
    <p:extLst>
      <p:ext uri="{BB962C8B-B14F-4D97-AF65-F5344CB8AC3E}">
        <p14:creationId xmlns:p14="http://schemas.microsoft.com/office/powerpoint/2010/main" val="261193649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6781-C1A4-AA0A-9EAE-3B2C9369E700}"/>
              </a:ext>
            </a:extLst>
          </p:cNvPr>
          <p:cNvSpPr>
            <a:spLocks noGrp="1"/>
          </p:cNvSpPr>
          <p:nvPr>
            <p:ph type="title"/>
          </p:nvPr>
        </p:nvSpPr>
        <p:spPr/>
        <p:txBody>
          <a:bodyPr/>
          <a:lstStyle/>
          <a:p>
            <a:r>
              <a:rPr lang="en-US" dirty="0"/>
              <a:t>Create Warehouse and Establishing SQL Connection</a:t>
            </a:r>
          </a:p>
        </p:txBody>
      </p:sp>
      <p:sp>
        <p:nvSpPr>
          <p:cNvPr id="6" name="Text Placeholder 5">
            <a:extLst>
              <a:ext uri="{FF2B5EF4-FFF2-40B4-BE49-F238E27FC236}">
                <a16:creationId xmlns:a16="http://schemas.microsoft.com/office/drawing/2014/main" id="{0BDF00DE-A8E0-D703-2C04-6236A44B18CB}"/>
              </a:ext>
            </a:extLst>
          </p:cNvPr>
          <p:cNvSpPr>
            <a:spLocks noGrp="1"/>
          </p:cNvSpPr>
          <p:nvPr>
            <p:ph type="body" sz="quarter" idx="10"/>
          </p:nvPr>
        </p:nvSpPr>
        <p:spPr>
          <a:xfrm>
            <a:off x="511277" y="1227439"/>
            <a:ext cx="11604521" cy="1431161"/>
          </a:xfrm>
        </p:spPr>
        <p:txBody>
          <a:bodyPr/>
          <a:lstStyle/>
          <a:p>
            <a:r>
              <a:rPr lang="en-US" dirty="0"/>
              <a:t>High-level steps for building out data warehouse</a:t>
            </a:r>
          </a:p>
          <a:p>
            <a:pPr lvl="1">
              <a:buFont typeface="+mj-lt"/>
              <a:buAutoNum type="arabicPeriod"/>
            </a:pPr>
            <a:r>
              <a:rPr lang="en-US" dirty="0"/>
              <a:t>Create data warehouse</a:t>
            </a:r>
          </a:p>
          <a:p>
            <a:pPr lvl="1">
              <a:buFont typeface="+mj-lt"/>
              <a:buAutoNum type="arabicPeriod"/>
            </a:pPr>
            <a:r>
              <a:rPr lang="en-US" dirty="0"/>
              <a:t>Get connection info for SQL endpoint</a:t>
            </a:r>
          </a:p>
          <a:p>
            <a:pPr lvl="1">
              <a:buFont typeface="+mj-lt"/>
              <a:buAutoNum type="arabicPeriod"/>
            </a:pPr>
            <a:r>
              <a:rPr lang="en-US" dirty="0"/>
              <a:t>Establish connection to SQL endpoint and execute SQL statements</a:t>
            </a:r>
          </a:p>
        </p:txBody>
      </p:sp>
      <p:pic>
        <p:nvPicPr>
          <p:cNvPr id="5" name="Picture 4">
            <a:extLst>
              <a:ext uri="{FF2B5EF4-FFF2-40B4-BE49-F238E27FC236}">
                <a16:creationId xmlns:a16="http://schemas.microsoft.com/office/drawing/2014/main" id="{B7099AB9-00A2-A5F2-ECE3-E7B3DA675F83}"/>
              </a:ext>
            </a:extLst>
          </p:cNvPr>
          <p:cNvPicPr>
            <a:picLocks noChangeAspect="1"/>
          </p:cNvPicPr>
          <p:nvPr/>
        </p:nvPicPr>
        <p:blipFill>
          <a:blip r:embed="rId2"/>
          <a:stretch>
            <a:fillRect/>
          </a:stretch>
        </p:blipFill>
        <p:spPr>
          <a:xfrm>
            <a:off x="963252" y="2762750"/>
            <a:ext cx="10452000" cy="3935369"/>
          </a:xfrm>
          <a:prstGeom prst="rect">
            <a:avLst/>
          </a:prstGeom>
          <a:ln>
            <a:solidFill>
              <a:schemeClr val="tx1"/>
            </a:solidFill>
          </a:ln>
        </p:spPr>
      </p:pic>
    </p:spTree>
    <p:extLst>
      <p:ext uri="{BB962C8B-B14F-4D97-AF65-F5344CB8AC3E}">
        <p14:creationId xmlns:p14="http://schemas.microsoft.com/office/powerpoint/2010/main" val="254987079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D73F-CF37-DFCD-4541-8EFF0B79606F}"/>
              </a:ext>
            </a:extLst>
          </p:cNvPr>
          <p:cNvSpPr>
            <a:spLocks noGrp="1"/>
          </p:cNvSpPr>
          <p:nvPr>
            <p:ph type="title"/>
          </p:nvPr>
        </p:nvSpPr>
        <p:spPr/>
        <p:txBody>
          <a:bodyPr/>
          <a:lstStyle/>
          <a:p>
            <a:r>
              <a:rPr lang="en-US" dirty="0"/>
              <a:t>The </a:t>
            </a:r>
            <a:r>
              <a:rPr lang="en-US" dirty="0" err="1"/>
              <a:t>SqlConnectionWriter</a:t>
            </a:r>
            <a:r>
              <a:rPr lang="en-US" dirty="0"/>
              <a:t> Class</a:t>
            </a:r>
          </a:p>
        </p:txBody>
      </p:sp>
      <p:sp>
        <p:nvSpPr>
          <p:cNvPr id="3" name="Text Placeholder 2">
            <a:extLst>
              <a:ext uri="{FF2B5EF4-FFF2-40B4-BE49-F238E27FC236}">
                <a16:creationId xmlns:a16="http://schemas.microsoft.com/office/drawing/2014/main" id="{BE2105F6-D885-BD42-EBFB-143D2C7BE55F}"/>
              </a:ext>
            </a:extLst>
          </p:cNvPr>
          <p:cNvSpPr>
            <a:spLocks noGrp="1"/>
          </p:cNvSpPr>
          <p:nvPr>
            <p:ph type="body" sz="quarter" idx="10"/>
          </p:nvPr>
        </p:nvSpPr>
        <p:spPr>
          <a:xfrm>
            <a:off x="511277" y="1227439"/>
            <a:ext cx="11604521" cy="1431161"/>
          </a:xfrm>
        </p:spPr>
        <p:txBody>
          <a:bodyPr/>
          <a:lstStyle/>
          <a:p>
            <a:r>
              <a:rPr lang="en-US" sz="2000" b="1" dirty="0">
                <a:solidFill>
                  <a:schemeClr val="accent3">
                    <a:lumMod val="75000"/>
                  </a:schemeClr>
                </a:solidFill>
              </a:rPr>
              <a:t>Demo5-CreateWarehouse</a:t>
            </a:r>
            <a:r>
              <a:rPr lang="en-US" dirty="0"/>
              <a:t> projects includes custom </a:t>
            </a:r>
            <a:r>
              <a:rPr lang="en-US" sz="2000" b="1" dirty="0" err="1">
                <a:solidFill>
                  <a:schemeClr val="accent3">
                    <a:lumMod val="75000"/>
                  </a:schemeClr>
                </a:solidFill>
              </a:rPr>
              <a:t>SqlConnectionWriter</a:t>
            </a:r>
            <a:r>
              <a:rPr lang="en-US" dirty="0"/>
              <a:t> class</a:t>
            </a:r>
          </a:p>
          <a:p>
            <a:pPr lvl="1"/>
            <a:r>
              <a:rPr lang="en-US" dirty="0"/>
              <a:t>Abstracts away code to establish connection to SQL endpoint and execute SQL statements</a:t>
            </a:r>
          </a:p>
          <a:p>
            <a:pPr lvl="1"/>
            <a:r>
              <a:rPr lang="en-US" dirty="0"/>
              <a:t>Uses classes from </a:t>
            </a:r>
            <a:r>
              <a:rPr lang="en-US" sz="1600" b="1" dirty="0">
                <a:solidFill>
                  <a:schemeClr val="accent3">
                    <a:lumMod val="75000"/>
                  </a:schemeClr>
                </a:solidFill>
              </a:rPr>
              <a:t>Microsoft.Data.SqlClient</a:t>
            </a:r>
            <a:r>
              <a:rPr lang="en-US" dirty="0"/>
              <a:t> including </a:t>
            </a:r>
            <a:r>
              <a:rPr lang="en-US" sz="1600" b="1" dirty="0" err="1">
                <a:solidFill>
                  <a:schemeClr val="accent3">
                    <a:lumMod val="75000"/>
                  </a:schemeClr>
                </a:solidFill>
              </a:rPr>
              <a:t>SqlConnection</a:t>
            </a:r>
            <a:r>
              <a:rPr lang="en-US" dirty="0"/>
              <a:t> and </a:t>
            </a:r>
            <a:r>
              <a:rPr lang="en-US" sz="1600" b="1" dirty="0" err="1">
                <a:solidFill>
                  <a:schemeClr val="accent3">
                    <a:lumMod val="75000"/>
                  </a:schemeClr>
                </a:solidFill>
              </a:rPr>
              <a:t>SqlCommand</a:t>
            </a:r>
            <a:endParaRPr lang="en-US" b="1" dirty="0">
              <a:solidFill>
                <a:schemeClr val="accent3">
                  <a:lumMod val="75000"/>
                </a:schemeClr>
              </a:solidFill>
            </a:endParaRPr>
          </a:p>
          <a:p>
            <a:pPr lvl="1"/>
            <a:r>
              <a:rPr lang="en-US" dirty="0"/>
              <a:t>Calls </a:t>
            </a:r>
            <a:r>
              <a:rPr lang="en-US" sz="1600" b="1" dirty="0" err="1">
                <a:solidFill>
                  <a:schemeClr val="accent3">
                    <a:lumMod val="75000"/>
                  </a:schemeClr>
                </a:solidFill>
              </a:rPr>
              <a:t>AzureAdTokenManager.GetAccessTokenForSqlEndPoint</a:t>
            </a:r>
            <a:r>
              <a:rPr lang="en-US" dirty="0"/>
              <a:t> to acquire access token to access SQL endpoint</a:t>
            </a:r>
          </a:p>
        </p:txBody>
      </p:sp>
      <p:pic>
        <p:nvPicPr>
          <p:cNvPr id="5" name="Picture 4">
            <a:extLst>
              <a:ext uri="{FF2B5EF4-FFF2-40B4-BE49-F238E27FC236}">
                <a16:creationId xmlns:a16="http://schemas.microsoft.com/office/drawing/2014/main" id="{B469C07D-9442-9080-EBC6-FB8D73FAAFE8}"/>
              </a:ext>
            </a:extLst>
          </p:cNvPr>
          <p:cNvPicPr>
            <a:picLocks noChangeAspect="1"/>
          </p:cNvPicPr>
          <p:nvPr/>
        </p:nvPicPr>
        <p:blipFill>
          <a:blip r:embed="rId2"/>
          <a:stretch>
            <a:fillRect/>
          </a:stretch>
        </p:blipFill>
        <p:spPr>
          <a:xfrm>
            <a:off x="1239595" y="2818574"/>
            <a:ext cx="5968327" cy="3985451"/>
          </a:xfrm>
          <a:prstGeom prst="rect">
            <a:avLst/>
          </a:prstGeom>
          <a:ln>
            <a:solidFill>
              <a:schemeClr val="tx1"/>
            </a:solidFill>
          </a:ln>
        </p:spPr>
      </p:pic>
    </p:spTree>
    <p:extLst>
      <p:ext uri="{BB962C8B-B14F-4D97-AF65-F5344CB8AC3E}">
        <p14:creationId xmlns:p14="http://schemas.microsoft.com/office/powerpoint/2010/main" val="259316302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BC80F-7072-4101-186C-4CECF3753D27}"/>
              </a:ext>
            </a:extLst>
          </p:cNvPr>
          <p:cNvSpPr>
            <a:spLocks noGrp="1"/>
          </p:cNvSpPr>
          <p:nvPr>
            <p:ph type="title"/>
          </p:nvPr>
        </p:nvSpPr>
        <p:spPr/>
        <p:txBody>
          <a:bodyPr/>
          <a:lstStyle/>
          <a:p>
            <a:r>
              <a:rPr lang="en-US" dirty="0" err="1"/>
              <a:t>GetAccessTokenForSqlEndPoint</a:t>
            </a:r>
            <a:endParaRPr lang="en-US" dirty="0"/>
          </a:p>
        </p:txBody>
      </p:sp>
      <p:sp>
        <p:nvSpPr>
          <p:cNvPr id="6" name="Text Placeholder 5">
            <a:extLst>
              <a:ext uri="{FF2B5EF4-FFF2-40B4-BE49-F238E27FC236}">
                <a16:creationId xmlns:a16="http://schemas.microsoft.com/office/drawing/2014/main" id="{F0745C3E-22C3-5C6A-E163-0D5F09915FED}"/>
              </a:ext>
            </a:extLst>
          </p:cNvPr>
          <p:cNvSpPr>
            <a:spLocks noGrp="1"/>
          </p:cNvSpPr>
          <p:nvPr>
            <p:ph type="body" sz="quarter" idx="10"/>
          </p:nvPr>
        </p:nvSpPr>
        <p:spPr>
          <a:xfrm>
            <a:off x="511277" y="1227439"/>
            <a:ext cx="11604521" cy="1077218"/>
          </a:xfrm>
        </p:spPr>
        <p:txBody>
          <a:bodyPr/>
          <a:lstStyle/>
          <a:p>
            <a:r>
              <a:rPr lang="en-US" sz="2000" b="1" dirty="0">
                <a:solidFill>
                  <a:schemeClr val="accent3">
                    <a:lumMod val="75000"/>
                  </a:schemeClr>
                </a:solidFill>
              </a:rPr>
              <a:t>AzureAdTokenManager</a:t>
            </a:r>
            <a:r>
              <a:rPr lang="en-US" dirty="0"/>
              <a:t> class contain </a:t>
            </a:r>
            <a:r>
              <a:rPr lang="en-US" sz="2000" b="1" dirty="0" err="1">
                <a:solidFill>
                  <a:schemeClr val="accent3">
                    <a:lumMod val="75000"/>
                  </a:schemeClr>
                </a:solidFill>
              </a:rPr>
              <a:t>GetAccessTokenForSqlEndPoint</a:t>
            </a:r>
            <a:r>
              <a:rPr lang="en-US" dirty="0"/>
              <a:t> method</a:t>
            </a:r>
          </a:p>
          <a:p>
            <a:pPr lvl="1"/>
            <a:r>
              <a:rPr lang="en-US" dirty="0"/>
              <a:t>Authenticates with special application Id used by </a:t>
            </a:r>
            <a:r>
              <a:rPr lang="en-US" sz="1800" b="1" dirty="0">
                <a:solidFill>
                  <a:schemeClr val="accent3">
                    <a:lumMod val="75000"/>
                  </a:schemeClr>
                </a:solidFill>
              </a:rPr>
              <a:t>Microsoft.Data.SqlClient</a:t>
            </a:r>
            <a:r>
              <a:rPr lang="en-US" dirty="0"/>
              <a:t> package</a:t>
            </a:r>
          </a:p>
          <a:p>
            <a:pPr lvl="1"/>
            <a:r>
              <a:rPr lang="en-US" dirty="0"/>
              <a:t>Acquires access token with SQL-specific delegated permission </a:t>
            </a:r>
            <a:r>
              <a:rPr lang="en-US" sz="1600" b="1" dirty="0">
                <a:solidFill>
                  <a:schemeClr val="accent3">
                    <a:lumMod val="75000"/>
                  </a:schemeClr>
                </a:solidFill>
              </a:rPr>
              <a:t>https://database.windows.net//.default</a:t>
            </a:r>
            <a:endParaRPr lang="en-US" b="1" dirty="0">
              <a:solidFill>
                <a:schemeClr val="accent3">
                  <a:lumMod val="75000"/>
                </a:schemeClr>
              </a:solidFill>
            </a:endParaRPr>
          </a:p>
        </p:txBody>
      </p:sp>
      <p:pic>
        <p:nvPicPr>
          <p:cNvPr id="4" name="Picture 3">
            <a:extLst>
              <a:ext uri="{FF2B5EF4-FFF2-40B4-BE49-F238E27FC236}">
                <a16:creationId xmlns:a16="http://schemas.microsoft.com/office/drawing/2014/main" id="{B8E7763F-89CB-2EB3-0F8D-B3B630F3BFA8}"/>
              </a:ext>
            </a:extLst>
          </p:cNvPr>
          <p:cNvPicPr>
            <a:picLocks noChangeAspect="1"/>
          </p:cNvPicPr>
          <p:nvPr/>
        </p:nvPicPr>
        <p:blipFill>
          <a:blip r:embed="rId2"/>
          <a:stretch>
            <a:fillRect/>
          </a:stretch>
        </p:blipFill>
        <p:spPr>
          <a:xfrm>
            <a:off x="1276872" y="2437393"/>
            <a:ext cx="6804086" cy="3916464"/>
          </a:xfrm>
          <a:prstGeom prst="rect">
            <a:avLst/>
          </a:prstGeom>
          <a:ln>
            <a:solidFill>
              <a:schemeClr val="tx1"/>
            </a:solidFill>
          </a:ln>
        </p:spPr>
      </p:pic>
      <p:grpSp>
        <p:nvGrpSpPr>
          <p:cNvPr id="7" name="Group 6">
            <a:extLst>
              <a:ext uri="{FF2B5EF4-FFF2-40B4-BE49-F238E27FC236}">
                <a16:creationId xmlns:a16="http://schemas.microsoft.com/office/drawing/2014/main" id="{0EACFB50-8E46-84AF-A788-AF3FA5D8F419}"/>
              </a:ext>
            </a:extLst>
          </p:cNvPr>
          <p:cNvGrpSpPr/>
          <p:nvPr/>
        </p:nvGrpSpPr>
        <p:grpSpPr>
          <a:xfrm>
            <a:off x="8714132" y="2437393"/>
            <a:ext cx="3523421" cy="1748516"/>
            <a:chOff x="8714132" y="2437393"/>
            <a:chExt cx="3523421" cy="1748516"/>
          </a:xfrm>
        </p:grpSpPr>
        <p:sp>
          <p:nvSpPr>
            <p:cNvPr id="2" name="Arrow: Up 1">
              <a:extLst>
                <a:ext uri="{FF2B5EF4-FFF2-40B4-BE49-F238E27FC236}">
                  <a16:creationId xmlns:a16="http://schemas.microsoft.com/office/drawing/2014/main" id="{A8B54BD3-B500-2DA8-B9D3-E32677FDAFED}"/>
                </a:ext>
              </a:extLst>
            </p:cNvPr>
            <p:cNvSpPr/>
            <p:nvPr/>
          </p:nvSpPr>
          <p:spPr bwMode="auto">
            <a:xfrm>
              <a:off x="10267121" y="2437393"/>
              <a:ext cx="417444" cy="795131"/>
            </a:xfrm>
            <a:prstGeom prst="upArrow">
              <a:avLst/>
            </a:prstGeom>
            <a:solidFill>
              <a:schemeClr val="accent4">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BBE6B4C3-8559-1B09-2C7D-6D51DB82573E}"/>
                </a:ext>
              </a:extLst>
            </p:cNvPr>
            <p:cNvSpPr/>
            <p:nvPr/>
          </p:nvSpPr>
          <p:spPr bwMode="auto">
            <a:xfrm>
              <a:off x="8714132" y="2875345"/>
              <a:ext cx="3523421" cy="1310564"/>
            </a:xfrm>
            <a:prstGeom prst="rect">
              <a:avLst/>
            </a:prstGeom>
            <a:solidFill>
              <a:schemeClr val="accent4">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This is really funky. You must pass two forward slashes instead of one slash</a:t>
              </a:r>
            </a:p>
            <a:p>
              <a:pPr marL="285750" indent="-285750" defTabSz="932472" fontAlgn="base">
                <a:lnSpc>
                  <a:spcPct val="90000"/>
                </a:lnSpc>
                <a:spcBef>
                  <a:spcPts val="60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Passing </a:t>
              </a:r>
              <a:r>
                <a:rPr lang="en-US" sz="1400" b="1" dirty="0">
                  <a:solidFill>
                    <a:schemeClr val="tx1"/>
                  </a:solidFill>
                  <a:ea typeface="Segoe UI" pitchFamily="34" charset="0"/>
                  <a:cs typeface="Segoe UI" pitchFamily="34" charset="0"/>
                </a:rPr>
                <a:t>//.default</a:t>
              </a:r>
              <a:r>
                <a:rPr lang="en-US" sz="1400" dirty="0">
                  <a:solidFill>
                    <a:schemeClr val="tx1"/>
                  </a:solidFill>
                  <a:ea typeface="Segoe UI" pitchFamily="34" charset="0"/>
                  <a:cs typeface="Segoe UI" pitchFamily="34" charset="0"/>
                </a:rPr>
                <a:t> works</a:t>
              </a:r>
            </a:p>
            <a:p>
              <a:pPr marL="285750" indent="-285750" defTabSz="932472" fontAlgn="base">
                <a:lnSpc>
                  <a:spcPct val="90000"/>
                </a:lnSpc>
                <a:spcBef>
                  <a:spcPts val="60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Passing </a:t>
              </a:r>
              <a:r>
                <a:rPr lang="en-US" sz="1400" b="1" dirty="0">
                  <a:solidFill>
                    <a:schemeClr val="tx1"/>
                  </a:solidFill>
                  <a:ea typeface="Segoe UI" pitchFamily="34" charset="0"/>
                  <a:cs typeface="Segoe UI" pitchFamily="34" charset="0"/>
                </a:rPr>
                <a:t>/.default</a:t>
              </a:r>
              <a:r>
                <a:rPr lang="en-US" sz="1400" dirty="0">
                  <a:solidFill>
                    <a:schemeClr val="tx1"/>
                  </a:solidFill>
                  <a:ea typeface="Segoe UI" pitchFamily="34" charset="0"/>
                  <a:cs typeface="Segoe UI" pitchFamily="34" charset="0"/>
                </a:rPr>
                <a:t> does not work</a:t>
              </a:r>
            </a:p>
          </p:txBody>
        </p:sp>
      </p:grpSp>
    </p:spTree>
    <p:extLst>
      <p:ext uri="{BB962C8B-B14F-4D97-AF65-F5344CB8AC3E}">
        <p14:creationId xmlns:p14="http://schemas.microsoft.com/office/powerpoint/2010/main" val="97355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9094-0688-10EE-868E-00021955E99A}"/>
              </a:ext>
            </a:extLst>
          </p:cNvPr>
          <p:cNvSpPr>
            <a:spLocks noGrp="1"/>
          </p:cNvSpPr>
          <p:nvPr>
            <p:ph type="title"/>
          </p:nvPr>
        </p:nvSpPr>
        <p:spPr/>
        <p:txBody>
          <a:bodyPr/>
          <a:lstStyle/>
          <a:p>
            <a:r>
              <a:rPr lang="en-US" dirty="0"/>
              <a:t>Populate Warehouse by Creating Stored Procedures</a:t>
            </a:r>
          </a:p>
        </p:txBody>
      </p:sp>
      <p:sp>
        <p:nvSpPr>
          <p:cNvPr id="15" name="Text Placeholder 14">
            <a:extLst>
              <a:ext uri="{FF2B5EF4-FFF2-40B4-BE49-F238E27FC236}">
                <a16:creationId xmlns:a16="http://schemas.microsoft.com/office/drawing/2014/main" id="{BDACCDDB-E5FE-F4C0-F746-18958B577876}"/>
              </a:ext>
            </a:extLst>
          </p:cNvPr>
          <p:cNvSpPr>
            <a:spLocks noGrp="1"/>
          </p:cNvSpPr>
          <p:nvPr>
            <p:ph type="body" sz="quarter" idx="10"/>
          </p:nvPr>
        </p:nvSpPr>
        <p:spPr>
          <a:xfrm>
            <a:off x="511277" y="1227439"/>
            <a:ext cx="11604521" cy="369332"/>
          </a:xfrm>
        </p:spPr>
        <p:txBody>
          <a:bodyPr/>
          <a:lstStyle/>
          <a:p>
            <a:r>
              <a:rPr lang="en-US" dirty="0"/>
              <a:t>ISV application begins by executing SQL commands to create stored procedures</a:t>
            </a:r>
          </a:p>
        </p:txBody>
      </p:sp>
      <p:pic>
        <p:nvPicPr>
          <p:cNvPr id="8" name="Picture 7">
            <a:extLst>
              <a:ext uri="{FF2B5EF4-FFF2-40B4-BE49-F238E27FC236}">
                <a16:creationId xmlns:a16="http://schemas.microsoft.com/office/drawing/2014/main" id="{DBBFF6F3-AC8E-A155-A475-88C7F172AA92}"/>
              </a:ext>
            </a:extLst>
          </p:cNvPr>
          <p:cNvPicPr>
            <a:picLocks noChangeAspect="1"/>
          </p:cNvPicPr>
          <p:nvPr/>
        </p:nvPicPr>
        <p:blipFill>
          <a:blip r:embed="rId2"/>
          <a:stretch>
            <a:fillRect/>
          </a:stretch>
        </p:blipFill>
        <p:spPr>
          <a:xfrm>
            <a:off x="6911277" y="1931989"/>
            <a:ext cx="2312497" cy="3486755"/>
          </a:xfrm>
          <a:prstGeom prst="rect">
            <a:avLst/>
          </a:prstGeom>
          <a:ln>
            <a:solidFill>
              <a:schemeClr val="tx1"/>
            </a:solidFill>
          </a:ln>
        </p:spPr>
      </p:pic>
      <p:sp>
        <p:nvSpPr>
          <p:cNvPr id="7" name="Rectangle 6">
            <a:extLst>
              <a:ext uri="{FF2B5EF4-FFF2-40B4-BE49-F238E27FC236}">
                <a16:creationId xmlns:a16="http://schemas.microsoft.com/office/drawing/2014/main" id="{016FA989-A213-D06F-CB84-2806D3374C8B}"/>
              </a:ext>
            </a:extLst>
          </p:cNvPr>
          <p:cNvSpPr/>
          <p:nvPr/>
        </p:nvSpPr>
        <p:spPr>
          <a:xfrm>
            <a:off x="835565" y="1904922"/>
            <a:ext cx="1521961" cy="445667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1" name="Arrow: Right 10">
            <a:extLst>
              <a:ext uri="{FF2B5EF4-FFF2-40B4-BE49-F238E27FC236}">
                <a16:creationId xmlns:a16="http://schemas.microsoft.com/office/drawing/2014/main" id="{387B37AC-9E2D-A0A8-9D65-783410F04E08}"/>
              </a:ext>
            </a:extLst>
          </p:cNvPr>
          <p:cNvSpPr/>
          <p:nvPr/>
        </p:nvSpPr>
        <p:spPr bwMode="auto">
          <a:xfrm>
            <a:off x="2357526" y="3780291"/>
            <a:ext cx="4968561"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SQL Commands</a:t>
            </a:r>
          </a:p>
        </p:txBody>
      </p:sp>
      <p:pic>
        <p:nvPicPr>
          <p:cNvPr id="5" name="Picture 4">
            <a:extLst>
              <a:ext uri="{FF2B5EF4-FFF2-40B4-BE49-F238E27FC236}">
                <a16:creationId xmlns:a16="http://schemas.microsoft.com/office/drawing/2014/main" id="{B8C36A25-533E-97EE-5A73-28F8EEC77CE8}"/>
              </a:ext>
            </a:extLst>
          </p:cNvPr>
          <p:cNvPicPr>
            <a:picLocks noChangeAspect="1"/>
          </p:cNvPicPr>
          <p:nvPr/>
        </p:nvPicPr>
        <p:blipFill>
          <a:blip r:embed="rId3"/>
          <a:stretch>
            <a:fillRect/>
          </a:stretch>
        </p:blipFill>
        <p:spPr>
          <a:xfrm>
            <a:off x="2926654" y="1931989"/>
            <a:ext cx="2916556" cy="4456676"/>
          </a:xfrm>
          <a:prstGeom prst="rect">
            <a:avLst/>
          </a:prstGeom>
          <a:ln>
            <a:solidFill>
              <a:schemeClr val="tx1"/>
            </a:solidFill>
          </a:ln>
        </p:spPr>
      </p:pic>
    </p:spTree>
    <p:extLst>
      <p:ext uri="{BB962C8B-B14F-4D97-AF65-F5344CB8AC3E}">
        <p14:creationId xmlns:p14="http://schemas.microsoft.com/office/powerpoint/2010/main" val="72478023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908D-F80C-63C0-D8DF-10F60F579C23}"/>
              </a:ext>
            </a:extLst>
          </p:cNvPr>
          <p:cNvSpPr>
            <a:spLocks noGrp="1"/>
          </p:cNvSpPr>
          <p:nvPr>
            <p:ph type="title"/>
          </p:nvPr>
        </p:nvSpPr>
        <p:spPr/>
        <p:txBody>
          <a:bodyPr/>
          <a:lstStyle/>
          <a:p>
            <a:r>
              <a:rPr lang="en-US" dirty="0"/>
              <a:t>Populating Warehouse Tables from Lakehouse Tables</a:t>
            </a:r>
          </a:p>
        </p:txBody>
      </p:sp>
      <p:sp>
        <p:nvSpPr>
          <p:cNvPr id="3" name="Text Placeholder 2">
            <a:extLst>
              <a:ext uri="{FF2B5EF4-FFF2-40B4-BE49-F238E27FC236}">
                <a16:creationId xmlns:a16="http://schemas.microsoft.com/office/drawing/2014/main" id="{E10B2109-87AB-7CF3-514A-DC4E16B55D7A}"/>
              </a:ext>
            </a:extLst>
          </p:cNvPr>
          <p:cNvSpPr>
            <a:spLocks noGrp="1"/>
          </p:cNvSpPr>
          <p:nvPr>
            <p:ph type="body" sz="quarter" idx="10"/>
          </p:nvPr>
        </p:nvSpPr>
        <p:spPr>
          <a:xfrm>
            <a:off x="511277" y="1227439"/>
            <a:ext cx="11604521" cy="1431161"/>
          </a:xfrm>
        </p:spPr>
        <p:txBody>
          <a:bodyPr/>
          <a:lstStyle/>
          <a:p>
            <a:r>
              <a:rPr lang="en-US" dirty="0"/>
              <a:t>SQL </a:t>
            </a:r>
            <a:r>
              <a:rPr lang="en-US" sz="1800" b="1" dirty="0">
                <a:solidFill>
                  <a:schemeClr val="accent3">
                    <a:lumMod val="75000"/>
                  </a:schemeClr>
                </a:solidFill>
              </a:rPr>
              <a:t>INSERT INTO</a:t>
            </a:r>
            <a:r>
              <a:rPr lang="en-US" dirty="0"/>
              <a:t> commands used to populate warehouse tables</a:t>
            </a:r>
          </a:p>
          <a:p>
            <a:pPr lvl="1"/>
            <a:r>
              <a:rPr lang="en-US" dirty="0"/>
              <a:t>SQL command uses </a:t>
            </a:r>
            <a:r>
              <a:rPr lang="en-US" sz="1600" b="1" dirty="0">
                <a:solidFill>
                  <a:schemeClr val="accent3">
                    <a:lumMod val="75000"/>
                  </a:schemeClr>
                </a:solidFill>
              </a:rPr>
              <a:t>SELECT FROM </a:t>
            </a:r>
            <a:r>
              <a:rPr lang="en-US" sz="1600" b="1" dirty="0" err="1">
                <a:solidFill>
                  <a:schemeClr val="accent3">
                    <a:lumMod val="75000"/>
                  </a:schemeClr>
                </a:solidFill>
              </a:rPr>
              <a:t>staging.dbo.table_name</a:t>
            </a:r>
            <a:r>
              <a:rPr lang="en-US" dirty="0"/>
              <a:t> to pull from lakehouse tables</a:t>
            </a:r>
          </a:p>
          <a:p>
            <a:pPr lvl="1"/>
            <a:r>
              <a:rPr lang="en-US" dirty="0"/>
              <a:t>SQL used to transform and reshape data from normalized OLTP schema into star schema</a:t>
            </a:r>
          </a:p>
          <a:p>
            <a:pPr lvl="1"/>
            <a:r>
              <a:rPr lang="en-US" dirty="0"/>
              <a:t>SQL logic used to build calendar table</a:t>
            </a:r>
          </a:p>
        </p:txBody>
      </p:sp>
      <p:pic>
        <p:nvPicPr>
          <p:cNvPr id="6" name="Picture 5">
            <a:extLst>
              <a:ext uri="{FF2B5EF4-FFF2-40B4-BE49-F238E27FC236}">
                <a16:creationId xmlns:a16="http://schemas.microsoft.com/office/drawing/2014/main" id="{E0D5283C-44A0-D2C0-E25E-D9A1EBD701CF}"/>
              </a:ext>
            </a:extLst>
          </p:cNvPr>
          <p:cNvPicPr>
            <a:picLocks noChangeAspect="1"/>
          </p:cNvPicPr>
          <p:nvPr/>
        </p:nvPicPr>
        <p:blipFill>
          <a:blip r:embed="rId2"/>
          <a:stretch>
            <a:fillRect/>
          </a:stretch>
        </p:blipFill>
        <p:spPr>
          <a:xfrm>
            <a:off x="9244203" y="2838921"/>
            <a:ext cx="2447255" cy="2739209"/>
          </a:xfrm>
          <a:prstGeom prst="rect">
            <a:avLst/>
          </a:prstGeom>
          <a:ln>
            <a:solidFill>
              <a:schemeClr val="tx1"/>
            </a:solidFill>
          </a:ln>
        </p:spPr>
      </p:pic>
      <p:pic>
        <p:nvPicPr>
          <p:cNvPr id="8" name="Picture 7">
            <a:extLst>
              <a:ext uri="{FF2B5EF4-FFF2-40B4-BE49-F238E27FC236}">
                <a16:creationId xmlns:a16="http://schemas.microsoft.com/office/drawing/2014/main" id="{823D92E9-12D8-1371-0528-B03FCA97CFD3}"/>
              </a:ext>
            </a:extLst>
          </p:cNvPr>
          <p:cNvPicPr>
            <a:picLocks noChangeAspect="1"/>
          </p:cNvPicPr>
          <p:nvPr/>
        </p:nvPicPr>
        <p:blipFill>
          <a:blip r:embed="rId3"/>
          <a:stretch>
            <a:fillRect/>
          </a:stretch>
        </p:blipFill>
        <p:spPr>
          <a:xfrm>
            <a:off x="457873" y="3097603"/>
            <a:ext cx="2460102" cy="2161375"/>
          </a:xfrm>
          <a:prstGeom prst="rect">
            <a:avLst/>
          </a:prstGeom>
          <a:ln>
            <a:solidFill>
              <a:schemeClr val="tx1"/>
            </a:solidFill>
          </a:ln>
        </p:spPr>
      </p:pic>
      <p:grpSp>
        <p:nvGrpSpPr>
          <p:cNvPr id="15" name="Group 14">
            <a:extLst>
              <a:ext uri="{FF2B5EF4-FFF2-40B4-BE49-F238E27FC236}">
                <a16:creationId xmlns:a16="http://schemas.microsoft.com/office/drawing/2014/main" id="{9804D259-4BD9-397E-749B-7AED13548EC0}"/>
              </a:ext>
            </a:extLst>
          </p:cNvPr>
          <p:cNvGrpSpPr/>
          <p:nvPr/>
        </p:nvGrpSpPr>
        <p:grpSpPr>
          <a:xfrm>
            <a:off x="3138738" y="2904231"/>
            <a:ext cx="5918175" cy="1150186"/>
            <a:chOff x="3138738" y="2804841"/>
            <a:chExt cx="5918175" cy="1150186"/>
          </a:xfrm>
        </p:grpSpPr>
        <p:sp>
          <p:nvSpPr>
            <p:cNvPr id="13" name="Arrow: Right 12">
              <a:extLst>
                <a:ext uri="{FF2B5EF4-FFF2-40B4-BE49-F238E27FC236}">
                  <a16:creationId xmlns:a16="http://schemas.microsoft.com/office/drawing/2014/main" id="{DC8150F6-AE0A-C0F4-357E-CD9BDFA92B06}"/>
                </a:ext>
              </a:extLst>
            </p:cNvPr>
            <p:cNvSpPr/>
            <p:nvPr/>
          </p:nvSpPr>
          <p:spPr bwMode="auto">
            <a:xfrm>
              <a:off x="3138738" y="3190006"/>
              <a:ext cx="5918175"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200" dirty="0">
                <a:solidFill>
                  <a:schemeClr val="bg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FA4244D-1BD0-3157-E49D-AC1506A2E61D}"/>
                </a:ext>
              </a:extLst>
            </p:cNvPr>
            <p:cNvPicPr>
              <a:picLocks noChangeAspect="1"/>
            </p:cNvPicPr>
            <p:nvPr/>
          </p:nvPicPr>
          <p:blipFill>
            <a:blip r:embed="rId4"/>
            <a:stretch>
              <a:fillRect/>
            </a:stretch>
          </p:blipFill>
          <p:spPr>
            <a:xfrm>
              <a:off x="3534400" y="2804841"/>
              <a:ext cx="4538332" cy="1150186"/>
            </a:xfrm>
            <a:prstGeom prst="rect">
              <a:avLst/>
            </a:prstGeom>
            <a:ln>
              <a:solidFill>
                <a:schemeClr val="tx1"/>
              </a:solidFill>
            </a:ln>
          </p:spPr>
        </p:pic>
      </p:grpSp>
      <p:grpSp>
        <p:nvGrpSpPr>
          <p:cNvPr id="16" name="Group 15">
            <a:extLst>
              <a:ext uri="{FF2B5EF4-FFF2-40B4-BE49-F238E27FC236}">
                <a16:creationId xmlns:a16="http://schemas.microsoft.com/office/drawing/2014/main" id="{6D7D3E7A-4055-258C-8EE7-FCB245382B2F}"/>
              </a:ext>
            </a:extLst>
          </p:cNvPr>
          <p:cNvGrpSpPr/>
          <p:nvPr/>
        </p:nvGrpSpPr>
        <p:grpSpPr>
          <a:xfrm>
            <a:off x="3138738" y="4178291"/>
            <a:ext cx="5918175" cy="1399839"/>
            <a:chOff x="3138738" y="4078901"/>
            <a:chExt cx="5918175" cy="1399839"/>
          </a:xfrm>
        </p:grpSpPr>
        <p:sp>
          <p:nvSpPr>
            <p:cNvPr id="14" name="Arrow: Right 13">
              <a:extLst>
                <a:ext uri="{FF2B5EF4-FFF2-40B4-BE49-F238E27FC236}">
                  <a16:creationId xmlns:a16="http://schemas.microsoft.com/office/drawing/2014/main" id="{15079972-1A25-1D61-5B3A-90C9E7D4886E}"/>
                </a:ext>
              </a:extLst>
            </p:cNvPr>
            <p:cNvSpPr/>
            <p:nvPr/>
          </p:nvSpPr>
          <p:spPr bwMode="auto">
            <a:xfrm>
              <a:off x="3138738" y="4484732"/>
              <a:ext cx="5918175"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200" dirty="0">
                <a:solidFill>
                  <a:schemeClr val="bg1"/>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1525334A-2DEC-A9C2-DBA2-C990C01063D7}"/>
                </a:ext>
              </a:extLst>
            </p:cNvPr>
            <p:cNvPicPr>
              <a:picLocks noChangeAspect="1"/>
            </p:cNvPicPr>
            <p:nvPr/>
          </p:nvPicPr>
          <p:blipFill>
            <a:blip r:embed="rId5"/>
            <a:stretch>
              <a:fillRect/>
            </a:stretch>
          </p:blipFill>
          <p:spPr>
            <a:xfrm>
              <a:off x="3534400" y="4078901"/>
              <a:ext cx="4939560" cy="1399839"/>
            </a:xfrm>
            <a:prstGeom prst="rect">
              <a:avLst/>
            </a:prstGeom>
            <a:ln>
              <a:solidFill>
                <a:schemeClr val="tx1"/>
              </a:solidFill>
            </a:ln>
          </p:spPr>
        </p:pic>
      </p:grpSp>
    </p:spTree>
    <p:extLst>
      <p:ext uri="{BB962C8B-B14F-4D97-AF65-F5344CB8AC3E}">
        <p14:creationId xmlns:p14="http://schemas.microsoft.com/office/powerpoint/2010/main" val="1234606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Demo07 - Create Tenant with Warehouse and </a:t>
            </a:r>
            <a:r>
              <a:rPr lang="en-US" dirty="0" err="1"/>
              <a:t>SqlClient</a:t>
            </a:r>
            <a:endParaRPr lang="en-US" dirty="0"/>
          </a:p>
        </p:txBody>
      </p:sp>
      <p:sp>
        <p:nvSpPr>
          <p:cNvPr id="5" name="Rectangle 4">
            <a:extLst>
              <a:ext uri="{FF2B5EF4-FFF2-40B4-BE49-F238E27FC236}">
                <a16:creationId xmlns:a16="http://schemas.microsoft.com/office/drawing/2014/main" id="{6F80B141-6AC8-995C-630C-4DEB4665150D}"/>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7" name="Rectangle 16">
            <a:extLst>
              <a:ext uri="{FF2B5EF4-FFF2-40B4-BE49-F238E27FC236}">
                <a16:creationId xmlns:a16="http://schemas.microsoft.com/office/drawing/2014/main" id="{27114535-5934-ACF3-A995-F4BAF3577220}"/>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8032364-E265-83B4-305C-6E1481DDFE14}"/>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25" name="Rectangle 24">
            <a:extLst>
              <a:ext uri="{FF2B5EF4-FFF2-40B4-BE49-F238E27FC236}">
                <a16:creationId xmlns:a16="http://schemas.microsoft.com/office/drawing/2014/main" id="{90F82352-3721-129B-3460-8473098B2764}"/>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9E9CE52D-5E5E-AFDD-F3A3-09A2F006BACE}"/>
              </a:ext>
            </a:extLst>
          </p:cNvPr>
          <p:cNvGrpSpPr/>
          <p:nvPr/>
        </p:nvGrpSpPr>
        <p:grpSpPr>
          <a:xfrm>
            <a:off x="2409535" y="3412242"/>
            <a:ext cx="3923924" cy="1282543"/>
            <a:chOff x="2409141" y="3611959"/>
            <a:chExt cx="3923924" cy="1282543"/>
          </a:xfrm>
        </p:grpSpPr>
        <p:sp>
          <p:nvSpPr>
            <p:cNvPr id="29" name="Arrow: Right 28">
              <a:extLst>
                <a:ext uri="{FF2B5EF4-FFF2-40B4-BE49-F238E27FC236}">
                  <a16:creationId xmlns:a16="http://schemas.microsoft.com/office/drawing/2014/main" id="{3900230D-9743-E8B3-F9CC-687A6BA6ED4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Fabric </a:t>
              </a:r>
              <a:r>
                <a:rPr lang="en-US" sz="1200" dirty="0" err="1">
                  <a:solidFill>
                    <a:schemeClr val="bg1"/>
                  </a:solidFill>
                  <a:ea typeface="Segoe UI" pitchFamily="34" charset="0"/>
                  <a:cs typeface="Segoe UI" pitchFamily="34" charset="0"/>
                </a:rPr>
                <a:t>LoadTable</a:t>
              </a:r>
              <a:r>
                <a:rPr lang="en-US" sz="1200" dirty="0">
                  <a:solidFill>
                    <a:schemeClr val="bg1"/>
                  </a:solidFill>
                  <a:ea typeface="Segoe UI" pitchFamily="34" charset="0"/>
                  <a:cs typeface="Segoe UI" pitchFamily="34" charset="0"/>
                </a:rPr>
                <a:t> API</a:t>
              </a:r>
            </a:p>
          </p:txBody>
        </p:sp>
        <p:grpSp>
          <p:nvGrpSpPr>
            <p:cNvPr id="36" name="Group 35">
              <a:extLst>
                <a:ext uri="{FF2B5EF4-FFF2-40B4-BE49-F238E27FC236}">
                  <a16:creationId xmlns:a16="http://schemas.microsoft.com/office/drawing/2014/main" id="{4351620E-51B2-41D2-6FEC-D77C663B5EB6}"/>
                </a:ext>
              </a:extLst>
            </p:cNvPr>
            <p:cNvGrpSpPr/>
            <p:nvPr/>
          </p:nvGrpSpPr>
          <p:grpSpPr>
            <a:xfrm>
              <a:off x="4538576" y="3611959"/>
              <a:ext cx="1794489" cy="1282543"/>
              <a:chOff x="4538576" y="3611959"/>
              <a:chExt cx="1794489" cy="1282543"/>
            </a:xfrm>
          </p:grpSpPr>
          <p:sp>
            <p:nvSpPr>
              <p:cNvPr id="43" name="Rectangle 42">
                <a:extLst>
                  <a:ext uri="{FF2B5EF4-FFF2-40B4-BE49-F238E27FC236}">
                    <a16:creationId xmlns:a16="http://schemas.microsoft.com/office/drawing/2014/main" id="{A0BEC963-D7AF-86BE-51FF-57ECEE99977A}"/>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44" name="Picture 43">
                <a:extLst>
                  <a:ext uri="{FF2B5EF4-FFF2-40B4-BE49-F238E27FC236}">
                    <a16:creationId xmlns:a16="http://schemas.microsoft.com/office/drawing/2014/main" id="{DDFCEFAB-ECBB-DD5E-EC1B-8DFFD51616BB}"/>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45" name="Group 44">
            <a:extLst>
              <a:ext uri="{FF2B5EF4-FFF2-40B4-BE49-F238E27FC236}">
                <a16:creationId xmlns:a16="http://schemas.microsoft.com/office/drawing/2014/main" id="{09E7C1C1-8A93-3920-B718-D7CD06C68D1F}"/>
              </a:ext>
            </a:extLst>
          </p:cNvPr>
          <p:cNvGrpSpPr/>
          <p:nvPr/>
        </p:nvGrpSpPr>
        <p:grpSpPr>
          <a:xfrm>
            <a:off x="2040718" y="1603717"/>
            <a:ext cx="4218281" cy="1320436"/>
            <a:chOff x="2054389" y="1794932"/>
            <a:chExt cx="4218281" cy="1320436"/>
          </a:xfrm>
        </p:grpSpPr>
        <p:sp>
          <p:nvSpPr>
            <p:cNvPr id="46" name="Arrow: Right 45">
              <a:extLst>
                <a:ext uri="{FF2B5EF4-FFF2-40B4-BE49-F238E27FC236}">
                  <a16:creationId xmlns:a16="http://schemas.microsoft.com/office/drawing/2014/main" id="{017110BC-1789-5140-32E5-6423B294A2A8}"/>
                </a:ext>
              </a:extLst>
            </p:cNvPr>
            <p:cNvSpPr/>
            <p:nvPr/>
          </p:nvSpPr>
          <p:spPr bwMode="auto">
            <a:xfrm>
              <a:off x="2054389" y="1982904"/>
              <a:ext cx="2461305" cy="998612"/>
            </a:xfrm>
            <a:prstGeom prst="rightArrow">
              <a:avLst>
                <a:gd name="adj1" fmla="val 76034"/>
                <a:gd name="adj2" fmla="val 35803"/>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Execute SQL using </a:t>
              </a:r>
              <a:r>
                <a:rPr lang="en-US" sz="1200" b="1" dirty="0" err="1">
                  <a:solidFill>
                    <a:schemeClr val="bg1"/>
                  </a:solidFill>
                  <a:ea typeface="Segoe UI" pitchFamily="34" charset="0"/>
                  <a:cs typeface="Segoe UI" pitchFamily="34" charset="0"/>
                </a:rPr>
                <a:t>SqlClient</a:t>
              </a:r>
              <a:endParaRPr lang="en-US" sz="1200" b="1" dirty="0">
                <a:solidFill>
                  <a:schemeClr val="bg1"/>
                </a:solidFill>
                <a:ea typeface="Segoe UI" pitchFamily="34" charset="0"/>
                <a:cs typeface="Segoe UI" pitchFamily="34" charset="0"/>
              </a:endParaRP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tables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stored procedures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Refresh all tables</a:t>
              </a:r>
            </a:p>
          </p:txBody>
        </p:sp>
        <p:grpSp>
          <p:nvGrpSpPr>
            <p:cNvPr id="47" name="Group 46">
              <a:extLst>
                <a:ext uri="{FF2B5EF4-FFF2-40B4-BE49-F238E27FC236}">
                  <a16:creationId xmlns:a16="http://schemas.microsoft.com/office/drawing/2014/main" id="{DB995F2B-99D3-1BF9-5E2D-D76C79155987}"/>
                </a:ext>
              </a:extLst>
            </p:cNvPr>
            <p:cNvGrpSpPr/>
            <p:nvPr/>
          </p:nvGrpSpPr>
          <p:grpSpPr>
            <a:xfrm>
              <a:off x="4541504" y="1794932"/>
              <a:ext cx="1731166" cy="1320436"/>
              <a:chOff x="4541504" y="1794932"/>
              <a:chExt cx="1731166" cy="1320436"/>
            </a:xfrm>
          </p:grpSpPr>
          <p:sp>
            <p:nvSpPr>
              <p:cNvPr id="48" name="Rectangle 47">
                <a:extLst>
                  <a:ext uri="{FF2B5EF4-FFF2-40B4-BE49-F238E27FC236}">
                    <a16:creationId xmlns:a16="http://schemas.microsoft.com/office/drawing/2014/main" id="{0AC89578-C486-DC69-A881-B290F89C3AC7}"/>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49" name="Picture 48">
                <a:extLst>
                  <a:ext uri="{FF2B5EF4-FFF2-40B4-BE49-F238E27FC236}">
                    <a16:creationId xmlns:a16="http://schemas.microsoft.com/office/drawing/2014/main" id="{78BE2BB6-D5B9-40CD-7063-9B572FBF07EF}"/>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6" name="Group 55">
            <a:extLst>
              <a:ext uri="{FF2B5EF4-FFF2-40B4-BE49-F238E27FC236}">
                <a16:creationId xmlns:a16="http://schemas.microsoft.com/office/drawing/2014/main" id="{936922A3-8A0A-FCEB-A8E9-F84E0CE69A37}"/>
              </a:ext>
            </a:extLst>
          </p:cNvPr>
          <p:cNvGrpSpPr/>
          <p:nvPr/>
        </p:nvGrpSpPr>
        <p:grpSpPr>
          <a:xfrm>
            <a:off x="7034492" y="1289116"/>
            <a:ext cx="2885985" cy="1703333"/>
            <a:chOff x="6899251" y="1317011"/>
            <a:chExt cx="3279117" cy="1935362"/>
          </a:xfrm>
        </p:grpSpPr>
        <p:sp>
          <p:nvSpPr>
            <p:cNvPr id="59" name="Rectangle 58">
              <a:extLst>
                <a:ext uri="{FF2B5EF4-FFF2-40B4-BE49-F238E27FC236}">
                  <a16:creationId xmlns:a16="http://schemas.microsoft.com/office/drawing/2014/main" id="{0E074457-2734-7E5F-2EAD-4EB5276C150B}"/>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60" name="Picture 59">
              <a:extLst>
                <a:ext uri="{FF2B5EF4-FFF2-40B4-BE49-F238E27FC236}">
                  <a16:creationId xmlns:a16="http://schemas.microsoft.com/office/drawing/2014/main" id="{AD86990C-91D5-64BB-86D5-D9B3CE7BBFC8}"/>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2" name="Group 61">
            <a:extLst>
              <a:ext uri="{FF2B5EF4-FFF2-40B4-BE49-F238E27FC236}">
                <a16:creationId xmlns:a16="http://schemas.microsoft.com/office/drawing/2014/main" id="{ABC13583-B849-BECD-2B4F-859BA460D4FA}"/>
              </a:ext>
            </a:extLst>
          </p:cNvPr>
          <p:cNvGrpSpPr/>
          <p:nvPr/>
        </p:nvGrpSpPr>
        <p:grpSpPr>
          <a:xfrm>
            <a:off x="9996913" y="1532794"/>
            <a:ext cx="879526" cy="1202580"/>
            <a:chOff x="9505300" y="1522961"/>
            <a:chExt cx="879526" cy="1202580"/>
          </a:xfrm>
        </p:grpSpPr>
        <p:grpSp>
          <p:nvGrpSpPr>
            <p:cNvPr id="63" name="Group 62">
              <a:extLst>
                <a:ext uri="{FF2B5EF4-FFF2-40B4-BE49-F238E27FC236}">
                  <a16:creationId xmlns:a16="http://schemas.microsoft.com/office/drawing/2014/main" id="{B5E32ABB-C4D3-4D50-EBB1-50B54411B5C1}"/>
                </a:ext>
              </a:extLst>
            </p:cNvPr>
            <p:cNvGrpSpPr/>
            <p:nvPr/>
          </p:nvGrpSpPr>
          <p:grpSpPr>
            <a:xfrm>
              <a:off x="9505300" y="1522961"/>
              <a:ext cx="879526" cy="480682"/>
              <a:chOff x="8375373" y="3545699"/>
              <a:chExt cx="1172717" cy="640918"/>
            </a:xfrm>
          </p:grpSpPr>
          <p:grpSp>
            <p:nvGrpSpPr>
              <p:cNvPr id="70" name="Group 69">
                <a:extLst>
                  <a:ext uri="{FF2B5EF4-FFF2-40B4-BE49-F238E27FC236}">
                    <a16:creationId xmlns:a16="http://schemas.microsoft.com/office/drawing/2014/main" id="{25ED40C0-7FC4-5B7A-6747-B6D93D405B5C}"/>
                  </a:ext>
                </a:extLst>
              </p:cNvPr>
              <p:cNvGrpSpPr/>
              <p:nvPr/>
            </p:nvGrpSpPr>
            <p:grpSpPr>
              <a:xfrm>
                <a:off x="8907172" y="3545699"/>
                <a:ext cx="640918" cy="640918"/>
                <a:chOff x="10453309" y="3176803"/>
                <a:chExt cx="640918" cy="640918"/>
              </a:xfrm>
            </p:grpSpPr>
            <p:sp>
              <p:nvSpPr>
                <p:cNvPr id="72" name="Rectangle 71">
                  <a:extLst>
                    <a:ext uri="{FF2B5EF4-FFF2-40B4-BE49-F238E27FC236}">
                      <a16:creationId xmlns:a16="http://schemas.microsoft.com/office/drawing/2014/main" id="{1D1E403F-7D51-E945-71FB-87451A9FF8C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Graphic 72">
                  <a:extLst>
                    <a:ext uri="{FF2B5EF4-FFF2-40B4-BE49-F238E27FC236}">
                      <a16:creationId xmlns:a16="http://schemas.microsoft.com/office/drawing/2014/main" id="{C074861D-78DD-06E4-9C41-564049C6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74" name="TextBox 73">
                  <a:extLst>
                    <a:ext uri="{FF2B5EF4-FFF2-40B4-BE49-F238E27FC236}">
                      <a16:creationId xmlns:a16="http://schemas.microsoft.com/office/drawing/2014/main" id="{4C92F6EA-0E0F-B0A0-1615-17DF99A0A8EA}"/>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71" name="Straight Arrow Connector 70">
                <a:extLst>
                  <a:ext uri="{FF2B5EF4-FFF2-40B4-BE49-F238E27FC236}">
                    <a16:creationId xmlns:a16="http://schemas.microsoft.com/office/drawing/2014/main" id="{8D4827AE-00C3-2DE2-5C46-B30E98E44E6E}"/>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375214C6-0AFF-7C18-D6E0-06499381DB65}"/>
                </a:ext>
              </a:extLst>
            </p:cNvPr>
            <p:cNvGrpSpPr/>
            <p:nvPr/>
          </p:nvGrpSpPr>
          <p:grpSpPr>
            <a:xfrm>
              <a:off x="9517968" y="2244859"/>
              <a:ext cx="866858" cy="480682"/>
              <a:chOff x="8392264" y="5491479"/>
              <a:chExt cx="1155826" cy="640918"/>
            </a:xfrm>
          </p:grpSpPr>
          <p:grpSp>
            <p:nvGrpSpPr>
              <p:cNvPr id="65" name="Group 64">
                <a:extLst>
                  <a:ext uri="{FF2B5EF4-FFF2-40B4-BE49-F238E27FC236}">
                    <a16:creationId xmlns:a16="http://schemas.microsoft.com/office/drawing/2014/main" id="{2F48AAB8-3AAA-E352-1CDA-3CA479364FEB}"/>
                  </a:ext>
                </a:extLst>
              </p:cNvPr>
              <p:cNvGrpSpPr/>
              <p:nvPr/>
            </p:nvGrpSpPr>
            <p:grpSpPr>
              <a:xfrm>
                <a:off x="8907172" y="5491479"/>
                <a:ext cx="640918" cy="640918"/>
                <a:chOff x="10453309" y="3176803"/>
                <a:chExt cx="640918" cy="640918"/>
              </a:xfrm>
            </p:grpSpPr>
            <p:sp>
              <p:nvSpPr>
                <p:cNvPr id="67" name="Rectangle 66">
                  <a:extLst>
                    <a:ext uri="{FF2B5EF4-FFF2-40B4-BE49-F238E27FC236}">
                      <a16:creationId xmlns:a16="http://schemas.microsoft.com/office/drawing/2014/main" id="{CA6E40CB-D23C-1A43-2BD0-DB8101238232}"/>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a:extLst>
                    <a:ext uri="{FF2B5EF4-FFF2-40B4-BE49-F238E27FC236}">
                      <a16:creationId xmlns:a16="http://schemas.microsoft.com/office/drawing/2014/main" id="{702DC668-8EEC-4938-B127-1FA2D9A5C0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69" name="TextBox 68">
                  <a:extLst>
                    <a:ext uri="{FF2B5EF4-FFF2-40B4-BE49-F238E27FC236}">
                      <a16:creationId xmlns:a16="http://schemas.microsoft.com/office/drawing/2014/main" id="{350D15F1-526E-D601-CDDA-2AEFC611E865}"/>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66" name="Straight Arrow Connector 65">
                <a:extLst>
                  <a:ext uri="{FF2B5EF4-FFF2-40B4-BE49-F238E27FC236}">
                    <a16:creationId xmlns:a16="http://schemas.microsoft.com/office/drawing/2014/main" id="{3DC2BBBF-2CB9-A50A-FB35-752A82573C3A}"/>
                  </a:ext>
                </a:extLst>
              </p:cNvPr>
              <p:cNvCxnSpPr>
                <a:cxnSpLocks/>
                <a:stCxn id="67"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5" name="Rectangle 74">
            <a:extLst>
              <a:ext uri="{FF2B5EF4-FFF2-40B4-BE49-F238E27FC236}">
                <a16:creationId xmlns:a16="http://schemas.microsoft.com/office/drawing/2014/main" id="{4C240745-6F07-F09F-3B7F-CEBDB8597FB4}"/>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76" name="Group 75">
            <a:extLst>
              <a:ext uri="{FF2B5EF4-FFF2-40B4-BE49-F238E27FC236}">
                <a16:creationId xmlns:a16="http://schemas.microsoft.com/office/drawing/2014/main" id="{486BDDF8-0577-4527-F8B6-77DB294BB541}"/>
              </a:ext>
            </a:extLst>
          </p:cNvPr>
          <p:cNvGrpSpPr/>
          <p:nvPr/>
        </p:nvGrpSpPr>
        <p:grpSpPr>
          <a:xfrm>
            <a:off x="2387569" y="4790228"/>
            <a:ext cx="3945893" cy="1335636"/>
            <a:chOff x="2387569" y="4790228"/>
            <a:chExt cx="3945893" cy="1335636"/>
          </a:xfrm>
        </p:grpSpPr>
        <p:grpSp>
          <p:nvGrpSpPr>
            <p:cNvPr id="77" name="Group 76">
              <a:extLst>
                <a:ext uri="{FF2B5EF4-FFF2-40B4-BE49-F238E27FC236}">
                  <a16:creationId xmlns:a16="http://schemas.microsoft.com/office/drawing/2014/main" id="{FC6BA676-57F4-E28B-FDEA-F3CC34ECC744}"/>
                </a:ext>
              </a:extLst>
            </p:cNvPr>
            <p:cNvGrpSpPr/>
            <p:nvPr/>
          </p:nvGrpSpPr>
          <p:grpSpPr>
            <a:xfrm>
              <a:off x="2387569" y="4790228"/>
              <a:ext cx="3945893" cy="1335636"/>
              <a:chOff x="2387175" y="4927599"/>
              <a:chExt cx="3945893" cy="1335636"/>
            </a:xfrm>
          </p:grpSpPr>
          <p:sp>
            <p:nvSpPr>
              <p:cNvPr id="79" name="Rectangle 78">
                <a:extLst>
                  <a:ext uri="{FF2B5EF4-FFF2-40B4-BE49-F238E27FC236}">
                    <a16:creationId xmlns:a16="http://schemas.microsoft.com/office/drawing/2014/main" id="{6385912F-428B-A481-1494-DCF7A5799411}"/>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80" name="Arrow: Right 79">
                <a:extLst>
                  <a:ext uri="{FF2B5EF4-FFF2-40B4-BE49-F238E27FC236}">
                    <a16:creationId xmlns:a16="http://schemas.microsoft.com/office/drawing/2014/main" id="{B656FA86-4694-B43F-2570-3F50221BDCC9}"/>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Shortcut API</a:t>
                </a:r>
              </a:p>
            </p:txBody>
          </p:sp>
        </p:grpSp>
        <p:pic>
          <p:nvPicPr>
            <p:cNvPr id="78" name="Picture 77">
              <a:extLst>
                <a:ext uri="{FF2B5EF4-FFF2-40B4-BE49-F238E27FC236}">
                  <a16:creationId xmlns:a16="http://schemas.microsoft.com/office/drawing/2014/main" id="{237DC461-0320-12F1-149A-CAD3317B12CF}"/>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pic>
        <p:nvPicPr>
          <p:cNvPr id="3" name="Picture 2">
            <a:extLst>
              <a:ext uri="{FF2B5EF4-FFF2-40B4-BE49-F238E27FC236}">
                <a16:creationId xmlns:a16="http://schemas.microsoft.com/office/drawing/2014/main" id="{774127A0-68B8-CDD2-2511-5788237EFA1A}"/>
              </a:ext>
            </a:extLst>
          </p:cNvPr>
          <p:cNvPicPr>
            <a:picLocks noChangeAspect="1"/>
          </p:cNvPicPr>
          <p:nvPr/>
        </p:nvPicPr>
        <p:blipFill>
          <a:blip r:embed="rId8"/>
          <a:stretch>
            <a:fillRect/>
          </a:stretch>
        </p:blipFill>
        <p:spPr>
          <a:xfrm>
            <a:off x="8200145" y="3637479"/>
            <a:ext cx="3697521" cy="3149926"/>
          </a:xfrm>
          <a:prstGeom prst="rect">
            <a:avLst/>
          </a:prstGeom>
          <a:ln>
            <a:solidFill>
              <a:schemeClr val="tx1">
                <a:lumMod val="75000"/>
              </a:schemeClr>
            </a:solidFill>
          </a:ln>
        </p:spPr>
      </p:pic>
    </p:spTree>
    <p:extLst>
      <p:ext uri="{BB962C8B-B14F-4D97-AF65-F5344CB8AC3E}">
        <p14:creationId xmlns:p14="http://schemas.microsoft.com/office/powerpoint/2010/main" val="2940202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25" grpId="0" animBg="1"/>
      <p:bldP spid="7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D1F5-0925-5335-DDFA-DDC50B949B90}"/>
              </a:ext>
            </a:extLst>
          </p:cNvPr>
          <p:cNvSpPr>
            <a:spLocks noGrp="1"/>
          </p:cNvSpPr>
          <p:nvPr>
            <p:ph type="title"/>
          </p:nvPr>
        </p:nvSpPr>
        <p:spPr/>
        <p:txBody>
          <a:bodyPr/>
          <a:lstStyle/>
          <a:p>
            <a:r>
              <a:rPr lang="en-US" dirty="0"/>
              <a:t>Authentication and API Caller Identity</a:t>
            </a:r>
          </a:p>
        </p:txBody>
      </p:sp>
      <p:sp>
        <p:nvSpPr>
          <p:cNvPr id="3" name="Text Placeholder 2">
            <a:extLst>
              <a:ext uri="{FF2B5EF4-FFF2-40B4-BE49-F238E27FC236}">
                <a16:creationId xmlns:a16="http://schemas.microsoft.com/office/drawing/2014/main" id="{16C069A3-CB9B-DB7B-2936-ED7CDC789053}"/>
              </a:ext>
            </a:extLst>
          </p:cNvPr>
          <p:cNvSpPr>
            <a:spLocks noGrp="1"/>
          </p:cNvSpPr>
          <p:nvPr>
            <p:ph type="body" sz="quarter" idx="10"/>
          </p:nvPr>
        </p:nvSpPr>
        <p:spPr>
          <a:xfrm>
            <a:off x="511277" y="1227439"/>
            <a:ext cx="11604521" cy="5524589"/>
          </a:xfrm>
        </p:spPr>
        <p:txBody>
          <a:bodyPr/>
          <a:lstStyle/>
          <a:p>
            <a:r>
              <a:rPr lang="en-US" dirty="0"/>
              <a:t>Fabric REST API supports executing API calls under two identity types</a:t>
            </a:r>
          </a:p>
          <a:p>
            <a:pPr lvl="1"/>
            <a:r>
              <a:rPr lang="en-US" b="1" dirty="0">
                <a:solidFill>
                  <a:srgbClr val="8A0000"/>
                </a:solidFill>
              </a:rPr>
              <a:t>User principal (UPN)</a:t>
            </a:r>
          </a:p>
          <a:p>
            <a:pPr lvl="1"/>
            <a:r>
              <a:rPr lang="en-US" b="1" dirty="0">
                <a:solidFill>
                  <a:srgbClr val="8A0000"/>
                </a:solidFill>
              </a:rPr>
              <a:t>Service principal (SPN)</a:t>
            </a:r>
          </a:p>
          <a:p>
            <a:pPr lvl="1">
              <a:spcBef>
                <a:spcPts val="1200"/>
              </a:spcBef>
            </a:pPr>
            <a:endParaRPr lang="en-US" dirty="0"/>
          </a:p>
          <a:p>
            <a:pPr lvl="1">
              <a:spcBef>
                <a:spcPts val="1200"/>
              </a:spcBef>
            </a:pPr>
            <a:endParaRPr lang="en-US" dirty="0"/>
          </a:p>
          <a:p>
            <a:pPr marL="404813" lvl="1" indent="0">
              <a:spcBef>
                <a:spcPts val="1200"/>
              </a:spcBef>
              <a:buNone/>
            </a:pPr>
            <a:endParaRPr lang="en-US" dirty="0"/>
          </a:p>
          <a:p>
            <a:pPr marL="407988" lvl="2">
              <a:spcBef>
                <a:spcPts val="1200"/>
              </a:spcBef>
            </a:pPr>
            <a:endParaRPr lang="en-US" dirty="0"/>
          </a:p>
          <a:p>
            <a:pPr>
              <a:spcBef>
                <a:spcPts val="0"/>
              </a:spcBef>
            </a:pPr>
            <a:r>
              <a:rPr lang="en-US" dirty="0"/>
              <a:t>Service principals often better choice for custom applications</a:t>
            </a:r>
          </a:p>
          <a:p>
            <a:pPr lvl="1"/>
            <a:r>
              <a:rPr lang="en-US" dirty="0"/>
              <a:t>Eliminates blocking issues with MFA and interactive login requirements</a:t>
            </a:r>
          </a:p>
          <a:p>
            <a:pPr lvl="1"/>
            <a:r>
              <a:rPr lang="en-US" dirty="0"/>
              <a:t>Eliminates dependencies on specific users (e.g. what to do when user leaves organization)</a:t>
            </a:r>
          </a:p>
          <a:p>
            <a:pPr>
              <a:spcBef>
                <a:spcPts val="600"/>
              </a:spcBef>
            </a:pPr>
            <a:r>
              <a:rPr lang="en-US" dirty="0"/>
              <a:t>Fabric REST API support for SPNs is still work in progress</a:t>
            </a:r>
          </a:p>
          <a:p>
            <a:pPr lvl="1"/>
            <a:r>
              <a:rPr lang="en-US" dirty="0"/>
              <a:t>Some API endpoints already support SPN, but some do not</a:t>
            </a:r>
          </a:p>
          <a:p>
            <a:pPr lvl="1"/>
            <a:r>
              <a:rPr lang="en-US" dirty="0"/>
              <a:t>SPN support for Fabric REST API being released incrementally throughout 2024</a:t>
            </a:r>
          </a:p>
        </p:txBody>
      </p:sp>
      <p:grpSp>
        <p:nvGrpSpPr>
          <p:cNvPr id="10" name="Group 9">
            <a:extLst>
              <a:ext uri="{FF2B5EF4-FFF2-40B4-BE49-F238E27FC236}">
                <a16:creationId xmlns:a16="http://schemas.microsoft.com/office/drawing/2014/main" id="{9498D8B5-DE11-8E9A-8A6F-F3EF5CE4F9D3}"/>
              </a:ext>
            </a:extLst>
          </p:cNvPr>
          <p:cNvGrpSpPr/>
          <p:nvPr/>
        </p:nvGrpSpPr>
        <p:grpSpPr>
          <a:xfrm>
            <a:off x="1316678" y="2492826"/>
            <a:ext cx="6460075" cy="1564800"/>
            <a:chOff x="1220885" y="3534879"/>
            <a:chExt cx="8443450" cy="2511501"/>
          </a:xfrm>
        </p:grpSpPr>
        <p:sp>
          <p:nvSpPr>
            <p:cNvPr id="4" name="Rectangle 3">
              <a:extLst>
                <a:ext uri="{FF2B5EF4-FFF2-40B4-BE49-F238E27FC236}">
                  <a16:creationId xmlns:a16="http://schemas.microsoft.com/office/drawing/2014/main" id="{C4B78086-C507-2321-C6F8-20B4A66D50C0}"/>
                </a:ext>
              </a:extLst>
            </p:cNvPr>
            <p:cNvSpPr/>
            <p:nvPr/>
          </p:nvSpPr>
          <p:spPr>
            <a:xfrm>
              <a:off x="5375588" y="3534879"/>
              <a:ext cx="4288747" cy="2511501"/>
            </a:xfrm>
            <a:prstGeom prst="rect">
              <a:avLst/>
            </a:prstGeom>
            <a:solidFill>
              <a:srgbClr val="FFF5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400" b="1" dirty="0">
                  <a:solidFill>
                    <a:schemeClr val="tx1"/>
                  </a:solidFill>
                </a:rPr>
                <a:t>Fabric REST API</a:t>
              </a:r>
            </a:p>
            <a:p>
              <a:pPr algn="ctr"/>
              <a:r>
                <a:rPr lang="en-US" sz="1400" dirty="0">
                  <a:solidFill>
                    <a:schemeClr val="tx1"/>
                  </a:solidFill>
                </a:rPr>
                <a:t>Entra Id Tenant Owned by ISV</a:t>
              </a:r>
            </a:p>
          </p:txBody>
        </p:sp>
        <p:sp>
          <p:nvSpPr>
            <p:cNvPr id="5" name="Rectangle 4">
              <a:extLst>
                <a:ext uri="{FF2B5EF4-FFF2-40B4-BE49-F238E27FC236}">
                  <a16:creationId xmlns:a16="http://schemas.microsoft.com/office/drawing/2014/main" id="{09CCE1B4-A626-3F96-C126-F0991783BA25}"/>
                </a:ext>
              </a:extLst>
            </p:cNvPr>
            <p:cNvSpPr/>
            <p:nvPr/>
          </p:nvSpPr>
          <p:spPr>
            <a:xfrm>
              <a:off x="1220885" y="3534879"/>
              <a:ext cx="1171782" cy="251149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900" b="1" dirty="0">
                  <a:solidFill>
                    <a:schemeClr val="tx1"/>
                  </a:solidFill>
                </a:rPr>
                <a:t>Custom ISV Application</a:t>
              </a:r>
              <a:endParaRPr lang="en-US" sz="700" b="1" dirty="0">
                <a:solidFill>
                  <a:schemeClr val="tx1"/>
                </a:solidFill>
              </a:endParaRPr>
            </a:p>
          </p:txBody>
        </p:sp>
        <p:sp>
          <p:nvSpPr>
            <p:cNvPr id="6" name="Arrow: Right 5">
              <a:extLst>
                <a:ext uri="{FF2B5EF4-FFF2-40B4-BE49-F238E27FC236}">
                  <a16:creationId xmlns:a16="http://schemas.microsoft.com/office/drawing/2014/main" id="{7AF51E9D-F0E8-49BD-6BBE-12431ED22A1D}"/>
                </a:ext>
              </a:extLst>
            </p:cNvPr>
            <p:cNvSpPr/>
            <p:nvPr/>
          </p:nvSpPr>
          <p:spPr bwMode="auto">
            <a:xfrm>
              <a:off x="2392667" y="3802081"/>
              <a:ext cx="2822821" cy="498598"/>
            </a:xfrm>
            <a:prstGeom prst="rightArrow">
              <a:avLst>
                <a:gd name="adj1" fmla="val 58333"/>
                <a:gd name="adj2" fmla="val 50000"/>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dirty="0">
                  <a:solidFill>
                    <a:srgbClr val="996633"/>
                  </a:solidFill>
                  <a:latin typeface="Arial" panose="020B0604020202020204" pitchFamily="34" charset="0"/>
                  <a:ea typeface="Segoe UI" pitchFamily="34" charset="0"/>
                  <a:cs typeface="Arial" panose="020B0604020202020204" pitchFamily="34" charset="0"/>
                </a:rPr>
                <a:t>call as user</a:t>
              </a:r>
            </a:p>
          </p:txBody>
        </p:sp>
        <p:sp>
          <p:nvSpPr>
            <p:cNvPr id="7" name="Arrow: Right 6">
              <a:extLst>
                <a:ext uri="{FF2B5EF4-FFF2-40B4-BE49-F238E27FC236}">
                  <a16:creationId xmlns:a16="http://schemas.microsoft.com/office/drawing/2014/main" id="{6C2848E0-8BF0-1D05-D4B3-6457A278EE2F}"/>
                </a:ext>
              </a:extLst>
            </p:cNvPr>
            <p:cNvSpPr/>
            <p:nvPr/>
          </p:nvSpPr>
          <p:spPr bwMode="auto">
            <a:xfrm>
              <a:off x="2392667" y="4947398"/>
              <a:ext cx="2822821" cy="498598"/>
            </a:xfrm>
            <a:prstGeom prst="rightArrow">
              <a:avLst>
                <a:gd name="adj1" fmla="val 58333"/>
                <a:gd name="adj2" fmla="val 50000"/>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dirty="0">
                  <a:solidFill>
                    <a:srgbClr val="996633"/>
                  </a:solidFill>
                  <a:latin typeface="Arial" panose="020B0604020202020204" pitchFamily="34" charset="0"/>
                  <a:ea typeface="Segoe UI" pitchFamily="34" charset="0"/>
                  <a:cs typeface="Arial" panose="020B0604020202020204" pitchFamily="34" charset="0"/>
                </a:rPr>
                <a:t>call as service principal</a:t>
              </a:r>
            </a:p>
          </p:txBody>
        </p:sp>
        <p:sp>
          <p:nvSpPr>
            <p:cNvPr id="8" name="Flowchart: Document 7">
              <a:extLst>
                <a:ext uri="{FF2B5EF4-FFF2-40B4-BE49-F238E27FC236}">
                  <a16:creationId xmlns:a16="http://schemas.microsoft.com/office/drawing/2014/main" id="{3CA87ADE-9C1A-A555-CA92-093D2F132E7C}"/>
                </a:ext>
              </a:extLst>
            </p:cNvPr>
            <p:cNvSpPr/>
            <p:nvPr/>
          </p:nvSpPr>
          <p:spPr bwMode="auto">
            <a:xfrm>
              <a:off x="2552768" y="4229992"/>
              <a:ext cx="551602" cy="498599"/>
            </a:xfrm>
            <a:prstGeom prst="flowChartDocumen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UPN</a:t>
              </a:r>
            </a:p>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Token</a:t>
              </a:r>
            </a:p>
          </p:txBody>
        </p:sp>
        <p:sp>
          <p:nvSpPr>
            <p:cNvPr id="9" name="Flowchart: Document 8">
              <a:extLst>
                <a:ext uri="{FF2B5EF4-FFF2-40B4-BE49-F238E27FC236}">
                  <a16:creationId xmlns:a16="http://schemas.microsoft.com/office/drawing/2014/main" id="{1E3865AB-D779-058C-A87E-1C3A4B272219}"/>
                </a:ext>
              </a:extLst>
            </p:cNvPr>
            <p:cNvSpPr/>
            <p:nvPr/>
          </p:nvSpPr>
          <p:spPr bwMode="auto">
            <a:xfrm>
              <a:off x="2565116" y="5373694"/>
              <a:ext cx="551602" cy="498599"/>
            </a:xfrm>
            <a:prstGeom prst="flowChartDocumen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SPN</a:t>
              </a:r>
            </a:p>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Token</a:t>
              </a:r>
            </a:p>
          </p:txBody>
        </p:sp>
      </p:grpSp>
    </p:spTree>
    <p:extLst>
      <p:ext uri="{BB962C8B-B14F-4D97-AF65-F5344CB8AC3E}">
        <p14:creationId xmlns:p14="http://schemas.microsoft.com/office/powerpoint/2010/main" val="151682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2508-4FC7-3A8C-7759-A5C50B041D82}"/>
              </a:ext>
            </a:extLst>
          </p:cNvPr>
          <p:cNvSpPr>
            <a:spLocks noGrp="1"/>
          </p:cNvSpPr>
          <p:nvPr>
            <p:ph type="title"/>
          </p:nvPr>
        </p:nvSpPr>
        <p:spPr/>
        <p:txBody>
          <a:bodyPr/>
          <a:lstStyle/>
          <a:p>
            <a:r>
              <a:rPr lang="en-US" dirty="0"/>
              <a:t>Demo07 Output</a:t>
            </a:r>
          </a:p>
        </p:txBody>
      </p:sp>
      <p:pic>
        <p:nvPicPr>
          <p:cNvPr id="4" name="Picture 3">
            <a:extLst>
              <a:ext uri="{FF2B5EF4-FFF2-40B4-BE49-F238E27FC236}">
                <a16:creationId xmlns:a16="http://schemas.microsoft.com/office/drawing/2014/main" id="{FD8E2C3C-FE73-2FFA-ACBF-22CE32975EF3}"/>
              </a:ext>
            </a:extLst>
          </p:cNvPr>
          <p:cNvPicPr>
            <a:picLocks noChangeAspect="1"/>
          </p:cNvPicPr>
          <p:nvPr/>
        </p:nvPicPr>
        <p:blipFill>
          <a:blip r:embed="rId2"/>
          <a:srcRect r="50901" b="6309"/>
          <a:stretch/>
        </p:blipFill>
        <p:spPr>
          <a:xfrm>
            <a:off x="234563" y="1026161"/>
            <a:ext cx="5343277" cy="5735294"/>
          </a:xfrm>
          <a:prstGeom prst="rect">
            <a:avLst/>
          </a:prstGeom>
        </p:spPr>
      </p:pic>
      <p:pic>
        <p:nvPicPr>
          <p:cNvPr id="6" name="Picture 5">
            <a:extLst>
              <a:ext uri="{FF2B5EF4-FFF2-40B4-BE49-F238E27FC236}">
                <a16:creationId xmlns:a16="http://schemas.microsoft.com/office/drawing/2014/main" id="{331205FA-C45F-A574-17CB-EEBA631FDA6E}"/>
              </a:ext>
            </a:extLst>
          </p:cNvPr>
          <p:cNvPicPr>
            <a:picLocks noChangeAspect="1"/>
          </p:cNvPicPr>
          <p:nvPr/>
        </p:nvPicPr>
        <p:blipFill>
          <a:blip r:embed="rId3"/>
          <a:stretch>
            <a:fillRect/>
          </a:stretch>
        </p:blipFill>
        <p:spPr>
          <a:xfrm>
            <a:off x="5954076" y="1026161"/>
            <a:ext cx="3697521" cy="3149926"/>
          </a:xfrm>
          <a:prstGeom prst="rect">
            <a:avLst/>
          </a:prstGeom>
          <a:ln>
            <a:solidFill>
              <a:schemeClr val="tx1">
                <a:lumMod val="75000"/>
              </a:schemeClr>
            </a:solidFill>
          </a:ln>
        </p:spPr>
      </p:pic>
      <p:pic>
        <p:nvPicPr>
          <p:cNvPr id="8" name="Picture 7">
            <a:extLst>
              <a:ext uri="{FF2B5EF4-FFF2-40B4-BE49-F238E27FC236}">
                <a16:creationId xmlns:a16="http://schemas.microsoft.com/office/drawing/2014/main" id="{B3B4D23E-27F0-E561-EE1D-693DFE1D26E9}"/>
              </a:ext>
            </a:extLst>
          </p:cNvPr>
          <p:cNvPicPr>
            <a:picLocks noChangeAspect="1"/>
          </p:cNvPicPr>
          <p:nvPr/>
        </p:nvPicPr>
        <p:blipFill>
          <a:blip r:embed="rId4"/>
          <a:stretch>
            <a:fillRect/>
          </a:stretch>
        </p:blipFill>
        <p:spPr>
          <a:xfrm>
            <a:off x="5954076" y="4442425"/>
            <a:ext cx="6116320" cy="1893318"/>
          </a:xfrm>
          <a:prstGeom prst="rect">
            <a:avLst/>
          </a:prstGeom>
          <a:ln>
            <a:solidFill>
              <a:schemeClr val="tx1">
                <a:lumMod val="75000"/>
              </a:schemeClr>
            </a:solidFill>
          </a:ln>
        </p:spPr>
      </p:pic>
    </p:spTree>
    <p:extLst>
      <p:ext uri="{BB962C8B-B14F-4D97-AF65-F5344CB8AC3E}">
        <p14:creationId xmlns:p14="http://schemas.microsoft.com/office/powerpoint/2010/main" val="207057447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FFD4-C0DB-112A-E030-A76B3BE2DAED}"/>
              </a:ext>
            </a:extLst>
          </p:cNvPr>
          <p:cNvSpPr>
            <a:spLocks noGrp="1"/>
          </p:cNvSpPr>
          <p:nvPr>
            <p:ph type="title"/>
          </p:nvPr>
        </p:nvSpPr>
        <p:spPr/>
        <p:txBody>
          <a:bodyPr/>
          <a:lstStyle/>
          <a:p>
            <a:r>
              <a:rPr lang="en-US" dirty="0"/>
              <a:t>ADLS Gen2 API Fundamentals</a:t>
            </a:r>
          </a:p>
        </p:txBody>
      </p:sp>
      <p:sp>
        <p:nvSpPr>
          <p:cNvPr id="3" name="Text Placeholder 2">
            <a:extLst>
              <a:ext uri="{FF2B5EF4-FFF2-40B4-BE49-F238E27FC236}">
                <a16:creationId xmlns:a16="http://schemas.microsoft.com/office/drawing/2014/main" id="{3A304953-41A4-9800-6173-3A914F2EE690}"/>
              </a:ext>
            </a:extLst>
          </p:cNvPr>
          <p:cNvSpPr>
            <a:spLocks noGrp="1"/>
          </p:cNvSpPr>
          <p:nvPr>
            <p:ph type="body" sz="quarter" idx="10"/>
          </p:nvPr>
        </p:nvSpPr>
        <p:spPr>
          <a:xfrm>
            <a:off x="511277" y="1227439"/>
            <a:ext cx="11604521" cy="5324535"/>
          </a:xfrm>
        </p:spPr>
        <p:txBody>
          <a:bodyPr/>
          <a:lstStyle/>
          <a:p>
            <a:pPr>
              <a:spcBef>
                <a:spcPts val="1200"/>
              </a:spcBef>
            </a:pPr>
            <a:r>
              <a:rPr lang="en-US" dirty="0"/>
              <a:t>ADLS Gen2 APIs</a:t>
            </a:r>
          </a:p>
          <a:p>
            <a:pPr lvl="1">
              <a:spcBef>
                <a:spcPts val="600"/>
              </a:spcBef>
            </a:pPr>
            <a:r>
              <a:rPr lang="en-US" dirty="0"/>
              <a:t>Microsoft's primary REST APIs for interacting with Azure Blog storage and Azure Data Lake storage</a:t>
            </a:r>
          </a:p>
          <a:p>
            <a:pPr lvl="1">
              <a:spcBef>
                <a:spcPts val="600"/>
              </a:spcBef>
            </a:pPr>
            <a:r>
              <a:rPr lang="en-US" dirty="0"/>
              <a:t>ADLS Gen2 APIs can be used for uploading, downloading and transferring files</a:t>
            </a:r>
          </a:p>
          <a:p>
            <a:pPr lvl="1">
              <a:spcBef>
                <a:spcPts val="600"/>
              </a:spcBef>
            </a:pPr>
            <a:r>
              <a:rPr lang="en-US" dirty="0">
                <a:hlinkClick r:id="rId2"/>
              </a:rPr>
              <a:t>Azure Data Lake Storage Gen2 REST APIs Documentation</a:t>
            </a:r>
            <a:endParaRPr lang="en-US" dirty="0"/>
          </a:p>
          <a:p>
            <a:pPr>
              <a:spcBef>
                <a:spcPts val="1200"/>
              </a:spcBef>
            </a:pPr>
            <a:r>
              <a:rPr lang="en-US" dirty="0"/>
              <a:t>ADLS Gen2 API .NET SDK</a:t>
            </a:r>
          </a:p>
          <a:p>
            <a:pPr lvl="1"/>
            <a:r>
              <a:rPr lang="en-US" dirty="0"/>
              <a:t>Set of .NET class wrappers which adds a valuable productivity layer when programming in C#</a:t>
            </a:r>
          </a:p>
          <a:p>
            <a:endParaRPr lang="en-US" dirty="0"/>
          </a:p>
          <a:p>
            <a:pPr marL="0" indent="-9525">
              <a:buNone/>
            </a:pPr>
            <a:endParaRPr lang="en-US" dirty="0"/>
          </a:p>
          <a:p>
            <a:pPr lvl="1"/>
            <a:r>
              <a:rPr lang="nl-NL" dirty="0">
                <a:hlinkClick r:id="rId3"/>
              </a:rPr>
              <a:t>ADLS Gen2 API .NET SDK Documentation</a:t>
            </a:r>
            <a:endParaRPr lang="en-US" dirty="0"/>
          </a:p>
          <a:p>
            <a:pPr>
              <a:spcBef>
                <a:spcPts val="1800"/>
              </a:spcBef>
            </a:pPr>
            <a:r>
              <a:rPr lang="en-US" sz="2200" b="1" dirty="0">
                <a:solidFill>
                  <a:schemeClr val="accent3">
                    <a:lumMod val="75000"/>
                  </a:schemeClr>
                </a:solidFill>
              </a:rPr>
              <a:t>CAVEAT</a:t>
            </a:r>
            <a:r>
              <a:rPr lang="en-US" dirty="0"/>
              <a:t>: ADLS Gen2 API documentation does not cover any details specific to OneLake</a:t>
            </a:r>
          </a:p>
          <a:p>
            <a:pPr lvl="1"/>
            <a:r>
              <a:rPr lang="en-US" dirty="0"/>
              <a:t>Some functionality provided by ADLS Gen2 APIs not available when accessing OneLake</a:t>
            </a:r>
          </a:p>
          <a:p>
            <a:pPr lvl="1"/>
            <a:r>
              <a:rPr lang="en-US" dirty="0"/>
              <a:t>Examples of these features includes creating storage containers and programming permissions</a:t>
            </a:r>
          </a:p>
        </p:txBody>
      </p:sp>
      <p:pic>
        <p:nvPicPr>
          <p:cNvPr id="5" name="Picture 4">
            <a:extLst>
              <a:ext uri="{FF2B5EF4-FFF2-40B4-BE49-F238E27FC236}">
                <a16:creationId xmlns:a16="http://schemas.microsoft.com/office/drawing/2014/main" id="{FE8AB1A7-43EB-D082-83BE-C61FAFE31C27}"/>
              </a:ext>
            </a:extLst>
          </p:cNvPr>
          <p:cNvPicPr>
            <a:picLocks noChangeAspect="1"/>
          </p:cNvPicPr>
          <p:nvPr/>
        </p:nvPicPr>
        <p:blipFill>
          <a:blip r:embed="rId4"/>
          <a:stretch>
            <a:fillRect/>
          </a:stretch>
        </p:blipFill>
        <p:spPr>
          <a:xfrm>
            <a:off x="1232064" y="3944665"/>
            <a:ext cx="5391902" cy="685896"/>
          </a:xfrm>
          <a:prstGeom prst="rect">
            <a:avLst/>
          </a:prstGeom>
          <a:ln>
            <a:solidFill>
              <a:schemeClr val="accent1"/>
            </a:solidFill>
          </a:ln>
        </p:spPr>
      </p:pic>
    </p:spTree>
    <p:extLst>
      <p:ext uri="{BB962C8B-B14F-4D97-AF65-F5344CB8AC3E}">
        <p14:creationId xmlns:p14="http://schemas.microsoft.com/office/powerpoint/2010/main" val="2741009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892753-D700-57E8-96B4-A98495421B94}"/>
              </a:ext>
            </a:extLst>
          </p:cNvPr>
          <p:cNvPicPr>
            <a:picLocks noChangeAspect="1"/>
          </p:cNvPicPr>
          <p:nvPr/>
        </p:nvPicPr>
        <p:blipFill>
          <a:blip r:embed="rId2"/>
          <a:stretch>
            <a:fillRect/>
          </a:stretch>
        </p:blipFill>
        <p:spPr>
          <a:xfrm>
            <a:off x="1051831" y="1091932"/>
            <a:ext cx="8510056" cy="5603875"/>
          </a:xfrm>
          <a:prstGeom prst="rect">
            <a:avLst/>
          </a:prstGeom>
        </p:spPr>
      </p:pic>
      <p:sp>
        <p:nvSpPr>
          <p:cNvPr id="27" name="Arrow: Left 26">
            <a:extLst>
              <a:ext uri="{FF2B5EF4-FFF2-40B4-BE49-F238E27FC236}">
                <a16:creationId xmlns:a16="http://schemas.microsoft.com/office/drawing/2014/main" id="{276753C0-0F88-A2D0-4FC6-2FEEF957CBAA}"/>
              </a:ext>
            </a:extLst>
          </p:cNvPr>
          <p:cNvSpPr/>
          <p:nvPr/>
        </p:nvSpPr>
        <p:spPr bwMode="auto">
          <a:xfrm>
            <a:off x="1544223" y="2222482"/>
            <a:ext cx="2036570" cy="343257"/>
          </a:xfrm>
          <a:prstGeom prst="leftArrow">
            <a:avLst>
              <a:gd name="adj1" fmla="val 62389"/>
              <a:gd name="adj2" fmla="val 54646"/>
            </a:avLst>
          </a:prstGeom>
          <a:solidFill>
            <a:schemeClr val="accent4"/>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create new connection</a:t>
            </a:r>
          </a:p>
        </p:txBody>
      </p:sp>
      <p:pic>
        <p:nvPicPr>
          <p:cNvPr id="28" name="Picture 27">
            <a:extLst>
              <a:ext uri="{FF2B5EF4-FFF2-40B4-BE49-F238E27FC236}">
                <a16:creationId xmlns:a16="http://schemas.microsoft.com/office/drawing/2014/main" id="{4DF0A394-F5EA-B6B9-68D8-11E26781AEAC}"/>
              </a:ext>
            </a:extLst>
          </p:cNvPr>
          <p:cNvPicPr>
            <a:picLocks noChangeAspect="1"/>
          </p:cNvPicPr>
          <p:nvPr/>
        </p:nvPicPr>
        <p:blipFill>
          <a:blip r:embed="rId2"/>
          <a:stretch>
            <a:fillRect/>
          </a:stretch>
        </p:blipFill>
        <p:spPr>
          <a:xfrm>
            <a:off x="1048341" y="1089760"/>
            <a:ext cx="8510056" cy="5603875"/>
          </a:xfrm>
          <a:prstGeom prst="rect">
            <a:avLst/>
          </a:prstGeom>
        </p:spPr>
      </p:pic>
      <p:sp>
        <p:nvSpPr>
          <p:cNvPr id="2" name="Title 1">
            <a:extLst>
              <a:ext uri="{FF2B5EF4-FFF2-40B4-BE49-F238E27FC236}">
                <a16:creationId xmlns:a16="http://schemas.microsoft.com/office/drawing/2014/main" id="{FFD9BDC8-5ECF-4269-E78D-E0415E159FA9}"/>
              </a:ext>
            </a:extLst>
          </p:cNvPr>
          <p:cNvSpPr>
            <a:spLocks noGrp="1"/>
          </p:cNvSpPr>
          <p:nvPr>
            <p:ph type="title"/>
          </p:nvPr>
        </p:nvSpPr>
        <p:spPr/>
        <p:txBody>
          <a:bodyPr/>
          <a:lstStyle/>
          <a:p>
            <a:r>
              <a:rPr lang="en-US" dirty="0"/>
              <a:t>Accessing OneLake using Azure Storage Explorer</a:t>
            </a:r>
          </a:p>
        </p:txBody>
      </p:sp>
      <p:pic>
        <p:nvPicPr>
          <p:cNvPr id="7" name="Picture 6">
            <a:extLst>
              <a:ext uri="{FF2B5EF4-FFF2-40B4-BE49-F238E27FC236}">
                <a16:creationId xmlns:a16="http://schemas.microsoft.com/office/drawing/2014/main" id="{E3912605-85AA-04BA-E968-C802748A3CCC}"/>
              </a:ext>
            </a:extLst>
          </p:cNvPr>
          <p:cNvPicPr>
            <a:picLocks noChangeAspect="1"/>
          </p:cNvPicPr>
          <p:nvPr/>
        </p:nvPicPr>
        <p:blipFill>
          <a:blip r:embed="rId3"/>
          <a:stretch>
            <a:fillRect/>
          </a:stretch>
        </p:blipFill>
        <p:spPr>
          <a:xfrm>
            <a:off x="2306240" y="1645968"/>
            <a:ext cx="5946058" cy="4495800"/>
          </a:xfrm>
          <a:prstGeom prst="rect">
            <a:avLst/>
          </a:prstGeom>
          <a:ln>
            <a:solidFill>
              <a:schemeClr val="tx1"/>
            </a:solidFill>
          </a:ln>
        </p:spPr>
      </p:pic>
      <p:pic>
        <p:nvPicPr>
          <p:cNvPr id="9" name="Picture 8">
            <a:extLst>
              <a:ext uri="{FF2B5EF4-FFF2-40B4-BE49-F238E27FC236}">
                <a16:creationId xmlns:a16="http://schemas.microsoft.com/office/drawing/2014/main" id="{CCBC4537-02FF-C1D4-1490-8BCB9291D397}"/>
              </a:ext>
            </a:extLst>
          </p:cNvPr>
          <p:cNvPicPr>
            <a:picLocks noChangeAspect="1"/>
          </p:cNvPicPr>
          <p:nvPr/>
        </p:nvPicPr>
        <p:blipFill>
          <a:blip r:embed="rId4"/>
          <a:stretch>
            <a:fillRect/>
          </a:stretch>
        </p:blipFill>
        <p:spPr>
          <a:xfrm>
            <a:off x="2297105" y="1645968"/>
            <a:ext cx="5946058" cy="4495800"/>
          </a:xfrm>
          <a:prstGeom prst="rect">
            <a:avLst/>
          </a:prstGeom>
          <a:ln>
            <a:solidFill>
              <a:schemeClr val="tx1"/>
            </a:solidFill>
          </a:ln>
        </p:spPr>
      </p:pic>
      <p:pic>
        <p:nvPicPr>
          <p:cNvPr id="11" name="Picture 10">
            <a:extLst>
              <a:ext uri="{FF2B5EF4-FFF2-40B4-BE49-F238E27FC236}">
                <a16:creationId xmlns:a16="http://schemas.microsoft.com/office/drawing/2014/main" id="{8F094800-A0BC-4E3C-754C-58FFCF2FBC78}"/>
              </a:ext>
            </a:extLst>
          </p:cNvPr>
          <p:cNvPicPr>
            <a:picLocks noChangeAspect="1"/>
          </p:cNvPicPr>
          <p:nvPr/>
        </p:nvPicPr>
        <p:blipFill>
          <a:blip r:embed="rId5"/>
          <a:stretch>
            <a:fillRect/>
          </a:stretch>
        </p:blipFill>
        <p:spPr>
          <a:xfrm>
            <a:off x="2285443" y="1641281"/>
            <a:ext cx="5946058" cy="4495800"/>
          </a:xfrm>
          <a:prstGeom prst="rect">
            <a:avLst/>
          </a:prstGeom>
          <a:ln>
            <a:solidFill>
              <a:schemeClr val="tx1"/>
            </a:solidFill>
          </a:ln>
        </p:spPr>
      </p:pic>
      <p:pic>
        <p:nvPicPr>
          <p:cNvPr id="13" name="Picture 12">
            <a:extLst>
              <a:ext uri="{FF2B5EF4-FFF2-40B4-BE49-F238E27FC236}">
                <a16:creationId xmlns:a16="http://schemas.microsoft.com/office/drawing/2014/main" id="{BFC372CB-6D11-8CE0-0B6B-A1715824FD43}"/>
              </a:ext>
            </a:extLst>
          </p:cNvPr>
          <p:cNvPicPr>
            <a:picLocks noChangeAspect="1"/>
          </p:cNvPicPr>
          <p:nvPr/>
        </p:nvPicPr>
        <p:blipFill>
          <a:blip r:embed="rId6"/>
          <a:stretch>
            <a:fillRect/>
          </a:stretch>
        </p:blipFill>
        <p:spPr>
          <a:xfrm>
            <a:off x="2281953" y="1648140"/>
            <a:ext cx="5946058" cy="4495800"/>
          </a:xfrm>
          <a:prstGeom prst="rect">
            <a:avLst/>
          </a:prstGeom>
          <a:ln>
            <a:solidFill>
              <a:schemeClr val="tx1"/>
            </a:solidFill>
          </a:ln>
        </p:spPr>
      </p:pic>
      <p:grpSp>
        <p:nvGrpSpPr>
          <p:cNvPr id="24" name="Group 23">
            <a:extLst>
              <a:ext uri="{FF2B5EF4-FFF2-40B4-BE49-F238E27FC236}">
                <a16:creationId xmlns:a16="http://schemas.microsoft.com/office/drawing/2014/main" id="{2F1959AD-099B-CE00-3F2A-759E1A1E2D9E}"/>
              </a:ext>
            </a:extLst>
          </p:cNvPr>
          <p:cNvGrpSpPr/>
          <p:nvPr/>
        </p:nvGrpSpPr>
        <p:grpSpPr>
          <a:xfrm>
            <a:off x="2414772" y="3407511"/>
            <a:ext cx="5640447" cy="1633672"/>
            <a:chOff x="1887664" y="1824898"/>
            <a:chExt cx="6203476" cy="1958941"/>
          </a:xfrm>
        </p:grpSpPr>
        <p:pic>
          <p:nvPicPr>
            <p:cNvPr id="14" name="Picture 13">
              <a:extLst>
                <a:ext uri="{FF2B5EF4-FFF2-40B4-BE49-F238E27FC236}">
                  <a16:creationId xmlns:a16="http://schemas.microsoft.com/office/drawing/2014/main" id="{EA61480B-D0A1-1835-565D-B47B1FD0DF00}"/>
                </a:ext>
              </a:extLst>
            </p:cNvPr>
            <p:cNvPicPr>
              <a:picLocks noChangeAspect="1"/>
            </p:cNvPicPr>
            <p:nvPr/>
          </p:nvPicPr>
          <p:blipFill rotWithShape="1">
            <a:blip r:embed="rId6"/>
            <a:srcRect t="16292" r="47275" b="61688"/>
            <a:stretch/>
          </p:blipFill>
          <p:spPr>
            <a:xfrm>
              <a:off x="1887664" y="1824898"/>
              <a:ext cx="6203476" cy="1958941"/>
            </a:xfrm>
            <a:prstGeom prst="rect">
              <a:avLst/>
            </a:prstGeom>
            <a:ln>
              <a:solidFill>
                <a:schemeClr val="accent1"/>
              </a:solidFill>
            </a:ln>
          </p:spPr>
        </p:pic>
        <p:sp>
          <p:nvSpPr>
            <p:cNvPr id="15" name="Rectangle 14">
              <a:extLst>
                <a:ext uri="{FF2B5EF4-FFF2-40B4-BE49-F238E27FC236}">
                  <a16:creationId xmlns:a16="http://schemas.microsoft.com/office/drawing/2014/main" id="{7853C203-B0EE-B7D2-AFD3-B158BC3CFA09}"/>
                </a:ext>
              </a:extLst>
            </p:cNvPr>
            <p:cNvSpPr/>
            <p:nvPr/>
          </p:nvSpPr>
          <p:spPr bwMode="auto">
            <a:xfrm>
              <a:off x="4888785" y="3024810"/>
              <a:ext cx="2984265" cy="400050"/>
            </a:xfrm>
            <a:prstGeom prst="rect">
              <a:avLst/>
            </a:prstGeom>
            <a:noFill/>
            <a:ln w="38100">
              <a:solidFill>
                <a:schemeClr val="accent3">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24657F86-9CB1-0400-BD27-C82195036787}"/>
              </a:ext>
            </a:extLst>
          </p:cNvPr>
          <p:cNvPicPr>
            <a:picLocks noChangeAspect="1"/>
          </p:cNvPicPr>
          <p:nvPr/>
        </p:nvPicPr>
        <p:blipFill>
          <a:blip r:embed="rId7"/>
          <a:stretch>
            <a:fillRect/>
          </a:stretch>
        </p:blipFill>
        <p:spPr>
          <a:xfrm>
            <a:off x="2288933" y="1654999"/>
            <a:ext cx="5946058" cy="4495800"/>
          </a:xfrm>
          <a:prstGeom prst="rect">
            <a:avLst/>
          </a:prstGeom>
          <a:ln>
            <a:solidFill>
              <a:schemeClr val="accent3">
                <a:lumMod val="75000"/>
              </a:schemeClr>
            </a:solidFill>
          </a:ln>
        </p:spPr>
      </p:pic>
      <p:pic>
        <p:nvPicPr>
          <p:cNvPr id="21" name="Picture 20">
            <a:extLst>
              <a:ext uri="{FF2B5EF4-FFF2-40B4-BE49-F238E27FC236}">
                <a16:creationId xmlns:a16="http://schemas.microsoft.com/office/drawing/2014/main" id="{69BBF7AD-4823-66C0-B74B-FA31111324B0}"/>
              </a:ext>
            </a:extLst>
          </p:cNvPr>
          <p:cNvPicPr>
            <a:picLocks noChangeAspect="1"/>
          </p:cNvPicPr>
          <p:nvPr/>
        </p:nvPicPr>
        <p:blipFill>
          <a:blip r:embed="rId8"/>
          <a:stretch>
            <a:fillRect/>
          </a:stretch>
        </p:blipFill>
        <p:spPr>
          <a:xfrm>
            <a:off x="999954" y="1111709"/>
            <a:ext cx="8510056" cy="5603875"/>
          </a:xfrm>
          <a:prstGeom prst="rect">
            <a:avLst/>
          </a:prstGeom>
          <a:ln>
            <a:solidFill>
              <a:schemeClr val="accent3">
                <a:lumMod val="75000"/>
              </a:schemeClr>
            </a:solidFill>
          </a:ln>
        </p:spPr>
      </p:pic>
      <p:pic>
        <p:nvPicPr>
          <p:cNvPr id="23" name="Picture 22">
            <a:extLst>
              <a:ext uri="{FF2B5EF4-FFF2-40B4-BE49-F238E27FC236}">
                <a16:creationId xmlns:a16="http://schemas.microsoft.com/office/drawing/2014/main" id="{6672F110-C96D-2E90-E187-1CAE82853147}"/>
              </a:ext>
            </a:extLst>
          </p:cNvPr>
          <p:cNvPicPr>
            <a:picLocks noChangeAspect="1"/>
          </p:cNvPicPr>
          <p:nvPr/>
        </p:nvPicPr>
        <p:blipFill>
          <a:blip r:embed="rId9"/>
          <a:stretch>
            <a:fillRect/>
          </a:stretch>
        </p:blipFill>
        <p:spPr>
          <a:xfrm>
            <a:off x="952329" y="1093387"/>
            <a:ext cx="8915571" cy="5656732"/>
          </a:xfrm>
          <a:prstGeom prst="rect">
            <a:avLst/>
          </a:prstGeom>
          <a:ln>
            <a:solidFill>
              <a:schemeClr val="accent3">
                <a:lumMod val="75000"/>
              </a:schemeClr>
            </a:solidFill>
          </a:ln>
        </p:spPr>
      </p:pic>
    </p:spTree>
    <p:extLst>
      <p:ext uri="{BB962C8B-B14F-4D97-AF65-F5344CB8AC3E}">
        <p14:creationId xmlns:p14="http://schemas.microsoft.com/office/powerpoint/2010/main" val="817284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C286-35CB-205D-D53A-49123A9AA111}"/>
              </a:ext>
            </a:extLst>
          </p:cNvPr>
          <p:cNvSpPr>
            <a:spLocks noGrp="1"/>
          </p:cNvSpPr>
          <p:nvPr>
            <p:ph type="title"/>
          </p:nvPr>
        </p:nvSpPr>
        <p:spPr/>
        <p:txBody>
          <a:bodyPr/>
          <a:lstStyle/>
          <a:p>
            <a:r>
              <a:rPr lang="en-US" dirty="0"/>
              <a:t>Configuring OneLake in the Fabric Admin Portal</a:t>
            </a:r>
          </a:p>
        </p:txBody>
      </p:sp>
      <p:sp>
        <p:nvSpPr>
          <p:cNvPr id="3" name="Text Placeholder 2">
            <a:extLst>
              <a:ext uri="{FF2B5EF4-FFF2-40B4-BE49-F238E27FC236}">
                <a16:creationId xmlns:a16="http://schemas.microsoft.com/office/drawing/2014/main" id="{C8907149-DE7A-DBD2-7E58-68167536B329}"/>
              </a:ext>
            </a:extLst>
          </p:cNvPr>
          <p:cNvSpPr>
            <a:spLocks noGrp="1"/>
          </p:cNvSpPr>
          <p:nvPr>
            <p:ph type="body" sz="quarter" idx="10"/>
          </p:nvPr>
        </p:nvSpPr>
        <p:spPr>
          <a:xfrm>
            <a:off x="511277" y="1227439"/>
            <a:ext cx="11604521" cy="1077218"/>
          </a:xfrm>
        </p:spPr>
        <p:txBody>
          <a:bodyPr/>
          <a:lstStyle/>
          <a:p>
            <a:r>
              <a:rPr lang="en-US" dirty="0"/>
              <a:t>Access to OneLake using ADLS Gen2 APIs can be enabled/disabled</a:t>
            </a:r>
          </a:p>
          <a:p>
            <a:pPr lvl="1"/>
            <a:r>
              <a:rPr lang="en-US" dirty="0"/>
              <a:t>These settings must be enabled to successfully access to OneLake storage</a:t>
            </a:r>
          </a:p>
          <a:p>
            <a:pPr lvl="1"/>
            <a:r>
              <a:rPr lang="en-US" dirty="0"/>
              <a:t>They are enabled by default but can be disabled by Fabric Administrator</a:t>
            </a:r>
          </a:p>
        </p:txBody>
      </p:sp>
      <p:pic>
        <p:nvPicPr>
          <p:cNvPr id="5" name="Picture 4">
            <a:extLst>
              <a:ext uri="{FF2B5EF4-FFF2-40B4-BE49-F238E27FC236}">
                <a16:creationId xmlns:a16="http://schemas.microsoft.com/office/drawing/2014/main" id="{A3E0372B-CB5E-987C-0EF4-5B73D9077FDE}"/>
              </a:ext>
            </a:extLst>
          </p:cNvPr>
          <p:cNvPicPr>
            <a:picLocks noChangeAspect="1"/>
          </p:cNvPicPr>
          <p:nvPr/>
        </p:nvPicPr>
        <p:blipFill>
          <a:blip r:embed="rId2"/>
          <a:stretch>
            <a:fillRect/>
          </a:stretch>
        </p:blipFill>
        <p:spPr>
          <a:xfrm>
            <a:off x="1293140" y="2498101"/>
            <a:ext cx="9079585" cy="3268985"/>
          </a:xfrm>
          <a:prstGeom prst="rect">
            <a:avLst/>
          </a:prstGeom>
          <a:ln>
            <a:solidFill>
              <a:schemeClr val="accent1"/>
            </a:solidFill>
          </a:ln>
        </p:spPr>
      </p:pic>
    </p:spTree>
    <p:extLst>
      <p:ext uri="{BB962C8B-B14F-4D97-AF65-F5344CB8AC3E}">
        <p14:creationId xmlns:p14="http://schemas.microsoft.com/office/powerpoint/2010/main" val="54691138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EFE1-FE5C-BC55-475C-525079E69DBB}"/>
              </a:ext>
            </a:extLst>
          </p:cNvPr>
          <p:cNvSpPr>
            <a:spLocks noGrp="1"/>
          </p:cNvSpPr>
          <p:nvPr>
            <p:ph type="title"/>
          </p:nvPr>
        </p:nvSpPr>
        <p:spPr>
          <a:xfrm>
            <a:off x="314324" y="190500"/>
            <a:ext cx="11801475" cy="498598"/>
          </a:xfrm>
        </p:spPr>
        <p:txBody>
          <a:bodyPr/>
          <a:lstStyle/>
          <a:p>
            <a:r>
              <a:rPr lang="en-US" dirty="0"/>
              <a:t>Accessing OneLake using ADLS Gen2 APIs</a:t>
            </a:r>
          </a:p>
        </p:txBody>
      </p:sp>
      <p:sp>
        <p:nvSpPr>
          <p:cNvPr id="3" name="Text Placeholder 2">
            <a:extLst>
              <a:ext uri="{FF2B5EF4-FFF2-40B4-BE49-F238E27FC236}">
                <a16:creationId xmlns:a16="http://schemas.microsoft.com/office/drawing/2014/main" id="{F2EF4CDE-E878-45F2-CDBC-4C88C5E96EE3}"/>
              </a:ext>
            </a:extLst>
          </p:cNvPr>
          <p:cNvSpPr>
            <a:spLocks noGrp="1"/>
          </p:cNvSpPr>
          <p:nvPr>
            <p:ph type="body" sz="quarter" idx="10"/>
          </p:nvPr>
        </p:nvSpPr>
        <p:spPr>
          <a:xfrm>
            <a:off x="511175" y="1227138"/>
            <a:ext cx="11604625" cy="4532010"/>
          </a:xfrm>
        </p:spPr>
        <p:txBody>
          <a:bodyPr/>
          <a:lstStyle/>
          <a:p>
            <a:r>
              <a:rPr lang="en-US" dirty="0"/>
              <a:t>All access to Azure storage for OneLake accessible through a single URL</a:t>
            </a:r>
          </a:p>
          <a:p>
            <a:pPr lvl="1"/>
            <a:r>
              <a:rPr lang="en-US" sz="1800" dirty="0"/>
              <a:t>Base URL for Fabric public </a:t>
            </a:r>
            <a:r>
              <a:rPr lang="en-US" dirty="0"/>
              <a:t>c</a:t>
            </a:r>
            <a:r>
              <a:rPr lang="en-US" sz="1800" dirty="0"/>
              <a:t>loud is </a:t>
            </a:r>
            <a:r>
              <a:rPr lang="en-US" sz="1800" b="1" dirty="0">
                <a:solidFill>
                  <a:schemeClr val="accent3">
                    <a:lumMod val="75000"/>
                  </a:schemeClr>
                </a:solidFill>
              </a:rPr>
              <a:t>https://onelake.dfs.fabric.microsoft.com</a:t>
            </a:r>
            <a:endParaRPr lang="en-US" sz="1800" dirty="0"/>
          </a:p>
          <a:p>
            <a:pPr lvl="1"/>
            <a:r>
              <a:rPr lang="en-US" dirty="0"/>
              <a:t>Base URL for OneLake will be different when accessing other Microsoft clouds</a:t>
            </a:r>
          </a:p>
          <a:p>
            <a:pPr>
              <a:spcBef>
                <a:spcPts val="1800"/>
              </a:spcBef>
            </a:pPr>
            <a:r>
              <a:rPr lang="en-US" dirty="0"/>
              <a:t>Access lakehouse storage using name of workspace and name of lakehouse/warehouse</a:t>
            </a:r>
          </a:p>
          <a:p>
            <a:pPr lvl="1"/>
            <a:r>
              <a:rPr lang="en-US" sz="1600" b="1" dirty="0">
                <a:solidFill>
                  <a:schemeClr val="tx1">
                    <a:lumMod val="60000"/>
                    <a:lumOff val="40000"/>
                  </a:schemeClr>
                </a:solidFill>
              </a:rPr>
              <a:t>https://onelake.dfs.fabric.microsoft.com</a:t>
            </a:r>
            <a:r>
              <a:rPr lang="en-US" sz="1600" dirty="0"/>
              <a:t>/{</a:t>
            </a:r>
            <a:r>
              <a:rPr lang="en-US" sz="1400" b="1" dirty="0">
                <a:solidFill>
                  <a:schemeClr val="accent3">
                    <a:lumMod val="75000"/>
                  </a:schemeClr>
                </a:solidFill>
              </a:rPr>
              <a:t>WORKSPACE_NAME</a:t>
            </a:r>
            <a:r>
              <a:rPr lang="en-US" sz="1600" dirty="0"/>
              <a:t>}/{</a:t>
            </a:r>
            <a:r>
              <a:rPr lang="en-US" sz="1400" b="1" dirty="0">
                <a:solidFill>
                  <a:schemeClr val="accent3">
                    <a:lumMod val="75000"/>
                  </a:schemeClr>
                </a:solidFill>
              </a:rPr>
              <a:t>ITEM_NAME</a:t>
            </a:r>
            <a:r>
              <a:rPr lang="en-US" sz="1600" dirty="0"/>
              <a:t>}.{</a:t>
            </a:r>
            <a:r>
              <a:rPr lang="en-US" sz="1400" b="1" dirty="0">
                <a:solidFill>
                  <a:schemeClr val="accent3">
                    <a:lumMod val="75000"/>
                  </a:schemeClr>
                </a:solidFill>
              </a:rPr>
              <a:t>ITEM_TYPE</a:t>
            </a:r>
            <a:r>
              <a:rPr lang="en-US" sz="1600" dirty="0"/>
              <a:t>}/{</a:t>
            </a:r>
            <a:r>
              <a:rPr lang="en-US" sz="1400" b="1" dirty="0">
                <a:solidFill>
                  <a:schemeClr val="accent3">
                    <a:lumMod val="75000"/>
                  </a:schemeClr>
                </a:solidFill>
              </a:rPr>
              <a:t>FILE_PATH</a:t>
            </a:r>
            <a:r>
              <a:rPr lang="en-US" sz="1600" dirty="0"/>
              <a:t>}/{</a:t>
            </a:r>
            <a:r>
              <a:rPr lang="en-US" sz="1400" b="1" dirty="0">
                <a:solidFill>
                  <a:schemeClr val="accent3">
                    <a:lumMod val="75000"/>
                  </a:schemeClr>
                </a:solidFill>
              </a:rPr>
              <a:t>FILE_NAME</a:t>
            </a:r>
            <a:r>
              <a:rPr lang="en-US" sz="1600" dirty="0"/>
              <a:t>}</a:t>
            </a:r>
          </a:p>
          <a:p>
            <a:pPr>
              <a:spcBef>
                <a:spcPts val="1800"/>
              </a:spcBef>
            </a:pPr>
            <a:r>
              <a:rPr lang="en-US" dirty="0"/>
              <a:t>Access lakehouse storage using Id of workspace and Id of item</a:t>
            </a:r>
          </a:p>
          <a:p>
            <a:pPr lvl="1">
              <a:spcBef>
                <a:spcPts val="300"/>
              </a:spcBef>
            </a:pPr>
            <a:r>
              <a:rPr lang="en-US" dirty="0"/>
              <a:t>Using IDs instead of names is much less problematic</a:t>
            </a:r>
          </a:p>
          <a:p>
            <a:pPr lvl="1"/>
            <a:r>
              <a:rPr lang="en-US" b="1" dirty="0">
                <a:solidFill>
                  <a:schemeClr val="tx1">
                    <a:lumMod val="60000"/>
                    <a:lumOff val="40000"/>
                  </a:schemeClr>
                </a:solidFill>
              </a:rPr>
              <a:t>https://onelake.dfs.fabric.microsoft.com</a:t>
            </a:r>
            <a:r>
              <a:rPr lang="en-US" dirty="0"/>
              <a:t>/{</a:t>
            </a:r>
            <a:r>
              <a:rPr lang="en-US" sz="1600" b="1" dirty="0">
                <a:solidFill>
                  <a:schemeClr val="accent3">
                    <a:lumMod val="75000"/>
                  </a:schemeClr>
                </a:solidFill>
              </a:rPr>
              <a:t>WORKSPACE_ID</a:t>
            </a:r>
            <a:r>
              <a:rPr lang="en-US" dirty="0"/>
              <a:t>}/{</a:t>
            </a:r>
            <a:r>
              <a:rPr lang="en-US" sz="1600" b="1" dirty="0">
                <a:solidFill>
                  <a:schemeClr val="accent3">
                    <a:lumMod val="75000"/>
                  </a:schemeClr>
                </a:solidFill>
              </a:rPr>
              <a:t>ITEM_ID</a:t>
            </a:r>
            <a:r>
              <a:rPr lang="en-US" dirty="0"/>
              <a:t>}/{</a:t>
            </a:r>
            <a:r>
              <a:rPr lang="en-US" sz="1600" b="1" dirty="0">
                <a:solidFill>
                  <a:schemeClr val="accent3">
                    <a:lumMod val="75000"/>
                  </a:schemeClr>
                </a:solidFill>
              </a:rPr>
              <a:t>FILE_PATH</a:t>
            </a:r>
            <a:r>
              <a:rPr lang="en-US" dirty="0"/>
              <a:t>}/{</a:t>
            </a:r>
            <a:r>
              <a:rPr lang="en-US" sz="1600" b="1" dirty="0">
                <a:solidFill>
                  <a:schemeClr val="accent3">
                    <a:lumMod val="75000"/>
                  </a:schemeClr>
                </a:solidFill>
              </a:rPr>
              <a:t>FILE_NAME</a:t>
            </a:r>
            <a:r>
              <a:rPr lang="en-US" dirty="0"/>
              <a:t>}</a:t>
            </a:r>
          </a:p>
          <a:p>
            <a:pPr>
              <a:spcBef>
                <a:spcPts val="1800"/>
              </a:spcBef>
            </a:pPr>
            <a:r>
              <a:rPr lang="en-US" dirty="0"/>
              <a:t>OneLake also supports the Azure Blob Filesystem driver (ABFS)</a:t>
            </a:r>
          </a:p>
          <a:p>
            <a:pPr lvl="1"/>
            <a:r>
              <a:rPr lang="en-US" sz="1600" b="1" dirty="0">
                <a:solidFill>
                  <a:schemeClr val="accent3">
                    <a:lumMod val="75000"/>
                  </a:schemeClr>
                </a:solidFill>
              </a:rPr>
              <a:t>abfss</a:t>
            </a:r>
            <a:r>
              <a:rPr lang="en-US" dirty="0"/>
              <a:t>://{</a:t>
            </a:r>
            <a:r>
              <a:rPr lang="en-US" sz="1600" b="1" dirty="0">
                <a:solidFill>
                  <a:schemeClr val="accent3">
                    <a:lumMod val="75000"/>
                  </a:schemeClr>
                </a:solidFill>
              </a:rPr>
              <a:t>WORKSPACE_ID</a:t>
            </a:r>
            <a:r>
              <a:rPr lang="en-US" dirty="0"/>
              <a:t>}@</a:t>
            </a:r>
            <a:r>
              <a:rPr lang="en-US" sz="1600" b="1" dirty="0">
                <a:solidFill>
                  <a:schemeClr val="accent3">
                    <a:lumMod val="75000"/>
                  </a:schemeClr>
                </a:solidFill>
              </a:rPr>
              <a:t>onelake.dfs.fabric.microsoft.com</a:t>
            </a:r>
            <a:r>
              <a:rPr lang="en-US" dirty="0"/>
              <a:t>/{</a:t>
            </a:r>
            <a:r>
              <a:rPr lang="en-US" sz="1600" b="1" dirty="0">
                <a:solidFill>
                  <a:schemeClr val="accent3">
                    <a:lumMod val="75000"/>
                  </a:schemeClr>
                </a:solidFill>
              </a:rPr>
              <a:t>ITEM_ID</a:t>
            </a:r>
            <a:r>
              <a:rPr lang="en-US" dirty="0"/>
              <a:t>}/{</a:t>
            </a:r>
            <a:r>
              <a:rPr lang="en-US" sz="1600" b="1" dirty="0">
                <a:solidFill>
                  <a:schemeClr val="accent3">
                    <a:lumMod val="75000"/>
                  </a:schemeClr>
                </a:solidFill>
              </a:rPr>
              <a:t>FILE_PATH</a:t>
            </a:r>
            <a:r>
              <a:rPr lang="en-US" dirty="0"/>
              <a:t>}/{</a:t>
            </a:r>
            <a:r>
              <a:rPr lang="en-US" sz="1600" b="1" dirty="0">
                <a:solidFill>
                  <a:schemeClr val="accent3">
                    <a:lumMod val="75000"/>
                  </a:schemeClr>
                </a:solidFill>
              </a:rPr>
              <a:t>FILE_NAME</a:t>
            </a:r>
            <a:r>
              <a:rPr lang="en-US" dirty="0"/>
              <a:t>}</a:t>
            </a:r>
            <a:endParaRPr lang="en-US" sz="2000" dirty="0"/>
          </a:p>
        </p:txBody>
      </p:sp>
    </p:spTree>
    <p:extLst>
      <p:ext uri="{BB962C8B-B14F-4D97-AF65-F5344CB8AC3E}">
        <p14:creationId xmlns:p14="http://schemas.microsoft.com/office/powerpoint/2010/main" val="1763846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AE3C-AD8E-6B48-2DB3-CBD07126ADE0}"/>
              </a:ext>
            </a:extLst>
          </p:cNvPr>
          <p:cNvSpPr>
            <a:spLocks noGrp="1"/>
          </p:cNvSpPr>
          <p:nvPr>
            <p:ph type="title"/>
          </p:nvPr>
        </p:nvSpPr>
        <p:spPr/>
        <p:txBody>
          <a:bodyPr/>
          <a:lstStyle/>
          <a:p>
            <a:r>
              <a:rPr lang="en-US" dirty="0"/>
              <a:t>Code Walkthrough of OneLakeTokenCredentials Class</a:t>
            </a:r>
          </a:p>
        </p:txBody>
      </p:sp>
      <p:sp>
        <p:nvSpPr>
          <p:cNvPr id="3" name="Text Placeholder 2">
            <a:extLst>
              <a:ext uri="{FF2B5EF4-FFF2-40B4-BE49-F238E27FC236}">
                <a16:creationId xmlns:a16="http://schemas.microsoft.com/office/drawing/2014/main" id="{6977EEC5-BFE1-92CD-CEF6-18B9BD9FF337}"/>
              </a:ext>
            </a:extLst>
          </p:cNvPr>
          <p:cNvSpPr>
            <a:spLocks noGrp="1"/>
          </p:cNvSpPr>
          <p:nvPr>
            <p:ph type="body" sz="quarter" idx="10"/>
          </p:nvPr>
        </p:nvSpPr>
        <p:spPr>
          <a:xfrm>
            <a:off x="511277" y="1227439"/>
            <a:ext cx="11604521" cy="1077218"/>
          </a:xfrm>
        </p:spPr>
        <p:txBody>
          <a:bodyPr/>
          <a:lstStyle/>
          <a:p>
            <a:r>
              <a:rPr lang="en-US" dirty="0"/>
              <a:t>The </a:t>
            </a:r>
            <a:r>
              <a:rPr lang="en-US" sz="2000" b="1" dirty="0">
                <a:solidFill>
                  <a:schemeClr val="accent3">
                    <a:lumMod val="75000"/>
                  </a:schemeClr>
                </a:solidFill>
              </a:rPr>
              <a:t>OneLakeFileWriter</a:t>
            </a:r>
            <a:r>
              <a:rPr lang="en-US" dirty="0"/>
              <a:t> class relies on utility class named </a:t>
            </a:r>
            <a:r>
              <a:rPr lang="en-US" sz="2000" b="1" dirty="0" err="1">
                <a:solidFill>
                  <a:schemeClr val="accent3">
                    <a:lumMod val="75000"/>
                  </a:schemeClr>
                </a:solidFill>
              </a:rPr>
              <a:t>OneLakeTokenCredential</a:t>
            </a:r>
            <a:endParaRPr lang="en-US" b="1" dirty="0">
              <a:solidFill>
                <a:schemeClr val="accent3">
                  <a:lumMod val="75000"/>
                </a:schemeClr>
              </a:solidFill>
            </a:endParaRPr>
          </a:p>
          <a:p>
            <a:pPr lvl="1"/>
            <a:r>
              <a:rPr lang="en-US" sz="1600" b="1" dirty="0" err="1">
                <a:solidFill>
                  <a:schemeClr val="accent3">
                    <a:lumMod val="75000"/>
                  </a:schemeClr>
                </a:solidFill>
              </a:rPr>
              <a:t>TokenCredential</a:t>
            </a:r>
            <a:r>
              <a:rPr lang="en-US" dirty="0"/>
              <a:t> used to acquire access token with delegated permission for Azure storage</a:t>
            </a:r>
          </a:p>
          <a:p>
            <a:pPr lvl="1"/>
            <a:r>
              <a:rPr lang="en-US" dirty="0"/>
              <a:t>The delegated permissions required for OneLake access is </a:t>
            </a:r>
            <a:r>
              <a:rPr lang="en-US" sz="1600" b="1" dirty="0">
                <a:solidFill>
                  <a:schemeClr val="accent3">
                    <a:lumMod val="75000"/>
                  </a:schemeClr>
                </a:solidFill>
              </a:rPr>
              <a:t>https://storage.azure.com/user_impersonation</a:t>
            </a:r>
            <a:endParaRPr lang="en-US" dirty="0"/>
          </a:p>
        </p:txBody>
      </p:sp>
      <p:pic>
        <p:nvPicPr>
          <p:cNvPr id="4" name="Picture 3">
            <a:extLst>
              <a:ext uri="{FF2B5EF4-FFF2-40B4-BE49-F238E27FC236}">
                <a16:creationId xmlns:a16="http://schemas.microsoft.com/office/drawing/2014/main" id="{619EAF53-39C4-0C5C-363D-FC286F368736}"/>
              </a:ext>
            </a:extLst>
          </p:cNvPr>
          <p:cNvPicPr>
            <a:picLocks noChangeAspect="1"/>
          </p:cNvPicPr>
          <p:nvPr/>
        </p:nvPicPr>
        <p:blipFill>
          <a:blip r:embed="rId2"/>
          <a:stretch>
            <a:fillRect/>
          </a:stretch>
        </p:blipFill>
        <p:spPr>
          <a:xfrm>
            <a:off x="1265720" y="2489931"/>
            <a:ext cx="10095633" cy="2818724"/>
          </a:xfrm>
          <a:prstGeom prst="rect">
            <a:avLst/>
          </a:prstGeom>
          <a:ln>
            <a:solidFill>
              <a:schemeClr val="accent1"/>
            </a:solidFill>
          </a:ln>
        </p:spPr>
      </p:pic>
    </p:spTree>
    <p:extLst>
      <p:ext uri="{BB962C8B-B14F-4D97-AF65-F5344CB8AC3E}">
        <p14:creationId xmlns:p14="http://schemas.microsoft.com/office/powerpoint/2010/main" val="315595486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45E4-9456-78C0-C757-96DCC6D09012}"/>
              </a:ext>
            </a:extLst>
          </p:cNvPr>
          <p:cNvSpPr>
            <a:spLocks noGrp="1"/>
          </p:cNvSpPr>
          <p:nvPr>
            <p:ph type="title"/>
          </p:nvPr>
        </p:nvSpPr>
        <p:spPr/>
        <p:txBody>
          <a:bodyPr/>
          <a:lstStyle/>
          <a:p>
            <a:r>
              <a:rPr lang="en-US" dirty="0"/>
              <a:t>Walkthrough of OneLakeFileWriter Class</a:t>
            </a:r>
          </a:p>
        </p:txBody>
      </p:sp>
      <p:pic>
        <p:nvPicPr>
          <p:cNvPr id="5" name="Picture 4">
            <a:extLst>
              <a:ext uri="{FF2B5EF4-FFF2-40B4-BE49-F238E27FC236}">
                <a16:creationId xmlns:a16="http://schemas.microsoft.com/office/drawing/2014/main" id="{A9DDFB1B-9C02-E9C2-2DB3-9CD43C09CAD6}"/>
              </a:ext>
            </a:extLst>
          </p:cNvPr>
          <p:cNvPicPr>
            <a:picLocks noChangeAspect="1"/>
          </p:cNvPicPr>
          <p:nvPr/>
        </p:nvPicPr>
        <p:blipFill>
          <a:blip r:embed="rId2"/>
          <a:stretch>
            <a:fillRect/>
          </a:stretch>
        </p:blipFill>
        <p:spPr>
          <a:xfrm>
            <a:off x="654934" y="1182303"/>
            <a:ext cx="10078857" cy="5506218"/>
          </a:xfrm>
          <a:prstGeom prst="rect">
            <a:avLst/>
          </a:prstGeom>
          <a:ln>
            <a:solidFill>
              <a:schemeClr val="tx1"/>
            </a:solidFill>
          </a:ln>
        </p:spPr>
      </p:pic>
    </p:spTree>
    <p:extLst>
      <p:ext uri="{BB962C8B-B14F-4D97-AF65-F5344CB8AC3E}">
        <p14:creationId xmlns:p14="http://schemas.microsoft.com/office/powerpoint/2010/main" val="265035827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E090-ED64-7FB3-D7DA-BFB8C4A28CB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154AAF2-5079-A3CD-9944-CAB34A28E84C}"/>
              </a:ext>
            </a:extLst>
          </p:cNvPr>
          <p:cNvSpPr/>
          <p:nvPr/>
        </p:nvSpPr>
        <p:spPr>
          <a:xfrm>
            <a:off x="3332019" y="2536938"/>
            <a:ext cx="6412057" cy="352252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58" name="Title 57">
            <a:extLst>
              <a:ext uri="{FF2B5EF4-FFF2-40B4-BE49-F238E27FC236}">
                <a16:creationId xmlns:a16="http://schemas.microsoft.com/office/drawing/2014/main" id="{7752EC1F-F947-F541-FA27-B3F153986B68}"/>
              </a:ext>
            </a:extLst>
          </p:cNvPr>
          <p:cNvSpPr>
            <a:spLocks noGrp="1"/>
          </p:cNvSpPr>
          <p:nvPr>
            <p:ph type="title"/>
          </p:nvPr>
        </p:nvSpPr>
        <p:spPr>
          <a:xfrm>
            <a:off x="314324" y="190500"/>
            <a:ext cx="11801475" cy="498598"/>
          </a:xfrm>
        </p:spPr>
        <p:txBody>
          <a:bodyPr/>
          <a:lstStyle/>
          <a:p>
            <a:r>
              <a:rPr lang="en-US" dirty="0"/>
              <a:t>ISV Flow using ADLS GEN2 APIs and Load Table API</a:t>
            </a:r>
          </a:p>
        </p:txBody>
      </p:sp>
      <p:sp>
        <p:nvSpPr>
          <p:cNvPr id="5" name="Text Placeholder 4">
            <a:extLst>
              <a:ext uri="{FF2B5EF4-FFF2-40B4-BE49-F238E27FC236}">
                <a16:creationId xmlns:a16="http://schemas.microsoft.com/office/drawing/2014/main" id="{C85AAF24-3748-9EAF-91B9-09760A80C4DA}"/>
              </a:ext>
            </a:extLst>
          </p:cNvPr>
          <p:cNvSpPr>
            <a:spLocks noGrp="1"/>
          </p:cNvSpPr>
          <p:nvPr>
            <p:ph type="body" sz="quarter" idx="10"/>
          </p:nvPr>
        </p:nvSpPr>
        <p:spPr>
          <a:xfrm>
            <a:off x="511277" y="1227439"/>
            <a:ext cx="11604521" cy="1077218"/>
          </a:xfrm>
        </p:spPr>
        <p:txBody>
          <a:bodyPr/>
          <a:lstStyle/>
          <a:p>
            <a:r>
              <a:rPr lang="en-US" dirty="0"/>
              <a:t>New integration flow to populate delta tables from uploaded data files</a:t>
            </a:r>
          </a:p>
          <a:p>
            <a:pPr lvl="1"/>
            <a:r>
              <a:rPr lang="en-US" sz="1800" b="1" dirty="0">
                <a:solidFill>
                  <a:srgbClr val="8A0000"/>
                </a:solidFill>
              </a:rPr>
              <a:t>ADLS Gen2 API</a:t>
            </a:r>
            <a:r>
              <a:rPr lang="en-US" dirty="0"/>
              <a:t> used to upload CSV and/or PARQUET files to </a:t>
            </a:r>
            <a:r>
              <a:rPr lang="en-US" sz="1600" b="1" dirty="0">
                <a:solidFill>
                  <a:schemeClr val="accent3">
                    <a:lumMod val="75000"/>
                  </a:schemeClr>
                </a:solidFill>
              </a:rPr>
              <a:t>Files</a:t>
            </a:r>
            <a:r>
              <a:rPr lang="en-US" dirty="0"/>
              <a:t> section in lakehouse</a:t>
            </a:r>
          </a:p>
          <a:p>
            <a:pPr lvl="1"/>
            <a:r>
              <a:rPr lang="en-US" sz="1800" b="1" dirty="0">
                <a:solidFill>
                  <a:srgbClr val="8A0000"/>
                </a:solidFill>
              </a:rPr>
              <a:t>Tables – Load Table</a:t>
            </a:r>
            <a:r>
              <a:rPr lang="en-US" dirty="0"/>
              <a:t> API used to load delta table from data file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3585349" y="2721243"/>
            <a:ext cx="5930127" cy="299622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Lakehouse</a:t>
            </a:r>
            <a:endParaRPr lang="en-US" sz="1200" dirty="0">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7CCC8CA-2808-0C4B-6B16-04C74461C2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8879" y="2769517"/>
            <a:ext cx="268960" cy="241589"/>
          </a:xfrm>
          <a:prstGeom prst="rect">
            <a:avLst/>
          </a:prstGeom>
        </p:spPr>
      </p:pic>
      <p:sp>
        <p:nvSpPr>
          <p:cNvPr id="22" name="Rectangle 21">
            <a:extLst>
              <a:ext uri="{FF2B5EF4-FFF2-40B4-BE49-F238E27FC236}">
                <a16:creationId xmlns:a16="http://schemas.microsoft.com/office/drawing/2014/main" id="{55949212-C497-0DFC-335F-1C2CE6D94DAB}"/>
              </a:ext>
            </a:extLst>
          </p:cNvPr>
          <p:cNvSpPr/>
          <p:nvPr/>
        </p:nvSpPr>
        <p:spPr>
          <a:xfrm>
            <a:off x="1390905" y="3011105"/>
            <a:ext cx="1171782" cy="244252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62" name="Rectangle 61">
            <a:extLst>
              <a:ext uri="{FF2B5EF4-FFF2-40B4-BE49-F238E27FC236}">
                <a16:creationId xmlns:a16="http://schemas.microsoft.com/office/drawing/2014/main" id="{00D19001-284C-1F8E-3FB9-0C5C48FDF6F8}"/>
              </a:ext>
            </a:extLst>
          </p:cNvPr>
          <p:cNvSpPr/>
          <p:nvPr/>
        </p:nvSpPr>
        <p:spPr bwMode="auto">
          <a:xfrm>
            <a:off x="3841236" y="3131071"/>
            <a:ext cx="2662175" cy="2404181"/>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Files</a:t>
            </a:r>
            <a:r>
              <a:rPr lang="en-US" sz="1400" dirty="0">
                <a:solidFill>
                  <a:schemeClr val="tx1"/>
                </a:solidFill>
                <a:latin typeface="Arial" panose="020B0604020202020204" pitchFamily="34" charset="0"/>
                <a:ea typeface="Segoe UI" pitchFamily="34" charset="0"/>
                <a:cs typeface="Arial" panose="020B0604020202020204" pitchFamily="34" charset="0"/>
              </a:rPr>
              <a:t> section</a:t>
            </a:r>
          </a:p>
        </p:txBody>
      </p:sp>
      <p:sp>
        <p:nvSpPr>
          <p:cNvPr id="6" name="Rectangle 5">
            <a:extLst>
              <a:ext uri="{FF2B5EF4-FFF2-40B4-BE49-F238E27FC236}">
                <a16:creationId xmlns:a16="http://schemas.microsoft.com/office/drawing/2014/main" id="{57C8F839-D8E2-24B9-F126-6C7F7DE639DB}"/>
              </a:ext>
            </a:extLst>
          </p:cNvPr>
          <p:cNvSpPr/>
          <p:nvPr/>
        </p:nvSpPr>
        <p:spPr bwMode="auto">
          <a:xfrm>
            <a:off x="6503411" y="3131070"/>
            <a:ext cx="2662175" cy="2404181"/>
          </a:xfrm>
          <a:prstGeom prst="rect">
            <a:avLst/>
          </a:prstGeom>
          <a:solidFill>
            <a:schemeClr val="bg1">
              <a:lumMod val="6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Tables</a:t>
            </a:r>
            <a:r>
              <a:rPr lang="en-US" sz="1400" dirty="0">
                <a:solidFill>
                  <a:schemeClr val="tx1"/>
                </a:solidFill>
                <a:latin typeface="Arial" panose="020B0604020202020204" pitchFamily="34" charset="0"/>
                <a:ea typeface="Segoe UI" pitchFamily="34" charset="0"/>
                <a:cs typeface="Arial" panose="020B0604020202020204" pitchFamily="34" charset="0"/>
              </a:rPr>
              <a:t> section</a:t>
            </a:r>
          </a:p>
        </p:txBody>
      </p:sp>
      <p:grpSp>
        <p:nvGrpSpPr>
          <p:cNvPr id="2" name="Group 1">
            <a:extLst>
              <a:ext uri="{FF2B5EF4-FFF2-40B4-BE49-F238E27FC236}">
                <a16:creationId xmlns:a16="http://schemas.microsoft.com/office/drawing/2014/main" id="{A784BE7D-260A-C3DE-BF4C-B30A86353D17}"/>
              </a:ext>
            </a:extLst>
          </p:cNvPr>
          <p:cNvGrpSpPr/>
          <p:nvPr/>
        </p:nvGrpSpPr>
        <p:grpSpPr>
          <a:xfrm>
            <a:off x="2562687" y="3331761"/>
            <a:ext cx="3770913" cy="1775187"/>
            <a:chOff x="2419812" y="3541311"/>
            <a:chExt cx="3770913" cy="1775187"/>
          </a:xfrm>
        </p:grpSpPr>
        <p:pic>
          <p:nvPicPr>
            <p:cNvPr id="31" name="Picture 30">
              <a:extLst>
                <a:ext uri="{FF2B5EF4-FFF2-40B4-BE49-F238E27FC236}">
                  <a16:creationId xmlns:a16="http://schemas.microsoft.com/office/drawing/2014/main" id="{0D571347-A242-5B39-0845-E104B9BA77F1}"/>
                </a:ext>
              </a:extLst>
            </p:cNvPr>
            <p:cNvPicPr>
              <a:picLocks noChangeAspect="1"/>
            </p:cNvPicPr>
            <p:nvPr/>
          </p:nvPicPr>
          <p:blipFill>
            <a:blip r:embed="rId4"/>
            <a:stretch>
              <a:fillRect/>
            </a:stretch>
          </p:blipFill>
          <p:spPr>
            <a:xfrm>
              <a:off x="4097508" y="3541311"/>
              <a:ext cx="2093217" cy="1775187"/>
            </a:xfrm>
            <a:prstGeom prst="rect">
              <a:avLst/>
            </a:prstGeom>
            <a:ln>
              <a:solidFill>
                <a:schemeClr val="tx1"/>
              </a:solidFill>
            </a:ln>
          </p:spPr>
        </p:pic>
        <p:sp>
          <p:nvSpPr>
            <p:cNvPr id="46" name="Arrow: Right 45">
              <a:extLst>
                <a:ext uri="{FF2B5EF4-FFF2-40B4-BE49-F238E27FC236}">
                  <a16:creationId xmlns:a16="http://schemas.microsoft.com/office/drawing/2014/main" id="{D20F58E0-B7BC-C750-3761-A0626FCE6F2C}"/>
                </a:ext>
              </a:extLst>
            </p:cNvPr>
            <p:cNvSpPr/>
            <p:nvPr/>
          </p:nvSpPr>
          <p:spPr bwMode="auto">
            <a:xfrm>
              <a:off x="2419812" y="4023735"/>
              <a:ext cx="1762721"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ADLS Gen2 API</a:t>
              </a:r>
            </a:p>
          </p:txBody>
        </p:sp>
      </p:grpSp>
      <p:grpSp>
        <p:nvGrpSpPr>
          <p:cNvPr id="3" name="Group 2">
            <a:extLst>
              <a:ext uri="{FF2B5EF4-FFF2-40B4-BE49-F238E27FC236}">
                <a16:creationId xmlns:a16="http://schemas.microsoft.com/office/drawing/2014/main" id="{92313D46-5E7E-A38A-7AF5-9ABAA893FC49}"/>
              </a:ext>
            </a:extLst>
          </p:cNvPr>
          <p:cNvGrpSpPr/>
          <p:nvPr/>
        </p:nvGrpSpPr>
        <p:grpSpPr>
          <a:xfrm>
            <a:off x="2557871" y="3331762"/>
            <a:ext cx="6319563" cy="1775186"/>
            <a:chOff x="2414996" y="3541312"/>
            <a:chExt cx="6319563" cy="1775186"/>
          </a:xfrm>
        </p:grpSpPr>
        <p:pic>
          <p:nvPicPr>
            <p:cNvPr id="30" name="Picture 29">
              <a:extLst>
                <a:ext uri="{FF2B5EF4-FFF2-40B4-BE49-F238E27FC236}">
                  <a16:creationId xmlns:a16="http://schemas.microsoft.com/office/drawing/2014/main" id="{8C27E4B2-782B-628D-56C6-2C77991BD113}"/>
                </a:ext>
              </a:extLst>
            </p:cNvPr>
            <p:cNvPicPr>
              <a:picLocks noChangeAspect="1"/>
            </p:cNvPicPr>
            <p:nvPr/>
          </p:nvPicPr>
          <p:blipFill>
            <a:blip r:embed="rId5"/>
            <a:stretch>
              <a:fillRect/>
            </a:stretch>
          </p:blipFill>
          <p:spPr>
            <a:xfrm>
              <a:off x="6699794" y="3541312"/>
              <a:ext cx="2034765" cy="1775186"/>
            </a:xfrm>
            <a:prstGeom prst="rect">
              <a:avLst/>
            </a:prstGeom>
            <a:ln>
              <a:solidFill>
                <a:schemeClr val="tx1"/>
              </a:solidFill>
            </a:ln>
          </p:spPr>
        </p:pic>
        <p:sp>
          <p:nvSpPr>
            <p:cNvPr id="11" name="Arrow: Right 10">
              <a:extLst>
                <a:ext uri="{FF2B5EF4-FFF2-40B4-BE49-F238E27FC236}">
                  <a16:creationId xmlns:a16="http://schemas.microsoft.com/office/drawing/2014/main" id="{16D8200C-F641-94C0-23D0-1744B19CACF9}"/>
                </a:ext>
              </a:extLst>
            </p:cNvPr>
            <p:cNvSpPr/>
            <p:nvPr/>
          </p:nvSpPr>
          <p:spPr bwMode="auto">
            <a:xfrm>
              <a:off x="2414996" y="4497903"/>
              <a:ext cx="4392204"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Tables – Load Table API</a:t>
              </a:r>
            </a:p>
          </p:txBody>
        </p:sp>
      </p:grpSp>
    </p:spTree>
    <p:extLst>
      <p:ext uri="{BB962C8B-B14F-4D97-AF65-F5344CB8AC3E}">
        <p14:creationId xmlns:p14="http://schemas.microsoft.com/office/powerpoint/2010/main" val="2926925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997196"/>
          </a:xfrm>
        </p:spPr>
        <p:txBody>
          <a:bodyPr/>
          <a:lstStyle/>
          <a:p>
            <a:r>
              <a:rPr lang="en-US" dirty="0"/>
              <a:t>Demo08 - Create Tenant with ADLS Gen2 API</a:t>
            </a:r>
            <a:br>
              <a:rPr lang="en-US" dirty="0"/>
            </a:br>
            <a:endParaRPr lang="en-US" dirty="0"/>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Tables –Load Table</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365335" y="1603717"/>
            <a:ext cx="3893664" cy="1320436"/>
            <a:chOff x="2379006" y="1794932"/>
            <a:chExt cx="389366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379006" y="2227385"/>
              <a:ext cx="2136688"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SQL Commands</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20" name="Group 19">
            <a:extLst>
              <a:ext uri="{FF2B5EF4-FFF2-40B4-BE49-F238E27FC236}">
                <a16:creationId xmlns:a16="http://schemas.microsoft.com/office/drawing/2014/main" id="{3E1B420B-DBEA-C730-F672-3C942ADDC294}"/>
              </a:ext>
            </a:extLst>
          </p:cNvPr>
          <p:cNvGrpSpPr/>
          <p:nvPr/>
        </p:nvGrpSpPr>
        <p:grpSpPr>
          <a:xfrm>
            <a:off x="2387569" y="4790228"/>
            <a:ext cx="3945893" cy="1335636"/>
            <a:chOff x="2387569" y="4790228"/>
            <a:chExt cx="3945893" cy="1335636"/>
          </a:xfrm>
        </p:grpSpPr>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ALDLS Gen2 API</a:t>
                </a:r>
              </a:p>
            </p:txBody>
          </p:sp>
        </p:grpSp>
        <p:pic>
          <p:nvPicPr>
            <p:cNvPr id="16" name="Picture 15">
              <a:extLst>
                <a:ext uri="{FF2B5EF4-FFF2-40B4-BE49-F238E27FC236}">
                  <a16:creationId xmlns:a16="http://schemas.microsoft.com/office/drawing/2014/main" id="{0824C689-9EAB-B7D9-CD1F-F36435FE6874}"/>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pic>
        <p:nvPicPr>
          <p:cNvPr id="6" name="Picture 5">
            <a:extLst>
              <a:ext uri="{FF2B5EF4-FFF2-40B4-BE49-F238E27FC236}">
                <a16:creationId xmlns:a16="http://schemas.microsoft.com/office/drawing/2014/main" id="{3B6F964E-4305-1FCE-FB98-CF7BF718C56C}"/>
              </a:ext>
            </a:extLst>
          </p:cNvPr>
          <p:cNvPicPr>
            <a:picLocks noChangeAspect="1"/>
          </p:cNvPicPr>
          <p:nvPr/>
        </p:nvPicPr>
        <p:blipFill>
          <a:blip r:embed="rId8"/>
          <a:stretch>
            <a:fillRect/>
          </a:stretch>
        </p:blipFill>
        <p:spPr>
          <a:xfrm>
            <a:off x="7773235" y="3471306"/>
            <a:ext cx="4237094" cy="3348945"/>
          </a:xfrm>
          <a:prstGeom prst="rect">
            <a:avLst/>
          </a:prstGeom>
          <a:ln>
            <a:solidFill>
              <a:schemeClr val="tx1">
                <a:lumMod val="75000"/>
              </a:schemeClr>
            </a:solidFill>
          </a:ln>
        </p:spPr>
      </p:pic>
    </p:spTree>
    <p:extLst>
      <p:ext uri="{BB962C8B-B14F-4D97-AF65-F5344CB8AC3E}">
        <p14:creationId xmlns:p14="http://schemas.microsoft.com/office/powerpoint/2010/main" val="389639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CFDB-2C7F-B621-FF22-5F8F5B042905}"/>
              </a:ext>
            </a:extLst>
          </p:cNvPr>
          <p:cNvSpPr>
            <a:spLocks noGrp="1"/>
          </p:cNvSpPr>
          <p:nvPr>
            <p:ph type="title"/>
          </p:nvPr>
        </p:nvSpPr>
        <p:spPr/>
        <p:txBody>
          <a:bodyPr/>
          <a:lstStyle/>
          <a:p>
            <a:r>
              <a:rPr lang="en-US" dirty="0"/>
              <a:t>Demo08 Output</a:t>
            </a:r>
          </a:p>
        </p:txBody>
      </p:sp>
      <p:sp>
        <p:nvSpPr>
          <p:cNvPr id="3" name="Text Placeholder 2">
            <a:extLst>
              <a:ext uri="{FF2B5EF4-FFF2-40B4-BE49-F238E27FC236}">
                <a16:creationId xmlns:a16="http://schemas.microsoft.com/office/drawing/2014/main" id="{B271B6A1-754C-F7E1-C9AB-DA9F5F95562B}"/>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523C5DB-3A38-C27E-2859-4953B9805CC1}"/>
              </a:ext>
            </a:extLst>
          </p:cNvPr>
          <p:cNvPicPr>
            <a:picLocks noChangeAspect="1"/>
          </p:cNvPicPr>
          <p:nvPr/>
        </p:nvPicPr>
        <p:blipFill>
          <a:blip r:embed="rId2"/>
          <a:srcRect r="51473" b="19964"/>
          <a:stretch/>
        </p:blipFill>
        <p:spPr>
          <a:xfrm>
            <a:off x="180903" y="1026161"/>
            <a:ext cx="6034158" cy="5598160"/>
          </a:xfrm>
          <a:prstGeom prst="rect">
            <a:avLst/>
          </a:prstGeom>
        </p:spPr>
      </p:pic>
      <p:pic>
        <p:nvPicPr>
          <p:cNvPr id="7" name="Picture 6">
            <a:extLst>
              <a:ext uri="{FF2B5EF4-FFF2-40B4-BE49-F238E27FC236}">
                <a16:creationId xmlns:a16="http://schemas.microsoft.com/office/drawing/2014/main" id="{AEF49D00-3A23-CCE7-C0DA-8140D510E56B}"/>
              </a:ext>
            </a:extLst>
          </p:cNvPr>
          <p:cNvPicPr>
            <a:picLocks noChangeAspect="1"/>
          </p:cNvPicPr>
          <p:nvPr/>
        </p:nvPicPr>
        <p:blipFill>
          <a:blip r:embed="rId3"/>
          <a:stretch>
            <a:fillRect/>
          </a:stretch>
        </p:blipFill>
        <p:spPr>
          <a:xfrm>
            <a:off x="6545435" y="1121455"/>
            <a:ext cx="4863099" cy="3843731"/>
          </a:xfrm>
          <a:prstGeom prst="rect">
            <a:avLst/>
          </a:prstGeom>
          <a:ln>
            <a:solidFill>
              <a:schemeClr val="tx1">
                <a:lumMod val="75000"/>
              </a:schemeClr>
            </a:solidFill>
          </a:ln>
        </p:spPr>
      </p:pic>
    </p:spTree>
    <p:extLst>
      <p:ext uri="{BB962C8B-B14F-4D97-AF65-F5344CB8AC3E}">
        <p14:creationId xmlns:p14="http://schemas.microsoft.com/office/powerpoint/2010/main" val="1814361702"/>
      </p:ext>
    </p:extLst>
  </p:cSld>
  <p:clrMapOvr>
    <a:masterClrMapping/>
  </p:clrMapOvr>
  <p:transition>
    <p:fade/>
  </p:transition>
</p:sld>
</file>

<file path=ppt/theme/theme1.xml><?xml version="1.0" encoding="utf-8"?>
<a:theme xmlns:a="http://schemas.openxmlformats.org/drawingml/2006/main" name="PBIDC">
  <a:themeElements>
    <a:clrScheme name="Custom 9">
      <a:dk1>
        <a:srgbClr val="3C3C41"/>
      </a:dk1>
      <a:lt1>
        <a:srgbClr val="FFFFFF"/>
      </a:lt1>
      <a:dk2>
        <a:srgbClr val="0D5F4F"/>
      </a:dk2>
      <a:lt2>
        <a:srgbClr val="FFFFFF"/>
      </a:lt2>
      <a:accent1>
        <a:srgbClr val="0D5F4F"/>
      </a:accent1>
      <a:accent2>
        <a:srgbClr val="0B66B3"/>
      </a:accent2>
      <a:accent3>
        <a:srgbClr val="A50021"/>
      </a:accent3>
      <a:accent4>
        <a:srgbClr val="E0A510"/>
      </a:accent4>
      <a:accent5>
        <a:srgbClr val="C86400"/>
      </a:accent5>
      <a:accent6>
        <a:srgbClr val="7D4360"/>
      </a:accent6>
      <a:hlink>
        <a:srgbClr val="0563C1"/>
      </a:hlink>
      <a:folHlink>
        <a:srgbClr val="954F72"/>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BIDC" id="{11E0CC43-FB1F-4A4B-8579-81356BFD7CF2}" vid="{5E5C2F3E-FC07-4251-B8A0-2343E3E5B1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18176AF01F154593632C4651D6F451" ma:contentTypeVersion="13" ma:contentTypeDescription="Create a new document." ma:contentTypeScope="" ma:versionID="67cac1df46714d1c47807bd455deefdb">
  <xsd:schema xmlns:xsd="http://www.w3.org/2001/XMLSchema" xmlns:xs="http://www.w3.org/2001/XMLSchema" xmlns:p="http://schemas.microsoft.com/office/2006/metadata/properties" xmlns:ns1="http://schemas.microsoft.com/sharepoint/v3" xmlns:ns2="11ef760b-d158-4726-b88a-cd71a2334016" xmlns:ns3="377c6c6c-3450-448f-986e-2d19e4d4d919" targetNamespace="http://schemas.microsoft.com/office/2006/metadata/properties" ma:root="true" ma:fieldsID="4fb2cf4ff9a873d8e6fdd512ebbb52c6" ns1:_="" ns2:_="" ns3:_="">
    <xsd:import namespace="http://schemas.microsoft.com/sharepoint/v3"/>
    <xsd:import namespace="11ef760b-d158-4726-b88a-cd71a2334016"/>
    <xsd:import namespace="377c6c6c-3450-448f-986e-2d19e4d4d91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ef760b-d158-4726-b88a-cd71a23340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7c6c6c-3450-448f-986e-2d19e4d4d91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0411C69-F97C-4176-9B7C-DF4DBA242F12}">
  <ds:schemaRefs>
    <ds:schemaRef ds:uri="11ef760b-d158-4726-b88a-cd71a2334016"/>
    <ds:schemaRef ds:uri="377c6c6c-3450-448f-986e-2d19e4d4d9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www.w3.org/XML/1998/namespace"/>
    <ds:schemaRef ds:uri="http://purl.org/dc/dcmitype/"/>
    <ds:schemaRef ds:uri="http://schemas.openxmlformats.org/package/2006/metadata/core-properties"/>
    <ds:schemaRef ds:uri="http://purl.org/dc/terms/"/>
    <ds:schemaRef ds:uri="http://purl.org/dc/elements/1.1/"/>
    <ds:schemaRef ds:uri="377c6c6c-3450-448f-986e-2d19e4d4d919"/>
    <ds:schemaRef ds:uri="11ef760b-d158-4726-b88a-cd71a2334016"/>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22902</TotalTime>
  <Words>7051</Words>
  <Application>Microsoft Office PowerPoint</Application>
  <PresentationFormat>Custom</PresentationFormat>
  <Paragraphs>1318</Paragraphs>
  <Slides>127</Slides>
  <Notes>18</Notes>
  <HiddenSlides>0</HiddenSlides>
  <MMClips>1</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127</vt:i4>
      </vt:variant>
    </vt:vector>
  </HeadingPairs>
  <TitlesOfParts>
    <vt:vector size="149" baseType="lpstr">
      <vt:lpstr>Aptos</vt:lpstr>
      <vt:lpstr>Arial</vt:lpstr>
      <vt:lpstr>Arial Black</vt:lpstr>
      <vt:lpstr>Arial Narrow</vt:lpstr>
      <vt:lpstr>Calibri</vt:lpstr>
      <vt:lpstr>Courier New</vt:lpstr>
      <vt:lpstr>Courier New,monospace</vt:lpstr>
      <vt:lpstr>Lucida Console</vt:lpstr>
      <vt:lpstr>Segoe Sans Display</vt:lpstr>
      <vt:lpstr>Segoe Sans Display Semibold</vt:lpstr>
      <vt:lpstr>Segoe Sans Small Semilight</vt:lpstr>
      <vt:lpstr>Segoe Sans Text</vt:lpstr>
      <vt:lpstr>Segoe Sans Text Light</vt:lpstr>
      <vt:lpstr>Segoe Sans Text Semibold</vt:lpstr>
      <vt:lpstr>Segoe Sans Text Semilight</vt:lpstr>
      <vt:lpstr>Segoe UI</vt:lpstr>
      <vt:lpstr>Segoe UI Light</vt:lpstr>
      <vt:lpstr>Segoe UI Semibold</vt:lpstr>
      <vt:lpstr>Segoe UI Semilight</vt:lpstr>
      <vt:lpstr>Symbol</vt:lpstr>
      <vt:lpstr>Wingdings</vt:lpstr>
      <vt:lpstr>PBIDC</vt:lpstr>
      <vt:lpstr>PowerPoint Presentation</vt:lpstr>
      <vt:lpstr>PowerPoint Presentation</vt:lpstr>
      <vt:lpstr>Downloads and Materials for This Workshop</vt:lpstr>
      <vt:lpstr>Student Survey</vt:lpstr>
      <vt:lpstr>Workshop Agenda</vt:lpstr>
      <vt:lpstr>Deploying Fabric Solutions in Multi-tenant Applications</vt:lpstr>
      <vt:lpstr>Fabric REST API Design and Architecture</vt:lpstr>
      <vt:lpstr>RTFM! = Read The Fabric Documentation</vt:lpstr>
      <vt:lpstr>Authentication and API Caller Identity</vt:lpstr>
      <vt:lpstr>Executing API Calls as a Service Principal</vt:lpstr>
      <vt:lpstr>Acquiring Access Tokens for Service Principal using MSAL</vt:lpstr>
      <vt:lpstr>Authenticate as Service Principal using Managed Identity</vt:lpstr>
      <vt:lpstr>Configuring Service Principal Access to Fabric REST API</vt:lpstr>
      <vt:lpstr>User Authentication and Delegated Permission Scopes</vt:lpstr>
      <vt:lpstr>Authenticating with Microsoft Azure PowerShell Application</vt:lpstr>
      <vt:lpstr>.NET SDK for the Fabric REST API</vt:lpstr>
      <vt:lpstr>Getting Started with Fabric REST API .NET SDK</vt:lpstr>
      <vt:lpstr>Fabric REST API Item Types</vt:lpstr>
      <vt:lpstr>.NET Developer Sample using C# - Fabric-ISV-Playbook</vt:lpstr>
      <vt:lpstr>Provisioning Flow Demos from FabricIsvPlaybook </vt:lpstr>
      <vt:lpstr>Getting Started with FabricIsvPlaybook Developer Sample</vt:lpstr>
      <vt:lpstr>You Need a Premium Capacity Id for Testing</vt:lpstr>
      <vt:lpstr>Demo 1 – Create Workspace and Assign Workspace Roles</vt:lpstr>
      <vt:lpstr>Demo01 Output</vt:lpstr>
      <vt:lpstr>Creating and Managing Connections in Fabric</vt:lpstr>
      <vt:lpstr>Fabric Connections API</vt:lpstr>
      <vt:lpstr>Demo02 Output</vt:lpstr>
      <vt:lpstr>Programming with Workspace Items</vt:lpstr>
      <vt:lpstr>Programming with Fabric Item Definitions</vt:lpstr>
      <vt:lpstr>Fabric Item Definition Structure</vt:lpstr>
      <vt:lpstr>PBIP Projects in Power BI Desktop</vt:lpstr>
      <vt:lpstr>Enabling the Power BI Project (.pbip) Save Option Feature</vt:lpstr>
      <vt:lpstr> TMSL versus TMDL - Semantic Model Formats</vt:lpstr>
      <vt:lpstr>PBIR-Legacy versus PBIR - Report Definition Formats</vt:lpstr>
      <vt:lpstr>Constructing Item Definitions for the CreateItem API</vt:lpstr>
      <vt:lpstr>Creating Semantic Model using CreateItem</vt:lpstr>
      <vt:lpstr>Preparing the Semantic Model After Creation</vt:lpstr>
      <vt:lpstr>Binding Reports to Semantic Models</vt:lpstr>
      <vt:lpstr>Creating Report using CreateItem API</vt:lpstr>
      <vt:lpstr>Demo 3 - Imported Semantic Model and Reports</vt:lpstr>
      <vt:lpstr>Demo 3 Output</vt:lpstr>
      <vt:lpstr>Exporting Existing Items using Get Item Definition</vt:lpstr>
      <vt:lpstr>Updating Workspace Items using Update Item Definition</vt:lpstr>
      <vt:lpstr>Creating Item Definition to Update Semantic Model</vt:lpstr>
      <vt:lpstr>Updating a Semantic Model</vt:lpstr>
      <vt:lpstr>Creating Item Definition to Update Report</vt:lpstr>
      <vt:lpstr>Updating a Report</vt:lpstr>
      <vt:lpstr>Updated Semantic Model and Report</vt:lpstr>
      <vt:lpstr>Cloning Workspace</vt:lpstr>
      <vt:lpstr>Cloning Semantic Models</vt:lpstr>
      <vt:lpstr>Cloning Reports with Semantic Model Id Substitution</vt:lpstr>
      <vt:lpstr>Workshop Agenda</vt:lpstr>
      <vt:lpstr>Automating Solution Deployment across Fabric Workloads </vt:lpstr>
      <vt:lpstr>Fabric Lakehouse Fundamentals</vt:lpstr>
      <vt:lpstr>Ingesting Data into Lakehouse</vt:lpstr>
      <vt:lpstr>Fabric Provides Apache Spark Runtime</vt:lpstr>
      <vt:lpstr>Using Spark Jobs to Create Lakehouse Tables</vt:lpstr>
      <vt:lpstr>Creating Lakehouse using Create Item</vt:lpstr>
      <vt:lpstr>Code Walkthrough of Python Code in Notebook</vt:lpstr>
      <vt:lpstr>CreateLakehouseTables.ipynb</vt:lpstr>
      <vt:lpstr>Create Item Definition Part for Notebook</vt:lpstr>
      <vt:lpstr>Creating Notebook using CreateItem</vt:lpstr>
      <vt:lpstr>Running Notebook with Job Scheduler API</vt:lpstr>
      <vt:lpstr>Lakehouse Properties</vt:lpstr>
      <vt:lpstr>Creating Semantic Models on Lakehouse Tables</vt:lpstr>
      <vt:lpstr>Creating BIM File for DirectLake Semantic Model</vt:lpstr>
      <vt:lpstr>Creating DirectLake Semantic Model using CreateItem</vt:lpstr>
      <vt:lpstr>Demo 4 - Create Lakehouse, Notebook and DirectLake Model</vt:lpstr>
      <vt:lpstr>Demo04 Output</vt:lpstr>
      <vt:lpstr>Fabric Data Warehouse Fundamentals</vt:lpstr>
      <vt:lpstr>Creating a New Data Pipeline by Hand</vt:lpstr>
      <vt:lpstr>Authoring Data Pipelines by Hand </vt:lpstr>
      <vt:lpstr>CopySalesData.json</vt:lpstr>
      <vt:lpstr>Demo 5 - Create Warehouse using Data Pipelines</vt:lpstr>
      <vt:lpstr>Demo05 - Create Tenant with Warehouse and Data Pipelines</vt:lpstr>
      <vt:lpstr>OneLake Shortcut Fundamentals</vt:lpstr>
      <vt:lpstr>Creating Shortcuts by Hand</vt:lpstr>
      <vt:lpstr>Inspecting Shortcuts using Get Shortcuts API</vt:lpstr>
      <vt:lpstr>Creating Shortcut to ADLS Gen2 Storage</vt:lpstr>
      <vt:lpstr>Creating Lakehouse Shortcuts with Code</vt:lpstr>
      <vt:lpstr>Demo06 - Create Tenant with Shortcut and LoadTable API </vt:lpstr>
      <vt:lpstr>Demo06 Output</vt:lpstr>
      <vt:lpstr>Demo07 uses SqlConnectionWriter Class</vt:lpstr>
      <vt:lpstr>Create Warehouse and Establishing SQL Connection</vt:lpstr>
      <vt:lpstr>The SqlConnectionWriter Class</vt:lpstr>
      <vt:lpstr>GetAccessTokenForSqlEndPoint</vt:lpstr>
      <vt:lpstr>Populate Warehouse by Creating Stored Procedures</vt:lpstr>
      <vt:lpstr>Populating Warehouse Tables from Lakehouse Tables</vt:lpstr>
      <vt:lpstr>Demo07 - Create Tenant with Warehouse and SqlClient</vt:lpstr>
      <vt:lpstr>Demo07 Output</vt:lpstr>
      <vt:lpstr>ADLS Gen2 API Fundamentals</vt:lpstr>
      <vt:lpstr>Accessing OneLake using Azure Storage Explorer</vt:lpstr>
      <vt:lpstr>Configuring OneLake in the Fabric Admin Portal</vt:lpstr>
      <vt:lpstr>Accessing OneLake using ADLS Gen2 APIs</vt:lpstr>
      <vt:lpstr>Code Walkthrough of OneLakeTokenCredentials Class</vt:lpstr>
      <vt:lpstr>Walkthrough of OneLakeFileWriter Class</vt:lpstr>
      <vt:lpstr>ISV Flow using ADLS GEN2 APIs and Load Table API</vt:lpstr>
      <vt:lpstr>Demo08 - Create Tenant with ADLS Gen2 API </vt:lpstr>
      <vt:lpstr>Demo08 Output</vt:lpstr>
      <vt:lpstr>Workshop Agenda</vt:lpstr>
      <vt:lpstr>Native CI/CD Platform Features</vt:lpstr>
      <vt:lpstr>Continuous Integration – GIT Integration Concepts</vt:lpstr>
      <vt:lpstr>Continuous Integration – GIT Integration Concepts</vt:lpstr>
      <vt:lpstr>Continuous Integration – Managing Branches</vt:lpstr>
      <vt:lpstr>Continuous Integration – Managing Branches</vt:lpstr>
      <vt:lpstr>Continuous Integration – Fabric GIT APIs</vt:lpstr>
      <vt:lpstr>Continuous Integration : Development Workflow</vt:lpstr>
      <vt:lpstr>Demo – Multiple Developers Working In A Project</vt:lpstr>
      <vt:lpstr>Continuous Integration – Demo GIT Integration</vt:lpstr>
      <vt:lpstr>Continuous Delivery  - Fabric Deployment Pipeline</vt:lpstr>
      <vt:lpstr>Continuous Delivery  - Fabric APIs : GIT &amp; Items API</vt:lpstr>
      <vt:lpstr>Continuous Delivery  - Decision Tree</vt:lpstr>
      <vt:lpstr>Continuous Delivery : Fabric Deployment Pipeline Driven</vt:lpstr>
      <vt:lpstr>Continuous Delivery  - Fabric Deployment Pipeline</vt:lpstr>
      <vt:lpstr>Continuous Delivery : Fabric GIT API Driven</vt:lpstr>
      <vt:lpstr>Continuous Integration – Fabric GIT API Driven</vt:lpstr>
      <vt:lpstr>Continuous Delivery : Fabric Item API based </vt:lpstr>
      <vt:lpstr>Workshop Agenda</vt:lpstr>
      <vt:lpstr>CI/CD with Warehouses in Microsoft Fabric</vt:lpstr>
      <vt:lpstr>PowerPoint Presentation</vt:lpstr>
      <vt:lpstr>PowerPoint Presentation</vt:lpstr>
      <vt:lpstr>Scenario 2: Basic CI/CD process with Developer tool and SQL Database Project </vt:lpstr>
      <vt:lpstr>PowerPoint Presentation</vt:lpstr>
      <vt:lpstr>Workshop Summary</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Arvind Dutta;Ted.Pattison@microsoft.com</dc:creator>
  <cp:keywords/>
  <dc:description>Template: Ariel Butz; ZUM Communications
Formatting: 
Audience Type:</dc:description>
  <cp:lastModifiedBy>Ted Pattison</cp:lastModifiedBy>
  <cp:revision>112</cp:revision>
  <cp:lastPrinted>2024-03-24T05:46:41Z</cp:lastPrinted>
  <dcterms:created xsi:type="dcterms:W3CDTF">2018-09-21T01:16:59Z</dcterms:created>
  <dcterms:modified xsi:type="dcterms:W3CDTF">2024-09-22T17:15:04Z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0x010100DE18176AF01F154593632C4651D6F451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uthorIds_UIVersion_47104">
    <vt:lpwstr>18</vt:lpwstr>
  </property>
  <property fmtid="{D5CDD505-2E9C-101B-9397-08002B2CF9AE}" pid="12" name="MSIP_Label_87867195-f2b8-4ac2-b0b6-6bb73cb33afc_Enabled">
    <vt:lpwstr>true</vt:lpwstr>
  </property>
  <property fmtid="{D5CDD505-2E9C-101B-9397-08002B2CF9AE}" pid="13" name="MSIP_Label_87867195-f2b8-4ac2-b0b6-6bb73cb33afc_SetDate">
    <vt:lpwstr>2021-11-16T15:21:41Z</vt:lpwstr>
  </property>
  <property fmtid="{D5CDD505-2E9C-101B-9397-08002B2CF9AE}" pid="14" name="MSIP_Label_87867195-f2b8-4ac2-b0b6-6bb73cb33afc_Method">
    <vt:lpwstr>Privileged</vt:lpwstr>
  </property>
  <property fmtid="{D5CDD505-2E9C-101B-9397-08002B2CF9AE}" pid="15" name="MSIP_Label_87867195-f2b8-4ac2-b0b6-6bb73cb33afc_Name">
    <vt:lpwstr>Not Restricted</vt:lpwstr>
  </property>
  <property fmtid="{D5CDD505-2E9C-101B-9397-08002B2CF9AE}" pid="16" name="MSIP_Label_87867195-f2b8-4ac2-b0b6-6bb73cb33afc_SiteId">
    <vt:lpwstr>72f988bf-86f1-41af-91ab-2d7cd011db47</vt:lpwstr>
  </property>
  <property fmtid="{D5CDD505-2E9C-101B-9397-08002B2CF9AE}" pid="17" name="MSIP_Label_87867195-f2b8-4ac2-b0b6-6bb73cb33afc_ActionId">
    <vt:lpwstr>9942a4e6-ac4e-4ace-9fe2-0b1ceecd1d50</vt:lpwstr>
  </property>
  <property fmtid="{D5CDD505-2E9C-101B-9397-08002B2CF9AE}" pid="18" name="MSIP_Label_87867195-f2b8-4ac2-b0b6-6bb73cb33afc_ContentBits">
    <vt:lpwstr>0</vt:lpwstr>
  </property>
</Properties>
</file>